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9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4E10-8765-40BC-B880-756F752160B3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4596-F511-47D4-8F13-F7C863FD53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13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4E10-8765-40BC-B880-756F752160B3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4596-F511-47D4-8F13-F7C863FD53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69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4E10-8765-40BC-B880-756F752160B3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4596-F511-47D4-8F13-F7C863FD53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89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4E10-8765-40BC-B880-756F752160B3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4596-F511-47D4-8F13-F7C863FD53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33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4E10-8765-40BC-B880-756F752160B3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4596-F511-47D4-8F13-F7C863FD53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4E10-8765-40BC-B880-756F752160B3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4596-F511-47D4-8F13-F7C863FD53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12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4E10-8765-40BC-B880-756F752160B3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4596-F511-47D4-8F13-F7C863FD53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15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4E10-8765-40BC-B880-756F752160B3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4596-F511-47D4-8F13-F7C863FD53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49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4E10-8765-40BC-B880-756F752160B3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4596-F511-47D4-8F13-F7C863FD53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76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4E10-8765-40BC-B880-756F752160B3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4596-F511-47D4-8F13-F7C863FD53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61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4E10-8765-40BC-B880-756F752160B3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4596-F511-47D4-8F13-F7C863FD53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79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4E10-8765-40BC-B880-756F752160B3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E4596-F511-47D4-8F13-F7C863FD53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55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عروض باور بوانت لعبد الله\صور مساعدة في البحوث\خلفيات بوور بوانت\0b282ff55f6aaf8bc965996defee3b8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3" b="4876"/>
          <a:stretch/>
        </p:blipFill>
        <p:spPr bwMode="auto">
          <a:xfrm flipH="1"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gner un rectangle avec un coin diagonal 10"/>
          <p:cNvSpPr/>
          <p:nvPr/>
        </p:nvSpPr>
        <p:spPr>
          <a:xfrm>
            <a:off x="8044703" y="276723"/>
            <a:ext cx="812712" cy="720000"/>
          </a:xfrm>
          <a:prstGeom prst="snip2DiagRect">
            <a:avLst>
              <a:gd name="adj1" fmla="val 7244"/>
              <a:gd name="adj2" fmla="val 50000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fr-F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gner un rectangle avec un coin diagonal 8"/>
          <p:cNvSpPr/>
          <p:nvPr/>
        </p:nvSpPr>
        <p:spPr>
          <a:xfrm>
            <a:off x="2644702" y="286677"/>
            <a:ext cx="5400000" cy="720000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KR HEAD1" pitchFamily="2" charset="-78"/>
              </a:rPr>
              <a:t>الإدماج</a:t>
            </a:r>
            <a:endParaRPr lang="fr-F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KR HEAD1" pitchFamily="2" charset="-78"/>
            </a:endParaRPr>
          </a:p>
        </p:txBody>
      </p:sp>
      <p:sp>
        <p:nvSpPr>
          <p:cNvPr id="5" name="سهم: منحني 6"/>
          <p:cNvSpPr/>
          <p:nvPr/>
        </p:nvSpPr>
        <p:spPr>
          <a:xfrm rot="10800000">
            <a:off x="6451176" y="1020882"/>
            <a:ext cx="970041" cy="868595"/>
          </a:xfrm>
          <a:prstGeom prst="bentArrow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مستطيل: زاوية واحدة مستديرة 17"/>
          <p:cNvSpPr/>
          <p:nvPr/>
        </p:nvSpPr>
        <p:spPr>
          <a:xfrm>
            <a:off x="1692322" y="1201335"/>
            <a:ext cx="4758855" cy="720000"/>
          </a:xfrm>
          <a:prstGeom prst="round1Rect">
            <a:avLst>
              <a:gd name="adj" fmla="val 40595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خصائص الوضعية </a:t>
            </a:r>
            <a:r>
              <a:rPr lang="ar-DZ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الإدماجية</a:t>
            </a:r>
            <a:endParaRPr lang="ar-DZ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مستطيل: زوايا مستديرة 7"/>
          <p:cNvSpPr/>
          <p:nvPr/>
        </p:nvSpPr>
        <p:spPr>
          <a:xfrm>
            <a:off x="172278" y="2292823"/>
            <a:ext cx="8786191" cy="39305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 rtl="1">
              <a:buFont typeface="Wingdings" panose="05000000000000000000" pitchFamily="2" charset="2"/>
              <a:buChar char="q"/>
            </a:pPr>
            <a:r>
              <a:rPr lang="ar-DZ" sz="3200" b="1" dirty="0">
                <a:solidFill>
                  <a:schemeClr val="tx1"/>
                </a:solidFill>
              </a:rPr>
              <a:t>تجند مجموعة من المكتسبات التي تدمج، ولا تجمع.</a:t>
            </a:r>
          </a:p>
          <a:p>
            <a:pPr marL="457200" indent="-457200" algn="just" rtl="1">
              <a:buFont typeface="Wingdings" panose="05000000000000000000" pitchFamily="2" charset="2"/>
              <a:buChar char="q"/>
            </a:pPr>
            <a:r>
              <a:rPr lang="ar-DZ" sz="3200" b="1" dirty="0">
                <a:solidFill>
                  <a:schemeClr val="tx1"/>
                </a:solidFill>
              </a:rPr>
              <a:t>موجهة نحو المهمة، وذات دلالة، فهي إذن ذات بعد اجتماعي، سواء في مواصلة المتعلم لمساره </a:t>
            </a:r>
            <a:r>
              <a:rPr lang="ar-DZ" sz="3200" b="1" dirty="0" err="1">
                <a:solidFill>
                  <a:schemeClr val="tx1"/>
                </a:solidFill>
              </a:rPr>
              <a:t>التعلمي</a:t>
            </a:r>
            <a:r>
              <a:rPr lang="ar-DZ" sz="3200" b="1" dirty="0">
                <a:solidFill>
                  <a:schemeClr val="tx1"/>
                </a:solidFill>
              </a:rPr>
              <a:t> أو في حياته اليومية.</a:t>
            </a:r>
          </a:p>
          <a:p>
            <a:pPr marL="457200" indent="-457200" algn="just" rtl="1">
              <a:buFont typeface="Wingdings" panose="05000000000000000000" pitchFamily="2" charset="2"/>
              <a:buChar char="q"/>
            </a:pPr>
            <a:r>
              <a:rPr lang="ar-DZ" sz="3200" b="1" dirty="0" err="1">
                <a:solidFill>
                  <a:schemeClr val="tx1"/>
                </a:solidFill>
              </a:rPr>
              <a:t>مرجعيتها</a:t>
            </a:r>
            <a:r>
              <a:rPr lang="ar-DZ" sz="3200" b="1" dirty="0">
                <a:solidFill>
                  <a:schemeClr val="tx1"/>
                </a:solidFill>
              </a:rPr>
              <a:t> فئة من المشكلات الخاصة بالمادة الدراسية أو مجموعة من المواد التي خصصنا لها بعض المعالم.</a:t>
            </a:r>
          </a:p>
          <a:p>
            <a:pPr marL="457200" indent="-457200" algn="just" rtl="1">
              <a:buFont typeface="Wingdings" panose="05000000000000000000" pitchFamily="2" charset="2"/>
              <a:buChar char="q"/>
            </a:pPr>
            <a:r>
              <a:rPr lang="ar-DZ" sz="3200" b="1" dirty="0">
                <a:solidFill>
                  <a:schemeClr val="tx1"/>
                </a:solidFill>
              </a:rPr>
              <a:t>هي وضعية جديدة بالنسبة للتلميذ.</a:t>
            </a:r>
          </a:p>
        </p:txBody>
      </p:sp>
    </p:spTree>
    <p:extLst>
      <p:ext uri="{BB962C8B-B14F-4D97-AF65-F5344CB8AC3E}">
        <p14:creationId xmlns:p14="http://schemas.microsoft.com/office/powerpoint/2010/main" val="252414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6" grpId="0" animBg="1"/>
      <p:bldP spid="7" grpId="0" build="p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925</TotalTime>
  <Words>62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SKR HEAD1</vt:lpstr>
      <vt:lpstr>Times New Roman</vt:lpstr>
      <vt:lpstr>Wingdings</vt:lpstr>
      <vt:lpstr>نسق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p</dc:creator>
  <cp:lastModifiedBy>p</cp:lastModifiedBy>
  <cp:revision>395</cp:revision>
  <dcterms:created xsi:type="dcterms:W3CDTF">2016-09-21T09:39:14Z</dcterms:created>
  <dcterms:modified xsi:type="dcterms:W3CDTF">2017-06-09T17:14:21Z</dcterms:modified>
</cp:coreProperties>
</file>