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9"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69" d="100"/>
          <a:sy n="69" d="100"/>
        </p:scale>
        <p:origin x="135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7DD4E10-8765-40BC-B880-756F752160B3}" type="datetimeFigureOut">
              <a:rPr lang="fr-FR" smtClean="0"/>
              <a:t>13/06/2017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6FE4596-F511-47D4-8F13-F7C863FD53FB}" type="slidenum">
              <a:rPr lang="fr-FR" smtClean="0"/>
              <a:t>‹N°›</a:t>
            </a:fld>
            <a:endParaRPr lang="fr-FR"/>
          </a:p>
        </p:txBody>
      </p:sp>
    </p:spTree>
    <p:extLst>
      <p:ext uri="{BB962C8B-B14F-4D97-AF65-F5344CB8AC3E}">
        <p14:creationId xmlns:p14="http://schemas.microsoft.com/office/powerpoint/2010/main" val="2367130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F7DD4E10-8765-40BC-B880-756F752160B3}" type="datetimeFigureOut">
              <a:rPr lang="fr-FR" smtClean="0"/>
              <a:t>13/06/2017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6FE4596-F511-47D4-8F13-F7C863FD53FB}" type="slidenum">
              <a:rPr lang="fr-FR" smtClean="0"/>
              <a:t>‹N°›</a:t>
            </a:fld>
            <a:endParaRPr lang="fr-FR"/>
          </a:p>
        </p:txBody>
      </p:sp>
    </p:spTree>
    <p:extLst>
      <p:ext uri="{BB962C8B-B14F-4D97-AF65-F5344CB8AC3E}">
        <p14:creationId xmlns:p14="http://schemas.microsoft.com/office/powerpoint/2010/main" val="2683696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F7DD4E10-8765-40BC-B880-756F752160B3}" type="datetimeFigureOut">
              <a:rPr lang="fr-FR" smtClean="0"/>
              <a:t>13/06/2017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6FE4596-F511-47D4-8F13-F7C863FD53FB}" type="slidenum">
              <a:rPr lang="fr-FR" smtClean="0"/>
              <a:t>‹N°›</a:t>
            </a:fld>
            <a:endParaRPr lang="fr-FR"/>
          </a:p>
        </p:txBody>
      </p:sp>
    </p:spTree>
    <p:extLst>
      <p:ext uri="{BB962C8B-B14F-4D97-AF65-F5344CB8AC3E}">
        <p14:creationId xmlns:p14="http://schemas.microsoft.com/office/powerpoint/2010/main" val="2646892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F7DD4E10-8765-40BC-B880-756F752160B3}" type="datetimeFigureOut">
              <a:rPr lang="fr-FR" smtClean="0"/>
              <a:t>13/06/2017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6FE4596-F511-47D4-8F13-F7C863FD53FB}" type="slidenum">
              <a:rPr lang="fr-FR" smtClean="0"/>
              <a:t>‹N°›</a:t>
            </a:fld>
            <a:endParaRPr lang="fr-FR"/>
          </a:p>
        </p:txBody>
      </p:sp>
    </p:spTree>
    <p:extLst>
      <p:ext uri="{BB962C8B-B14F-4D97-AF65-F5344CB8AC3E}">
        <p14:creationId xmlns:p14="http://schemas.microsoft.com/office/powerpoint/2010/main" val="2868335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F7DD4E10-8765-40BC-B880-756F752160B3}" type="datetimeFigureOut">
              <a:rPr lang="fr-FR" smtClean="0"/>
              <a:t>13/06/2017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6FE4596-F511-47D4-8F13-F7C863FD53FB}" type="slidenum">
              <a:rPr lang="fr-FR" smtClean="0"/>
              <a:t>‹N°›</a:t>
            </a:fld>
            <a:endParaRPr lang="fr-FR"/>
          </a:p>
        </p:txBody>
      </p:sp>
    </p:spTree>
    <p:extLst>
      <p:ext uri="{BB962C8B-B14F-4D97-AF65-F5344CB8AC3E}">
        <p14:creationId xmlns:p14="http://schemas.microsoft.com/office/powerpoint/2010/main" val="3494536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F7DD4E10-8765-40BC-B880-756F752160B3}" type="datetimeFigureOut">
              <a:rPr lang="fr-FR" smtClean="0"/>
              <a:t>13/06/2017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6FE4596-F511-47D4-8F13-F7C863FD53FB}" type="slidenum">
              <a:rPr lang="fr-FR" smtClean="0"/>
              <a:t>‹N°›</a:t>
            </a:fld>
            <a:endParaRPr lang="fr-FR"/>
          </a:p>
        </p:txBody>
      </p:sp>
    </p:spTree>
    <p:extLst>
      <p:ext uri="{BB962C8B-B14F-4D97-AF65-F5344CB8AC3E}">
        <p14:creationId xmlns:p14="http://schemas.microsoft.com/office/powerpoint/2010/main" val="3053127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Content Placeholder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Content Placeholder 5"/>
          <p:cNvSpPr>
            <a:spLocks noGrp="1"/>
          </p:cNvSpPr>
          <p:nvPr>
            <p:ph sz="quarter" idx="4"/>
          </p:nvPr>
        </p:nvSpPr>
        <p:spPr>
          <a:xfrm>
            <a:off x="4629150"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F7DD4E10-8765-40BC-B880-756F752160B3}" type="datetimeFigureOut">
              <a:rPr lang="fr-FR" smtClean="0"/>
              <a:t>13/06/2017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6FE4596-F511-47D4-8F13-F7C863FD53FB}" type="slidenum">
              <a:rPr lang="fr-FR" smtClean="0"/>
              <a:t>‹N°›</a:t>
            </a:fld>
            <a:endParaRPr lang="fr-FR"/>
          </a:p>
        </p:txBody>
      </p:sp>
    </p:spTree>
    <p:extLst>
      <p:ext uri="{BB962C8B-B14F-4D97-AF65-F5344CB8AC3E}">
        <p14:creationId xmlns:p14="http://schemas.microsoft.com/office/powerpoint/2010/main" val="3763150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F7DD4E10-8765-40BC-B880-756F752160B3}" type="datetimeFigureOut">
              <a:rPr lang="fr-FR" smtClean="0"/>
              <a:t>13/06/2017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6FE4596-F511-47D4-8F13-F7C863FD53FB}" type="slidenum">
              <a:rPr lang="fr-FR" smtClean="0"/>
              <a:t>‹N°›</a:t>
            </a:fld>
            <a:endParaRPr lang="fr-FR"/>
          </a:p>
        </p:txBody>
      </p:sp>
    </p:spTree>
    <p:extLst>
      <p:ext uri="{BB962C8B-B14F-4D97-AF65-F5344CB8AC3E}">
        <p14:creationId xmlns:p14="http://schemas.microsoft.com/office/powerpoint/2010/main" val="2152496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DD4E10-8765-40BC-B880-756F752160B3}" type="datetimeFigureOut">
              <a:rPr lang="fr-FR" smtClean="0"/>
              <a:t>13/06/2017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6FE4596-F511-47D4-8F13-F7C863FD53FB}" type="slidenum">
              <a:rPr lang="fr-FR" smtClean="0"/>
              <a:t>‹N°›</a:t>
            </a:fld>
            <a:endParaRPr lang="fr-FR"/>
          </a:p>
        </p:txBody>
      </p:sp>
    </p:spTree>
    <p:extLst>
      <p:ext uri="{BB962C8B-B14F-4D97-AF65-F5344CB8AC3E}">
        <p14:creationId xmlns:p14="http://schemas.microsoft.com/office/powerpoint/2010/main" val="3553768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F7DD4E10-8765-40BC-B880-756F752160B3}" type="datetimeFigureOut">
              <a:rPr lang="fr-FR" smtClean="0"/>
              <a:t>13/06/2017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6FE4596-F511-47D4-8F13-F7C863FD53FB}" type="slidenum">
              <a:rPr lang="fr-FR" smtClean="0"/>
              <a:t>‹N°›</a:t>
            </a:fld>
            <a:endParaRPr lang="fr-FR"/>
          </a:p>
        </p:txBody>
      </p:sp>
    </p:spTree>
    <p:extLst>
      <p:ext uri="{BB962C8B-B14F-4D97-AF65-F5344CB8AC3E}">
        <p14:creationId xmlns:p14="http://schemas.microsoft.com/office/powerpoint/2010/main" val="2211612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F7DD4E10-8765-40BC-B880-756F752160B3}" type="datetimeFigureOut">
              <a:rPr lang="fr-FR" smtClean="0"/>
              <a:t>13/06/2017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6FE4596-F511-47D4-8F13-F7C863FD53FB}" type="slidenum">
              <a:rPr lang="fr-FR" smtClean="0"/>
              <a:t>‹N°›</a:t>
            </a:fld>
            <a:endParaRPr lang="fr-FR"/>
          </a:p>
        </p:txBody>
      </p:sp>
    </p:spTree>
    <p:extLst>
      <p:ext uri="{BB962C8B-B14F-4D97-AF65-F5344CB8AC3E}">
        <p14:creationId xmlns:p14="http://schemas.microsoft.com/office/powerpoint/2010/main" val="1540799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DD4E10-8765-40BC-B880-756F752160B3}" type="datetimeFigureOut">
              <a:rPr lang="fr-FR" smtClean="0"/>
              <a:t>13/06/2017</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FE4596-F511-47D4-8F13-F7C863FD53FB}" type="slidenum">
              <a:rPr lang="fr-FR" smtClean="0"/>
              <a:t>‹N°›</a:t>
            </a:fld>
            <a:endParaRPr lang="fr-FR"/>
          </a:p>
        </p:txBody>
      </p:sp>
    </p:spTree>
    <p:extLst>
      <p:ext uri="{BB962C8B-B14F-4D97-AF65-F5344CB8AC3E}">
        <p14:creationId xmlns:p14="http://schemas.microsoft.com/office/powerpoint/2010/main" val="19495588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Étiquette 2"/>
          <p:cNvSpPr/>
          <p:nvPr/>
        </p:nvSpPr>
        <p:spPr>
          <a:xfrm>
            <a:off x="981504" y="1018653"/>
            <a:ext cx="7167737" cy="1042051"/>
          </a:xfrm>
          <a:prstGeom prst="plaque">
            <a:avLst>
              <a:gd name="adj" fmla="val 22587"/>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rtl="1"/>
            <a:r>
              <a:rPr lang="ar-DZ" sz="3200" dirty="0">
                <a:solidFill>
                  <a:srgbClr val="C00000"/>
                </a:solidFill>
                <a:cs typeface="Al-Hadith1" pitchFamily="2" charset="-78"/>
              </a:rPr>
              <a:t>الوضعية المشكلة </a:t>
            </a:r>
            <a:r>
              <a:rPr lang="ar-DZ" sz="3200" dirty="0" err="1">
                <a:solidFill>
                  <a:srgbClr val="C00000"/>
                </a:solidFill>
                <a:cs typeface="Al-Hadith1" pitchFamily="2" charset="-78"/>
              </a:rPr>
              <a:t>الانطلاقية</a:t>
            </a:r>
            <a:r>
              <a:rPr lang="ar-DZ" sz="3200" dirty="0">
                <a:solidFill>
                  <a:srgbClr val="C00000"/>
                </a:solidFill>
                <a:cs typeface="Al-Hadith1" pitchFamily="2" charset="-78"/>
              </a:rPr>
              <a:t> "الوضعية الأم"</a:t>
            </a:r>
            <a:endParaRPr lang="fr-FR" sz="3200" dirty="0">
              <a:solidFill>
                <a:srgbClr val="C00000"/>
              </a:solidFill>
              <a:cs typeface="Al-Hadith1" pitchFamily="2" charset="-78"/>
            </a:endParaRPr>
          </a:p>
        </p:txBody>
      </p:sp>
      <p:sp>
        <p:nvSpPr>
          <p:cNvPr id="4" name="مستطيل: زوايا مستديرة 3"/>
          <p:cNvSpPr/>
          <p:nvPr/>
        </p:nvSpPr>
        <p:spPr>
          <a:xfrm>
            <a:off x="172278" y="2266117"/>
            <a:ext cx="8786191" cy="4346714"/>
          </a:xfrm>
          <a:prstGeom prst="roundRect">
            <a:avLst/>
          </a:prstGeom>
          <a:solidFill>
            <a:schemeClr val="accent2">
              <a:lumMod val="40000"/>
              <a:lumOff val="60000"/>
            </a:schemeClr>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3200" b="1" dirty="0">
                <a:solidFill>
                  <a:schemeClr val="tx1"/>
                </a:solidFill>
              </a:rPr>
              <a:t>   يتم تناول المقطع </a:t>
            </a:r>
            <a:r>
              <a:rPr lang="ar-DZ" sz="3200" b="1" dirty="0" err="1">
                <a:solidFill>
                  <a:schemeClr val="tx1"/>
                </a:solidFill>
              </a:rPr>
              <a:t>التعلمي</a:t>
            </a:r>
            <a:r>
              <a:rPr lang="ar-DZ" sz="3200" b="1" dirty="0">
                <a:solidFill>
                  <a:schemeClr val="tx1"/>
                </a:solidFill>
              </a:rPr>
              <a:t> انطلاقا من الفقرة الأولى فيه وهي الوضعية </a:t>
            </a:r>
            <a:r>
              <a:rPr lang="ar-DZ" sz="3200" b="1" dirty="0" err="1">
                <a:solidFill>
                  <a:schemeClr val="tx1"/>
                </a:solidFill>
              </a:rPr>
              <a:t>الانطلاقية</a:t>
            </a:r>
            <a:r>
              <a:rPr lang="ar-DZ" sz="3200" b="1" dirty="0">
                <a:solidFill>
                  <a:schemeClr val="tx1"/>
                </a:solidFill>
              </a:rPr>
              <a:t>، والتي من المفترض أن التلميذ لا يستطيع حلها ولو بإجراءاته الشخصية. ومن مميزاتها أنها تغطي الموارد التي تضمّنها هذا المقطع في إطار مدمج للموارد، وتحفز التلميذ على التعلم، وأن حلها لا يأتي مباشرة بعد التحكم في المفاهيم الواردة في هذا المقطع فحسب، بل تحتاج أيضا إلى اكتساب موارد منهجية، وتطوير كفاءات عرضية ذات طابع فكري ومنهجي يستهدف هذا المقطع مستوى معين منها. </a:t>
            </a:r>
            <a:endParaRPr lang="fr-FR" sz="3200" b="1" dirty="0">
              <a:solidFill>
                <a:schemeClr val="tx1"/>
              </a:solidFill>
            </a:endParaRPr>
          </a:p>
        </p:txBody>
      </p:sp>
      <p:sp>
        <p:nvSpPr>
          <p:cNvPr id="5" name="Rogner un rectangle avec un coin diagonal 9"/>
          <p:cNvSpPr/>
          <p:nvPr/>
        </p:nvSpPr>
        <p:spPr>
          <a:xfrm>
            <a:off x="8104622" y="165122"/>
            <a:ext cx="839537" cy="576000"/>
          </a:xfrm>
          <a:prstGeom prst="snip2DiagRect">
            <a:avLst>
              <a:gd name="adj1" fmla="val 7244"/>
              <a:gd name="adj2" fmla="val 50000"/>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000" b="1" dirty="0">
                <a:solidFill>
                  <a:srgbClr val="FF0000"/>
                </a:solidFill>
                <a:effectLst>
                  <a:outerShdw blurRad="38100" dist="38100" dir="2700000" algn="tl">
                    <a:srgbClr val="000000">
                      <a:alpha val="43137"/>
                    </a:srgbClr>
                  </a:outerShdw>
                </a:effectLst>
              </a:rPr>
              <a:t>1</a:t>
            </a:r>
            <a:endParaRPr lang="fr-FR" sz="4000" b="1" dirty="0">
              <a:solidFill>
                <a:srgbClr val="FF0000"/>
              </a:solidFill>
              <a:effectLst>
                <a:outerShdw blurRad="38100" dist="38100" dir="2700000" algn="tl">
                  <a:srgbClr val="000000">
                    <a:alpha val="43137"/>
                  </a:srgbClr>
                </a:outerShdw>
              </a:effectLst>
            </a:endParaRPr>
          </a:p>
        </p:txBody>
      </p:sp>
      <p:sp>
        <p:nvSpPr>
          <p:cNvPr id="6" name="Rogner un rectangle avec un coin diagonal 13"/>
          <p:cNvSpPr/>
          <p:nvPr/>
        </p:nvSpPr>
        <p:spPr>
          <a:xfrm>
            <a:off x="2689376" y="164328"/>
            <a:ext cx="5400000" cy="577455"/>
          </a:xfrm>
          <a:prstGeom prst="snip2DiagRect">
            <a:avLst>
              <a:gd name="adj1" fmla="val 0"/>
              <a:gd name="adj2" fmla="val 50000"/>
            </a:avLst>
          </a:prstGeom>
          <a:solidFill>
            <a:schemeClr val="accent6">
              <a:lumMod val="20000"/>
              <a:lumOff val="80000"/>
            </a:schemeClr>
          </a:solidFill>
          <a:ln w="28575">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lvl="0" algn="ctr" rtl="1"/>
            <a:r>
              <a:rPr lang="ar-DZ" sz="3200" b="1" dirty="0">
                <a:solidFill>
                  <a:srgbClr val="C00000"/>
                </a:solidFill>
                <a:effectLst>
                  <a:outerShdw blurRad="38100" dist="38100" dir="2700000" algn="tl">
                    <a:srgbClr val="000000">
                      <a:alpha val="43137"/>
                    </a:srgbClr>
                  </a:outerShdw>
                </a:effectLst>
              </a:rPr>
              <a:t>الوضعية المشكلة </a:t>
            </a:r>
            <a:r>
              <a:rPr lang="ar-DZ" sz="3200" b="1" dirty="0" err="1">
                <a:solidFill>
                  <a:srgbClr val="C00000"/>
                </a:solidFill>
                <a:effectLst>
                  <a:outerShdw blurRad="38100" dist="38100" dir="2700000" algn="tl">
                    <a:srgbClr val="000000">
                      <a:alpha val="43137"/>
                    </a:srgbClr>
                  </a:outerShdw>
                </a:effectLst>
              </a:rPr>
              <a:t>الانطلاقية</a:t>
            </a:r>
            <a:endParaRPr lang="fr-FR" sz="32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6001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500" fill="hold"/>
                                        <p:tgtEl>
                                          <p:spTgt spid="5"/>
                                        </p:tgtEl>
                                        <p:attrNameLst>
                                          <p:attrName>ppt_x</p:attrName>
                                        </p:attrNameLst>
                                      </p:cBhvr>
                                      <p:tavLst>
                                        <p:tav tm="0">
                                          <p:val>
                                            <p:strVal val="1+#ppt_w/2"/>
                                          </p:val>
                                        </p:tav>
                                        <p:tav tm="100000">
                                          <p:val>
                                            <p:strVal val="#ppt_x"/>
                                          </p:val>
                                        </p:tav>
                                      </p:tavLst>
                                    </p:anim>
                                    <p:anim calcmode="lin" valueType="num">
                                      <p:cBhvr additive="base">
                                        <p:cTn id="8" dur="15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1500" fill="hold"/>
                                        <p:tgtEl>
                                          <p:spTgt spid="6"/>
                                        </p:tgtEl>
                                        <p:attrNameLst>
                                          <p:attrName>ppt_x</p:attrName>
                                        </p:attrNameLst>
                                      </p:cBhvr>
                                      <p:tavLst>
                                        <p:tav tm="0">
                                          <p:val>
                                            <p:strVal val="1+#ppt_w/2"/>
                                          </p:val>
                                        </p:tav>
                                        <p:tav tm="100000">
                                          <p:val>
                                            <p:strVal val="#ppt_x"/>
                                          </p:val>
                                        </p:tav>
                                      </p:tavLst>
                                    </p:anim>
                                    <p:anim calcmode="lin" valueType="num">
                                      <p:cBhvr additive="base">
                                        <p:cTn id="12" dur="1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5" presetClass="emph" presetSubtype="0" fill="hold" grpId="1" nodeType="clickEffect">
                                  <p:stCondLst>
                                    <p:cond delay="0"/>
                                  </p:stCondLst>
                                  <p:childTnLst>
                                    <p:animClr clrSpc="hsl" dir="cw">
                                      <p:cBhvr override="childStyle">
                                        <p:cTn id="16" dur="500" fill="hold"/>
                                        <p:tgtEl>
                                          <p:spTgt spid="5"/>
                                        </p:tgtEl>
                                        <p:attrNameLst>
                                          <p:attrName>style.color</p:attrName>
                                        </p:attrNameLst>
                                      </p:cBhvr>
                                      <p:by>
                                        <p:hsl h="0" s="-70588" l="0"/>
                                      </p:by>
                                    </p:animClr>
                                    <p:animClr clrSpc="hsl" dir="cw">
                                      <p:cBhvr>
                                        <p:cTn id="17" dur="500" fill="hold"/>
                                        <p:tgtEl>
                                          <p:spTgt spid="5"/>
                                        </p:tgtEl>
                                        <p:attrNameLst>
                                          <p:attrName>fillcolor</p:attrName>
                                        </p:attrNameLst>
                                      </p:cBhvr>
                                      <p:by>
                                        <p:hsl h="0" s="-70588" l="0"/>
                                      </p:by>
                                    </p:animClr>
                                    <p:animClr clrSpc="hsl" dir="cw">
                                      <p:cBhvr>
                                        <p:cTn id="18" dur="500" fill="hold"/>
                                        <p:tgtEl>
                                          <p:spTgt spid="5"/>
                                        </p:tgtEl>
                                        <p:attrNameLst>
                                          <p:attrName>stroke.color</p:attrName>
                                        </p:attrNameLst>
                                      </p:cBhvr>
                                      <p:by>
                                        <p:hsl h="0" s="-70588" l="0"/>
                                      </p:by>
                                    </p:animClr>
                                    <p:set>
                                      <p:cBhvr>
                                        <p:cTn id="19" dur="500" fill="hold"/>
                                        <p:tgtEl>
                                          <p:spTgt spid="5"/>
                                        </p:tgtEl>
                                        <p:attrNameLst>
                                          <p:attrName>fill.type</p:attrName>
                                        </p:attrNameLst>
                                      </p:cBhvr>
                                      <p:to>
                                        <p:strVal val="solid"/>
                                      </p:to>
                                    </p:set>
                                  </p:childTnLst>
                                </p:cTn>
                              </p:par>
                              <p:par>
                                <p:cTn id="20" presetID="25" presetClass="emph" presetSubtype="0" fill="hold" grpId="1" nodeType="withEffect">
                                  <p:stCondLst>
                                    <p:cond delay="0"/>
                                  </p:stCondLst>
                                  <p:childTnLst>
                                    <p:animClr clrSpc="hsl" dir="cw">
                                      <p:cBhvr override="childStyle">
                                        <p:cTn id="21" dur="500" fill="hold"/>
                                        <p:tgtEl>
                                          <p:spTgt spid="6"/>
                                        </p:tgtEl>
                                        <p:attrNameLst>
                                          <p:attrName>style.color</p:attrName>
                                        </p:attrNameLst>
                                      </p:cBhvr>
                                      <p:by>
                                        <p:hsl h="0" s="-70588" l="0"/>
                                      </p:by>
                                    </p:animClr>
                                    <p:animClr clrSpc="hsl" dir="cw">
                                      <p:cBhvr>
                                        <p:cTn id="22" dur="500" fill="hold"/>
                                        <p:tgtEl>
                                          <p:spTgt spid="6"/>
                                        </p:tgtEl>
                                        <p:attrNameLst>
                                          <p:attrName>fillcolor</p:attrName>
                                        </p:attrNameLst>
                                      </p:cBhvr>
                                      <p:by>
                                        <p:hsl h="0" s="-70588" l="0"/>
                                      </p:by>
                                    </p:animClr>
                                    <p:animClr clrSpc="hsl" dir="cw">
                                      <p:cBhvr>
                                        <p:cTn id="23" dur="500" fill="hold"/>
                                        <p:tgtEl>
                                          <p:spTgt spid="6"/>
                                        </p:tgtEl>
                                        <p:attrNameLst>
                                          <p:attrName>stroke.color</p:attrName>
                                        </p:attrNameLst>
                                      </p:cBhvr>
                                      <p:by>
                                        <p:hsl h="0" s="-70588" l="0"/>
                                      </p:by>
                                    </p:animClr>
                                    <p:set>
                                      <p:cBhvr>
                                        <p:cTn id="24" dur="500" fill="hold"/>
                                        <p:tgtEl>
                                          <p:spTgt spid="6"/>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1000"/>
                                        <p:tgtEl>
                                          <p:spTgt spid="3"/>
                                        </p:tgtEl>
                                      </p:cBhvr>
                                    </p:animEffect>
                                    <p:anim calcmode="lin" valueType="num">
                                      <p:cBhvr>
                                        <p:cTn id="30" dur="1000" fill="hold"/>
                                        <p:tgtEl>
                                          <p:spTgt spid="3"/>
                                        </p:tgtEl>
                                        <p:attrNameLst>
                                          <p:attrName>ppt_x</p:attrName>
                                        </p:attrNameLst>
                                      </p:cBhvr>
                                      <p:tavLst>
                                        <p:tav tm="0">
                                          <p:val>
                                            <p:strVal val="#ppt_x"/>
                                          </p:val>
                                        </p:tav>
                                        <p:tav tm="100000">
                                          <p:val>
                                            <p:strVal val="#ppt_x"/>
                                          </p:val>
                                        </p:tav>
                                      </p:tavLst>
                                    </p:anim>
                                    <p:anim calcmode="lin" valueType="num">
                                      <p:cBhvr>
                                        <p:cTn id="3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1000"/>
                                        <p:tgtEl>
                                          <p:spTgt spid="4"/>
                                        </p:tgtEl>
                                      </p:cBhvr>
                                    </p:animEffect>
                                    <p:anim calcmode="lin" valueType="num">
                                      <p:cBhvr>
                                        <p:cTn id="37" dur="1000" fill="hold"/>
                                        <p:tgtEl>
                                          <p:spTgt spid="4"/>
                                        </p:tgtEl>
                                        <p:attrNameLst>
                                          <p:attrName>ppt_x</p:attrName>
                                        </p:attrNameLst>
                                      </p:cBhvr>
                                      <p:tavLst>
                                        <p:tav tm="0">
                                          <p:val>
                                            <p:strVal val="#ppt_x"/>
                                          </p:val>
                                        </p:tav>
                                        <p:tav tm="100000">
                                          <p:val>
                                            <p:strVal val="#ppt_x"/>
                                          </p:val>
                                        </p:tav>
                                      </p:tavLst>
                                    </p:anim>
                                    <p:anim calcmode="lin" valueType="num">
                                      <p:cBhvr>
                                        <p:cTn id="3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5" grpId="1" animBg="1"/>
      <p:bldP spid="6" grpId="0" animBg="1"/>
      <p:bldP spid="6" grpId="1" animBg="1"/>
    </p:bldLst>
  </p:timing>
</p:sld>
</file>

<file path=ppt/theme/theme1.xml><?xml version="1.0" encoding="utf-8"?>
<a:theme xmlns:a="http://schemas.openxmlformats.org/drawingml/2006/main" name="نسق Office">
  <a:themeElements>
    <a:clrScheme name="نسق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نسق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نسق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919</TotalTime>
  <Words>93</Words>
  <Application>Microsoft Office PowerPoint</Application>
  <PresentationFormat>Affichage à l'écran (4:3)</PresentationFormat>
  <Paragraphs>4</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Al-Hadith1</vt:lpstr>
      <vt:lpstr>Arial</vt:lpstr>
      <vt:lpstr>Calibri</vt:lpstr>
      <vt:lpstr>Calibri Light</vt:lpstr>
      <vt:lpstr>Times New Roman</vt:lpstr>
      <vt:lpstr>نسق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p</dc:creator>
  <cp:lastModifiedBy>Client</cp:lastModifiedBy>
  <cp:revision>397</cp:revision>
  <dcterms:created xsi:type="dcterms:W3CDTF">2016-09-21T09:39:14Z</dcterms:created>
  <dcterms:modified xsi:type="dcterms:W3CDTF">2017-06-13T09:02:55Z</dcterms:modified>
</cp:coreProperties>
</file>