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02"/>
  </p:notesMasterIdLst>
  <p:handoutMasterIdLst>
    <p:handoutMasterId r:id="rId203"/>
  </p:handoutMasterIdLst>
  <p:sldIdLst>
    <p:sldId id="256" r:id="rId2"/>
    <p:sldId id="373" r:id="rId3"/>
    <p:sldId id="361" r:id="rId4"/>
    <p:sldId id="258" r:id="rId5"/>
    <p:sldId id="259" r:id="rId6"/>
    <p:sldId id="261" r:id="rId7"/>
    <p:sldId id="262" r:id="rId8"/>
    <p:sldId id="263" r:id="rId9"/>
    <p:sldId id="499" r:id="rId10"/>
    <p:sldId id="374" r:id="rId11"/>
    <p:sldId id="375" r:id="rId12"/>
    <p:sldId id="319" r:id="rId13"/>
    <p:sldId id="264" r:id="rId14"/>
    <p:sldId id="297" r:id="rId15"/>
    <p:sldId id="460" r:id="rId16"/>
    <p:sldId id="265" r:id="rId17"/>
    <p:sldId id="381" r:id="rId18"/>
    <p:sldId id="387" r:id="rId19"/>
    <p:sldId id="354" r:id="rId20"/>
    <p:sldId id="397" r:id="rId21"/>
    <p:sldId id="396" r:id="rId22"/>
    <p:sldId id="490" r:id="rId23"/>
    <p:sldId id="266" r:id="rId24"/>
    <p:sldId id="493" r:id="rId25"/>
    <p:sldId id="362" r:id="rId26"/>
    <p:sldId id="344" r:id="rId27"/>
    <p:sldId id="429" r:id="rId28"/>
    <p:sldId id="377" r:id="rId29"/>
    <p:sldId id="465" r:id="rId30"/>
    <p:sldId id="379" r:id="rId31"/>
    <p:sldId id="380" r:id="rId32"/>
    <p:sldId id="382" r:id="rId33"/>
    <p:sldId id="405" r:id="rId34"/>
    <p:sldId id="432" r:id="rId35"/>
    <p:sldId id="434" r:id="rId36"/>
    <p:sldId id="372" r:id="rId37"/>
    <p:sldId id="302" r:id="rId38"/>
    <p:sldId id="383" r:id="rId39"/>
    <p:sldId id="384" r:id="rId40"/>
    <p:sldId id="388" r:id="rId41"/>
    <p:sldId id="389" r:id="rId42"/>
    <p:sldId id="371" r:id="rId43"/>
    <p:sldId id="443" r:id="rId44"/>
    <p:sldId id="444" r:id="rId45"/>
    <p:sldId id="363" r:id="rId46"/>
    <p:sldId id="257" r:id="rId47"/>
    <p:sldId id="267" r:id="rId48"/>
    <p:sldId id="268" r:id="rId49"/>
    <p:sldId id="269" r:id="rId50"/>
    <p:sldId id="271" r:id="rId51"/>
    <p:sldId id="364" r:id="rId52"/>
    <p:sldId id="454" r:id="rId53"/>
    <p:sldId id="378" r:id="rId54"/>
    <p:sldId id="467" r:id="rId55"/>
    <p:sldId id="455" r:id="rId56"/>
    <p:sldId id="494" r:id="rId57"/>
    <p:sldId id="457" r:id="rId58"/>
    <p:sldId id="463" r:id="rId59"/>
    <p:sldId id="273" r:id="rId60"/>
    <p:sldId id="346" r:id="rId61"/>
    <p:sldId id="456" r:id="rId62"/>
    <p:sldId id="462" r:id="rId63"/>
    <p:sldId id="274" r:id="rId64"/>
    <p:sldId id="342" r:id="rId65"/>
    <p:sldId id="468" r:id="rId66"/>
    <p:sldId id="275" r:id="rId67"/>
    <p:sldId id="391" r:id="rId68"/>
    <p:sldId id="276" r:id="rId69"/>
    <p:sldId id="277" r:id="rId70"/>
    <p:sldId id="289" r:id="rId71"/>
    <p:sldId id="491" r:id="rId72"/>
    <p:sldId id="492" r:id="rId73"/>
    <p:sldId id="427" r:id="rId74"/>
    <p:sldId id="430" r:id="rId75"/>
    <p:sldId id="278" r:id="rId76"/>
    <p:sldId id="279" r:id="rId77"/>
    <p:sldId id="445" r:id="rId78"/>
    <p:sldId id="446" r:id="rId79"/>
    <p:sldId id="447" r:id="rId80"/>
    <p:sldId id="448" r:id="rId81"/>
    <p:sldId id="449" r:id="rId82"/>
    <p:sldId id="450" r:id="rId83"/>
    <p:sldId id="451" r:id="rId84"/>
    <p:sldId id="452" r:id="rId85"/>
    <p:sldId id="453" r:id="rId86"/>
    <p:sldId id="459" r:id="rId87"/>
    <p:sldId id="280" r:id="rId88"/>
    <p:sldId id="339" r:id="rId89"/>
    <p:sldId id="474" r:id="rId90"/>
    <p:sldId id="475" r:id="rId91"/>
    <p:sldId id="376" r:id="rId92"/>
    <p:sldId id="466" r:id="rId93"/>
    <p:sldId id="398" r:id="rId94"/>
    <p:sldId id="507" r:id="rId95"/>
    <p:sldId id="403" r:id="rId96"/>
    <p:sldId id="404" r:id="rId97"/>
    <p:sldId id="281" r:id="rId98"/>
    <p:sldId id="282" r:id="rId99"/>
    <p:sldId id="506" r:id="rId100"/>
    <p:sldId id="291" r:id="rId101"/>
    <p:sldId id="292" r:id="rId102"/>
    <p:sldId id="406" r:id="rId103"/>
    <p:sldId id="498" r:id="rId104"/>
    <p:sldId id="458" r:id="rId105"/>
    <p:sldId id="496" r:id="rId106"/>
    <p:sldId id="365" r:id="rId107"/>
    <p:sldId id="316" r:id="rId108"/>
    <p:sldId id="283" r:id="rId109"/>
    <p:sldId id="488" r:id="rId110"/>
    <p:sldId id="284" r:id="rId111"/>
    <p:sldId id="399" r:id="rId112"/>
    <p:sldId id="294" r:id="rId113"/>
    <p:sldId id="435" r:id="rId114"/>
    <p:sldId id="436" r:id="rId115"/>
    <p:sldId id="331" r:id="rId116"/>
    <p:sldId id="508" r:id="rId117"/>
    <p:sldId id="333" r:id="rId118"/>
    <p:sldId id="367" r:id="rId119"/>
    <p:sldId id="293" r:id="rId120"/>
    <p:sldId id="287" r:id="rId121"/>
    <p:sldId id="437" r:id="rId122"/>
    <p:sldId id="482" r:id="rId123"/>
    <p:sldId id="495" r:id="rId124"/>
    <p:sldId id="288" r:id="rId125"/>
    <p:sldId id="400" r:id="rId126"/>
    <p:sldId id="438" r:id="rId127"/>
    <p:sldId id="477" r:id="rId128"/>
    <p:sldId id="341" r:id="rId129"/>
    <p:sldId id="407" r:id="rId130"/>
    <p:sldId id="408" r:id="rId131"/>
    <p:sldId id="409" r:id="rId132"/>
    <p:sldId id="410" r:id="rId133"/>
    <p:sldId id="470" r:id="rId134"/>
    <p:sldId id="471" r:id="rId135"/>
    <p:sldId id="472" r:id="rId136"/>
    <p:sldId id="478" r:id="rId137"/>
    <p:sldId id="480" r:id="rId138"/>
    <p:sldId id="481" r:id="rId139"/>
    <p:sldId id="487" r:id="rId140"/>
    <p:sldId id="489" r:id="rId141"/>
    <p:sldId id="411" r:id="rId142"/>
    <p:sldId id="290" r:id="rId143"/>
    <p:sldId id="303" r:id="rId144"/>
    <p:sldId id="304" r:id="rId145"/>
    <p:sldId id="305" r:id="rId146"/>
    <p:sldId id="502" r:id="rId147"/>
    <p:sldId id="503" r:id="rId148"/>
    <p:sldId id="306" r:id="rId149"/>
    <p:sldId id="307" r:id="rId150"/>
    <p:sldId id="308" r:id="rId151"/>
    <p:sldId id="309" r:id="rId152"/>
    <p:sldId id="310" r:id="rId153"/>
    <p:sldId id="311" r:id="rId154"/>
    <p:sldId id="312" r:id="rId155"/>
    <p:sldId id="313" r:id="rId156"/>
    <p:sldId id="314" r:id="rId157"/>
    <p:sldId id="504" r:id="rId158"/>
    <p:sldId id="348" r:id="rId159"/>
    <p:sldId id="349" r:id="rId160"/>
    <p:sldId id="350" r:id="rId161"/>
    <p:sldId id="351" r:id="rId162"/>
    <p:sldId id="412" r:id="rId163"/>
    <p:sldId id="413" r:id="rId164"/>
    <p:sldId id="414" r:id="rId165"/>
    <p:sldId id="415" r:id="rId166"/>
    <p:sldId id="416" r:id="rId167"/>
    <p:sldId id="417" r:id="rId168"/>
    <p:sldId id="418" r:id="rId169"/>
    <p:sldId id="419" r:id="rId170"/>
    <p:sldId id="420" r:id="rId171"/>
    <p:sldId id="505" r:id="rId172"/>
    <p:sldId id="421" r:id="rId173"/>
    <p:sldId id="422" r:id="rId174"/>
    <p:sldId id="423" r:id="rId175"/>
    <p:sldId id="424" r:id="rId176"/>
    <p:sldId id="425" r:id="rId177"/>
    <p:sldId id="426" r:id="rId178"/>
    <p:sldId id="347" r:id="rId179"/>
    <p:sldId id="315" r:id="rId180"/>
    <p:sldId id="500" r:id="rId181"/>
    <p:sldId id="501" r:id="rId182"/>
    <p:sldId id="476" r:id="rId183"/>
    <p:sldId id="369" r:id="rId184"/>
    <p:sldId id="300" r:id="rId185"/>
    <p:sldId id="299" r:id="rId186"/>
    <p:sldId id="370" r:id="rId187"/>
    <p:sldId id="295" r:id="rId188"/>
    <p:sldId id="296" r:id="rId189"/>
    <p:sldId id="385" r:id="rId190"/>
    <p:sldId id="386" r:id="rId191"/>
    <p:sldId id="392" r:id="rId192"/>
    <p:sldId id="393" r:id="rId193"/>
    <p:sldId id="394" r:id="rId194"/>
    <p:sldId id="401" r:id="rId195"/>
    <p:sldId id="338" r:id="rId196"/>
    <p:sldId id="356" r:id="rId197"/>
    <p:sldId id="442" r:id="rId198"/>
    <p:sldId id="439" r:id="rId199"/>
    <p:sldId id="440" r:id="rId200"/>
    <p:sldId id="441" r:id="rId201"/>
  </p:sldIdLst>
  <p:sldSz cx="9144000" cy="6858000" type="screen4x3"/>
  <p:notesSz cx="6858000" cy="9144000"/>
  <p:custDataLst>
    <p:tags r:id="rId204"/>
  </p:custDataLst>
  <p:defaultTextStyle>
    <a:defPPr>
      <a:defRPr lang="fr-F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00" autoAdjust="0"/>
  </p:normalViewPr>
  <p:slideViewPr>
    <p:cSldViewPr>
      <p:cViewPr varScale="1">
        <p:scale>
          <a:sx n="101" d="100"/>
          <a:sy n="101" d="100"/>
        </p:scale>
        <p:origin x="-1890" y="-84"/>
      </p:cViewPr>
      <p:guideLst>
        <p:guide orient="horz" pos="2160"/>
        <p:guide pos="2880"/>
      </p:guideLst>
    </p:cSldViewPr>
  </p:slideViewPr>
  <p:outlineViewPr>
    <p:cViewPr>
      <p:scale>
        <a:sx n="33" d="100"/>
        <a:sy n="33" d="100"/>
      </p:scale>
      <p:origin x="0" y="144"/>
    </p:cViewPr>
  </p:outlineViewPr>
  <p:notesTextViewPr>
    <p:cViewPr>
      <p:scale>
        <a:sx n="1" d="1"/>
        <a:sy n="1" d="1"/>
      </p:scale>
      <p:origin x="0" y="0"/>
    </p:cViewPr>
  </p:notesTextViewPr>
  <p:sorterViewPr>
    <p:cViewPr>
      <p:scale>
        <a:sx n="100" d="100"/>
        <a:sy n="100" d="100"/>
      </p:scale>
      <p:origin x="0" y="1168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viewProps" Target="viewProps.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notesMaster" Target="notesMasters/notesMaster1.xml"/><Relationship Id="rId207"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handoutMaster" Target="handoutMasters/handoutMaster1.xml"/><Relationship Id="rId208"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ags" Target="tags/tag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BE"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7703671-909F-46A9-99D9-C45919D16D99}" type="datetimeFigureOut">
              <a:rPr lang="fr-BE"/>
              <a:pPr>
                <a:defRPr/>
              </a:pPr>
              <a:t>15/08/2012</a:t>
            </a:fld>
            <a:endParaRPr lang="fr-BE"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r>
              <a:rPr lang="fr-BE" dirty="0"/>
              <a:t>Jean Hansen, 2011</a:t>
            </a: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EF31DBA-024B-45B2-9DE4-4FF038E356C9}" type="slidenum">
              <a:rPr lang="fr-BE"/>
              <a:pPr>
                <a:defRPr/>
              </a:pPr>
              <a:t>‹N°›</a:t>
            </a:fld>
            <a:endParaRPr lang="fr-BE" dirty="0"/>
          </a:p>
        </p:txBody>
      </p:sp>
    </p:spTree>
    <p:extLst>
      <p:ext uri="{BB962C8B-B14F-4D97-AF65-F5344CB8AC3E}">
        <p14:creationId xmlns:p14="http://schemas.microsoft.com/office/powerpoint/2010/main" val="170094397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BE"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469B0D7-CA14-4184-A55E-59104996F33D}" type="datetimeFigureOut">
              <a:rPr lang="fr-BE"/>
              <a:pPr>
                <a:defRPr/>
              </a:pPr>
              <a:t>15/08/2012</a:t>
            </a:fld>
            <a:endParaRPr lang="fr-BE"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BE" noProof="0"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BE"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r>
              <a:rPr lang="fr-BE" dirty="0"/>
              <a:t>Jean Hansen, 2011</a:t>
            </a: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717BDBC-AC08-4726-B105-EE8DECED3C83}" type="slidenum">
              <a:rPr lang="fr-BE"/>
              <a:pPr>
                <a:defRPr/>
              </a:pPr>
              <a:t>‹N°›</a:t>
            </a:fld>
            <a:endParaRPr lang="fr-BE" dirty="0"/>
          </a:p>
        </p:txBody>
      </p:sp>
    </p:spTree>
    <p:extLst>
      <p:ext uri="{BB962C8B-B14F-4D97-AF65-F5344CB8AC3E}">
        <p14:creationId xmlns:p14="http://schemas.microsoft.com/office/powerpoint/2010/main" val="3207641392"/>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A46B3048-5402-44F2-A1FA-1A71A6BD11A7}" type="slidenum">
              <a:rPr lang="fr-BE" smtClean="0"/>
              <a:pPr>
                <a:defRPr/>
              </a:pPr>
              <a:t>1</a:t>
            </a:fld>
            <a:endParaRPr lang="fr-B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1F73DE8D-4FD3-4002-A12F-463BE6EB72C5}" type="slidenum">
              <a:rPr lang="fr-BE" smtClean="0"/>
              <a:pPr>
                <a:defRPr/>
              </a:pPr>
              <a:t>11</a:t>
            </a:fld>
            <a:endParaRPr lang="fr-BE"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121</a:t>
            </a:fld>
            <a:endParaRPr lang="fr-BE" dirty="0"/>
          </a:p>
        </p:txBody>
      </p:sp>
    </p:spTree>
    <p:extLst>
      <p:ext uri="{BB962C8B-B14F-4D97-AF65-F5344CB8AC3E}">
        <p14:creationId xmlns:p14="http://schemas.microsoft.com/office/powerpoint/2010/main" val="29293061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A062068F-1516-48E4-9130-BD5CE0A17C8E}" type="slidenum">
              <a:rPr lang="fr-BE" smtClean="0"/>
              <a:pPr>
                <a:defRPr/>
              </a:pPr>
              <a:t>124</a:t>
            </a:fld>
            <a:endParaRPr lang="fr-BE"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125</a:t>
            </a:fld>
            <a:endParaRPr lang="fr-BE" dirty="0"/>
          </a:p>
        </p:txBody>
      </p:sp>
    </p:spTree>
    <p:extLst>
      <p:ext uri="{BB962C8B-B14F-4D97-AF65-F5344CB8AC3E}">
        <p14:creationId xmlns:p14="http://schemas.microsoft.com/office/powerpoint/2010/main" val="1684018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126</a:t>
            </a:fld>
            <a:endParaRPr lang="fr-BE" dirty="0"/>
          </a:p>
        </p:txBody>
      </p:sp>
    </p:spTree>
    <p:extLst>
      <p:ext uri="{BB962C8B-B14F-4D97-AF65-F5344CB8AC3E}">
        <p14:creationId xmlns:p14="http://schemas.microsoft.com/office/powerpoint/2010/main" val="35628135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2B7E0ADD-E40F-4E80-90CB-B0ECEBF8EA1E}" type="slidenum">
              <a:rPr lang="fr-BE" smtClean="0"/>
              <a:pPr>
                <a:defRPr/>
              </a:pPr>
              <a:t>128</a:t>
            </a:fld>
            <a:endParaRPr lang="fr-BE"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129</a:t>
            </a:fld>
            <a:endParaRPr lang="fr-BE" dirty="0"/>
          </a:p>
        </p:txBody>
      </p:sp>
    </p:spTree>
    <p:extLst>
      <p:ext uri="{BB962C8B-B14F-4D97-AF65-F5344CB8AC3E}">
        <p14:creationId xmlns:p14="http://schemas.microsoft.com/office/powerpoint/2010/main" val="8235804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130</a:t>
            </a:fld>
            <a:endParaRPr lang="fr-BE" dirty="0"/>
          </a:p>
        </p:txBody>
      </p:sp>
    </p:spTree>
    <p:extLst>
      <p:ext uri="{BB962C8B-B14F-4D97-AF65-F5344CB8AC3E}">
        <p14:creationId xmlns:p14="http://schemas.microsoft.com/office/powerpoint/2010/main" val="30066189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131</a:t>
            </a:fld>
            <a:endParaRPr lang="fr-BE" dirty="0"/>
          </a:p>
        </p:txBody>
      </p:sp>
    </p:spTree>
    <p:extLst>
      <p:ext uri="{BB962C8B-B14F-4D97-AF65-F5344CB8AC3E}">
        <p14:creationId xmlns:p14="http://schemas.microsoft.com/office/powerpoint/2010/main" val="13105475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132</a:t>
            </a:fld>
            <a:endParaRPr lang="fr-BE" dirty="0"/>
          </a:p>
        </p:txBody>
      </p:sp>
    </p:spTree>
    <p:extLst>
      <p:ext uri="{BB962C8B-B14F-4D97-AF65-F5344CB8AC3E}">
        <p14:creationId xmlns:p14="http://schemas.microsoft.com/office/powerpoint/2010/main" val="395839340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0BDC9A86-0C04-4259-8EEA-6F8B41AFCAF5}" type="slidenum">
              <a:rPr lang="fr-BE" smtClean="0"/>
              <a:pPr>
                <a:defRPr/>
              </a:pPr>
              <a:t>141</a:t>
            </a:fld>
            <a:endParaRPr lang="fr-BE"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7F0A952E-5F1C-4951-8B0B-45DE3DBC506D}" type="slidenum">
              <a:rPr lang="fr-BE" smtClean="0"/>
              <a:pPr>
                <a:defRPr/>
              </a:pPr>
              <a:t>12</a:t>
            </a:fld>
            <a:endParaRPr lang="fr-BE"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0D3A6AE1-C8DE-4114-84D7-6D6758806111}" type="slidenum">
              <a:rPr lang="fr-BE" smtClean="0"/>
              <a:pPr>
                <a:defRPr/>
              </a:pPr>
              <a:t>142</a:t>
            </a:fld>
            <a:endParaRPr lang="fr-BE"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08461A51-B5F6-4DCD-BF0D-08797A613BA7}" type="slidenum">
              <a:rPr lang="fr-BE" smtClean="0"/>
              <a:pPr>
                <a:defRPr/>
              </a:pPr>
              <a:t>143</a:t>
            </a:fld>
            <a:endParaRPr lang="fr-BE"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E1ECF97A-BF98-4F2A-BF84-2C3784D1B310}" type="slidenum">
              <a:rPr lang="fr-BE" smtClean="0"/>
              <a:pPr>
                <a:defRPr/>
              </a:pPr>
              <a:t>144</a:t>
            </a:fld>
            <a:endParaRPr lang="fr-BE"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740F8F6B-E804-443C-8A4C-A5A8904AE54E}" type="slidenum">
              <a:rPr lang="fr-BE" smtClean="0"/>
              <a:pPr>
                <a:defRPr/>
              </a:pPr>
              <a:t>145</a:t>
            </a:fld>
            <a:endParaRPr lang="fr-BE"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C883B902-C033-46E8-A5FE-716C9A795E8F}" type="slidenum">
              <a:rPr lang="fr-BE" smtClean="0"/>
              <a:pPr>
                <a:defRPr/>
              </a:pPr>
              <a:t>148</a:t>
            </a:fld>
            <a:endParaRPr lang="fr-BE"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497C7060-A0B0-45AA-ACC1-3B3C4270CC59}" type="slidenum">
              <a:rPr lang="fr-BE" smtClean="0"/>
              <a:pPr>
                <a:defRPr/>
              </a:pPr>
              <a:t>149</a:t>
            </a:fld>
            <a:endParaRPr lang="fr-BE"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3F002C9D-6F59-4080-8251-3D23C1BF2222}" type="slidenum">
              <a:rPr lang="fr-BE" smtClean="0"/>
              <a:pPr>
                <a:defRPr/>
              </a:pPr>
              <a:t>150</a:t>
            </a:fld>
            <a:endParaRPr lang="fr-BE"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8878D3FF-2271-48AB-A88F-B92DD50CE1C5}" type="slidenum">
              <a:rPr lang="fr-BE" smtClean="0"/>
              <a:pPr>
                <a:defRPr/>
              </a:pPr>
              <a:t>151</a:t>
            </a:fld>
            <a:endParaRPr lang="fr-BE"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D5D3E88B-C60E-43A3-A733-05F44CA6A7C5}" type="slidenum">
              <a:rPr lang="fr-BE" smtClean="0"/>
              <a:pPr>
                <a:defRPr/>
              </a:pPr>
              <a:t>152</a:t>
            </a:fld>
            <a:endParaRPr lang="fr-BE"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31B2F8E5-07CA-4D24-ABBE-BBBFBCBA3D41}" type="slidenum">
              <a:rPr lang="fr-BE" smtClean="0"/>
              <a:pPr>
                <a:defRPr/>
              </a:pPr>
              <a:t>153</a:t>
            </a:fld>
            <a:endParaRPr lang="fr-BE"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918F0A0F-1C31-4E45-89AB-E0DB100A242C}" type="slidenum">
              <a:rPr lang="fr-BE" smtClean="0"/>
              <a:pPr>
                <a:defRPr/>
              </a:pPr>
              <a:t>13</a:t>
            </a:fld>
            <a:endParaRPr lang="fr-BE"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991A6CB7-5832-4BB4-A0ED-7442FF8D9CA0}" type="slidenum">
              <a:rPr lang="fr-BE" smtClean="0"/>
              <a:pPr>
                <a:defRPr/>
              </a:pPr>
              <a:t>154</a:t>
            </a:fld>
            <a:endParaRPr lang="fr-BE"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5B979CF4-1B52-457C-91C7-BDD079909AEF}" type="slidenum">
              <a:rPr lang="fr-BE" smtClean="0"/>
              <a:pPr>
                <a:defRPr/>
              </a:pPr>
              <a:t>155</a:t>
            </a:fld>
            <a:endParaRPr lang="fr-BE"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52BD5BFE-7C4A-4C69-8600-8D86C27E2438}" type="slidenum">
              <a:rPr lang="fr-BE" smtClean="0"/>
              <a:pPr>
                <a:defRPr/>
              </a:pPr>
              <a:t>156</a:t>
            </a:fld>
            <a:endParaRPr lang="fr-BE"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C6F95D3F-BF76-4B21-9FD7-04AF685CBC76}" type="slidenum">
              <a:rPr lang="fr-BE" smtClean="0"/>
              <a:pPr>
                <a:defRPr/>
              </a:pPr>
              <a:t>158</a:t>
            </a:fld>
            <a:endParaRPr lang="fr-BE"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430A40AA-E588-49FA-B336-1E322A1E4B6B}" type="slidenum">
              <a:rPr lang="fr-BE" smtClean="0"/>
              <a:pPr>
                <a:defRPr/>
              </a:pPr>
              <a:t>159</a:t>
            </a:fld>
            <a:endParaRPr lang="fr-BE"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51AD51DB-B440-483F-8966-D36A1CA798F9}" type="slidenum">
              <a:rPr lang="fr-BE" smtClean="0"/>
              <a:pPr>
                <a:defRPr/>
              </a:pPr>
              <a:t>160</a:t>
            </a:fld>
            <a:endParaRPr lang="fr-BE"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11166FE3-E8BE-4865-A7C7-251E36D467FA}" type="slidenum">
              <a:rPr lang="fr-BE" smtClean="0"/>
              <a:pPr>
                <a:defRPr/>
              </a:pPr>
              <a:t>161</a:t>
            </a:fld>
            <a:endParaRPr lang="fr-BE"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162</a:t>
            </a:fld>
            <a:endParaRPr lang="fr-BE" dirty="0"/>
          </a:p>
        </p:txBody>
      </p:sp>
    </p:spTree>
    <p:extLst>
      <p:ext uri="{BB962C8B-B14F-4D97-AF65-F5344CB8AC3E}">
        <p14:creationId xmlns:p14="http://schemas.microsoft.com/office/powerpoint/2010/main" val="26050456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163</a:t>
            </a:fld>
            <a:endParaRPr lang="fr-BE" dirty="0"/>
          </a:p>
        </p:txBody>
      </p:sp>
    </p:spTree>
    <p:extLst>
      <p:ext uri="{BB962C8B-B14F-4D97-AF65-F5344CB8AC3E}">
        <p14:creationId xmlns:p14="http://schemas.microsoft.com/office/powerpoint/2010/main" val="182277786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164</a:t>
            </a:fld>
            <a:endParaRPr lang="fr-BE" dirty="0"/>
          </a:p>
        </p:txBody>
      </p:sp>
    </p:spTree>
    <p:extLst>
      <p:ext uri="{BB962C8B-B14F-4D97-AF65-F5344CB8AC3E}">
        <p14:creationId xmlns:p14="http://schemas.microsoft.com/office/powerpoint/2010/main" val="246479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52498A44-25F1-4E74-A578-A51AB5860A0B}" type="slidenum">
              <a:rPr lang="fr-BE" smtClean="0"/>
              <a:pPr>
                <a:defRPr/>
              </a:pPr>
              <a:t>14</a:t>
            </a:fld>
            <a:endParaRPr lang="fr-BE"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165</a:t>
            </a:fld>
            <a:endParaRPr lang="fr-BE" dirty="0"/>
          </a:p>
        </p:txBody>
      </p:sp>
    </p:spTree>
    <p:extLst>
      <p:ext uri="{BB962C8B-B14F-4D97-AF65-F5344CB8AC3E}">
        <p14:creationId xmlns:p14="http://schemas.microsoft.com/office/powerpoint/2010/main" val="264755587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166</a:t>
            </a:fld>
            <a:endParaRPr lang="fr-BE" dirty="0"/>
          </a:p>
        </p:txBody>
      </p:sp>
    </p:spTree>
    <p:extLst>
      <p:ext uri="{BB962C8B-B14F-4D97-AF65-F5344CB8AC3E}">
        <p14:creationId xmlns:p14="http://schemas.microsoft.com/office/powerpoint/2010/main" val="147411546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167</a:t>
            </a:fld>
            <a:endParaRPr lang="fr-BE" dirty="0"/>
          </a:p>
        </p:txBody>
      </p:sp>
    </p:spTree>
    <p:extLst>
      <p:ext uri="{BB962C8B-B14F-4D97-AF65-F5344CB8AC3E}">
        <p14:creationId xmlns:p14="http://schemas.microsoft.com/office/powerpoint/2010/main" val="267427479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168</a:t>
            </a:fld>
            <a:endParaRPr lang="fr-BE" dirty="0"/>
          </a:p>
        </p:txBody>
      </p:sp>
    </p:spTree>
    <p:extLst>
      <p:ext uri="{BB962C8B-B14F-4D97-AF65-F5344CB8AC3E}">
        <p14:creationId xmlns:p14="http://schemas.microsoft.com/office/powerpoint/2010/main" val="409467934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169</a:t>
            </a:fld>
            <a:endParaRPr lang="fr-BE" dirty="0"/>
          </a:p>
        </p:txBody>
      </p:sp>
    </p:spTree>
    <p:extLst>
      <p:ext uri="{BB962C8B-B14F-4D97-AF65-F5344CB8AC3E}">
        <p14:creationId xmlns:p14="http://schemas.microsoft.com/office/powerpoint/2010/main" val="304361116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170</a:t>
            </a:fld>
            <a:endParaRPr lang="fr-BE" dirty="0"/>
          </a:p>
        </p:txBody>
      </p:sp>
    </p:spTree>
    <p:extLst>
      <p:ext uri="{BB962C8B-B14F-4D97-AF65-F5344CB8AC3E}">
        <p14:creationId xmlns:p14="http://schemas.microsoft.com/office/powerpoint/2010/main" val="104541059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172</a:t>
            </a:fld>
            <a:endParaRPr lang="fr-BE" dirty="0"/>
          </a:p>
        </p:txBody>
      </p:sp>
    </p:spTree>
    <p:extLst>
      <p:ext uri="{BB962C8B-B14F-4D97-AF65-F5344CB8AC3E}">
        <p14:creationId xmlns:p14="http://schemas.microsoft.com/office/powerpoint/2010/main" val="197788667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173</a:t>
            </a:fld>
            <a:endParaRPr lang="fr-BE" dirty="0"/>
          </a:p>
        </p:txBody>
      </p:sp>
    </p:spTree>
    <p:extLst>
      <p:ext uri="{BB962C8B-B14F-4D97-AF65-F5344CB8AC3E}">
        <p14:creationId xmlns:p14="http://schemas.microsoft.com/office/powerpoint/2010/main" val="79452096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174</a:t>
            </a:fld>
            <a:endParaRPr lang="fr-BE" dirty="0"/>
          </a:p>
        </p:txBody>
      </p:sp>
    </p:spTree>
    <p:extLst>
      <p:ext uri="{BB962C8B-B14F-4D97-AF65-F5344CB8AC3E}">
        <p14:creationId xmlns:p14="http://schemas.microsoft.com/office/powerpoint/2010/main" val="393161426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175</a:t>
            </a:fld>
            <a:endParaRPr lang="fr-BE" dirty="0"/>
          </a:p>
        </p:txBody>
      </p:sp>
    </p:spTree>
    <p:extLst>
      <p:ext uri="{BB962C8B-B14F-4D97-AF65-F5344CB8AC3E}">
        <p14:creationId xmlns:p14="http://schemas.microsoft.com/office/powerpoint/2010/main" val="2739710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572B57D7-D8B9-4861-9936-FB0B20E7C48C}" type="slidenum">
              <a:rPr lang="fr-BE" smtClean="0"/>
              <a:pPr>
                <a:defRPr/>
              </a:pPr>
              <a:t>16</a:t>
            </a:fld>
            <a:endParaRPr lang="fr-BE"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176</a:t>
            </a:fld>
            <a:endParaRPr lang="fr-BE" dirty="0"/>
          </a:p>
        </p:txBody>
      </p:sp>
    </p:spTree>
    <p:extLst>
      <p:ext uri="{BB962C8B-B14F-4D97-AF65-F5344CB8AC3E}">
        <p14:creationId xmlns:p14="http://schemas.microsoft.com/office/powerpoint/2010/main" val="117733986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177</a:t>
            </a:fld>
            <a:endParaRPr lang="fr-BE" dirty="0"/>
          </a:p>
        </p:txBody>
      </p:sp>
    </p:spTree>
    <p:extLst>
      <p:ext uri="{BB962C8B-B14F-4D97-AF65-F5344CB8AC3E}">
        <p14:creationId xmlns:p14="http://schemas.microsoft.com/office/powerpoint/2010/main" val="322265107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E7FF29BC-D2A1-4130-8E93-E0A5FFA32E27}" type="slidenum">
              <a:rPr lang="fr-BE" smtClean="0"/>
              <a:pPr>
                <a:defRPr/>
              </a:pPr>
              <a:t>178</a:t>
            </a:fld>
            <a:endParaRPr lang="fr-BE"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F423FFD4-FE91-4B2E-8230-05A07A90990F}" type="slidenum">
              <a:rPr lang="fr-BE" smtClean="0"/>
              <a:pPr>
                <a:defRPr/>
              </a:pPr>
              <a:t>179</a:t>
            </a:fld>
            <a:endParaRPr lang="fr-BE"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EC1F2813-AB3E-4010-A870-10C16D275DFE}" type="slidenum">
              <a:rPr lang="fr-BE" smtClean="0"/>
              <a:pPr>
                <a:defRPr/>
              </a:pPr>
              <a:t>183</a:t>
            </a:fld>
            <a:endParaRPr lang="fr-BE"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D1DAADA2-0F2A-4F40-A54F-BE82888002E4}" type="slidenum">
              <a:rPr lang="fr-BE" smtClean="0"/>
              <a:pPr>
                <a:defRPr/>
              </a:pPr>
              <a:t>184</a:t>
            </a:fld>
            <a:endParaRPr lang="fr-BE"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FD787D14-E914-4D95-8E1F-AEADEDF4926D}" type="slidenum">
              <a:rPr lang="fr-BE" smtClean="0"/>
              <a:pPr>
                <a:defRPr/>
              </a:pPr>
              <a:t>185</a:t>
            </a:fld>
            <a:endParaRPr lang="fr-BE"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0BDC9A86-0C04-4259-8EEA-6F8B41AFCAF5}" type="slidenum">
              <a:rPr lang="fr-BE" smtClean="0"/>
              <a:pPr>
                <a:defRPr/>
              </a:pPr>
              <a:t>186</a:t>
            </a:fld>
            <a:endParaRPr lang="fr-BE"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2B77032B-36AE-4D01-AB84-534B2BD00E30}" type="slidenum">
              <a:rPr lang="fr-BE" smtClean="0"/>
              <a:pPr>
                <a:defRPr/>
              </a:pPr>
              <a:t>187</a:t>
            </a:fld>
            <a:endParaRPr lang="fr-BE"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8426096D-D7F6-4F80-B59D-379084CB84FC}" type="slidenum">
              <a:rPr lang="fr-BE" smtClean="0"/>
              <a:pPr>
                <a:defRPr/>
              </a:pPr>
              <a:t>188</a:t>
            </a:fld>
            <a:endParaRPr lang="fr-B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17EFAF18-1096-4E71-85B1-BDB9F4C08A67}" type="slidenum">
              <a:rPr lang="fr-BE" smtClean="0"/>
              <a:pPr>
                <a:defRPr/>
              </a:pPr>
              <a:t>17</a:t>
            </a:fld>
            <a:endParaRPr lang="fr-BE"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189</a:t>
            </a:fld>
            <a:endParaRPr lang="fr-BE" dirty="0"/>
          </a:p>
        </p:txBody>
      </p:sp>
    </p:spTree>
    <p:extLst>
      <p:ext uri="{BB962C8B-B14F-4D97-AF65-F5344CB8AC3E}">
        <p14:creationId xmlns:p14="http://schemas.microsoft.com/office/powerpoint/2010/main" val="81652576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190</a:t>
            </a:fld>
            <a:endParaRPr lang="fr-BE" dirty="0"/>
          </a:p>
        </p:txBody>
      </p:sp>
    </p:spTree>
    <p:extLst>
      <p:ext uri="{BB962C8B-B14F-4D97-AF65-F5344CB8AC3E}">
        <p14:creationId xmlns:p14="http://schemas.microsoft.com/office/powerpoint/2010/main" val="29377924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191</a:t>
            </a:fld>
            <a:endParaRPr lang="fr-BE" dirty="0"/>
          </a:p>
        </p:txBody>
      </p:sp>
    </p:spTree>
    <p:extLst>
      <p:ext uri="{BB962C8B-B14F-4D97-AF65-F5344CB8AC3E}">
        <p14:creationId xmlns:p14="http://schemas.microsoft.com/office/powerpoint/2010/main" val="26712609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192</a:t>
            </a:fld>
            <a:endParaRPr lang="fr-BE" dirty="0"/>
          </a:p>
        </p:txBody>
      </p:sp>
    </p:spTree>
    <p:extLst>
      <p:ext uri="{BB962C8B-B14F-4D97-AF65-F5344CB8AC3E}">
        <p14:creationId xmlns:p14="http://schemas.microsoft.com/office/powerpoint/2010/main" val="23256663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193</a:t>
            </a:fld>
            <a:endParaRPr lang="fr-BE" dirty="0"/>
          </a:p>
        </p:txBody>
      </p:sp>
    </p:spTree>
    <p:extLst>
      <p:ext uri="{BB962C8B-B14F-4D97-AF65-F5344CB8AC3E}">
        <p14:creationId xmlns:p14="http://schemas.microsoft.com/office/powerpoint/2010/main" val="76431171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194</a:t>
            </a:fld>
            <a:endParaRPr lang="fr-BE" dirty="0"/>
          </a:p>
        </p:txBody>
      </p:sp>
    </p:spTree>
    <p:extLst>
      <p:ext uri="{BB962C8B-B14F-4D97-AF65-F5344CB8AC3E}">
        <p14:creationId xmlns:p14="http://schemas.microsoft.com/office/powerpoint/2010/main" val="93251418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CA3C7E37-C3EB-49B6-A85C-5A5959D407E8}" type="slidenum">
              <a:rPr lang="fr-BE" smtClean="0"/>
              <a:pPr>
                <a:defRPr/>
              </a:pPr>
              <a:t>195</a:t>
            </a:fld>
            <a:endParaRPr lang="fr-BE"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253AE258-05D6-4AC7-B4AF-17DEC2CDE8E0}" type="slidenum">
              <a:rPr lang="fr-BE" smtClean="0"/>
              <a:pPr>
                <a:defRPr/>
              </a:pPr>
              <a:t>196</a:t>
            </a:fld>
            <a:endParaRPr lang="fr-BE"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197</a:t>
            </a:fld>
            <a:endParaRPr lang="fr-BE" dirty="0"/>
          </a:p>
        </p:txBody>
      </p:sp>
    </p:spTree>
    <p:extLst>
      <p:ext uri="{BB962C8B-B14F-4D97-AF65-F5344CB8AC3E}">
        <p14:creationId xmlns:p14="http://schemas.microsoft.com/office/powerpoint/2010/main" val="160518703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198</a:t>
            </a:fld>
            <a:endParaRPr lang="fr-BE" dirty="0"/>
          </a:p>
        </p:txBody>
      </p:sp>
    </p:spTree>
    <p:extLst>
      <p:ext uri="{BB962C8B-B14F-4D97-AF65-F5344CB8AC3E}">
        <p14:creationId xmlns:p14="http://schemas.microsoft.com/office/powerpoint/2010/main" val="1780469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18</a:t>
            </a:fld>
            <a:endParaRPr lang="fr-BE" dirty="0"/>
          </a:p>
        </p:txBody>
      </p:sp>
    </p:spTree>
    <p:extLst>
      <p:ext uri="{BB962C8B-B14F-4D97-AF65-F5344CB8AC3E}">
        <p14:creationId xmlns:p14="http://schemas.microsoft.com/office/powerpoint/2010/main" val="97402227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199</a:t>
            </a:fld>
            <a:endParaRPr lang="fr-BE" dirty="0"/>
          </a:p>
        </p:txBody>
      </p:sp>
    </p:spTree>
    <p:extLst>
      <p:ext uri="{BB962C8B-B14F-4D97-AF65-F5344CB8AC3E}">
        <p14:creationId xmlns:p14="http://schemas.microsoft.com/office/powerpoint/2010/main" val="254087657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200</a:t>
            </a:fld>
            <a:endParaRPr lang="fr-BE" dirty="0"/>
          </a:p>
        </p:txBody>
      </p:sp>
    </p:spTree>
    <p:extLst>
      <p:ext uri="{BB962C8B-B14F-4D97-AF65-F5344CB8AC3E}">
        <p14:creationId xmlns:p14="http://schemas.microsoft.com/office/powerpoint/2010/main" val="1221656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52AD84F1-5EDB-4878-BC01-9C3CADDD09F6}" type="slidenum">
              <a:rPr lang="fr-BE" smtClean="0"/>
              <a:pPr>
                <a:defRPr/>
              </a:pPr>
              <a:t>19</a:t>
            </a:fld>
            <a:endParaRPr lang="fr-BE"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20</a:t>
            </a:fld>
            <a:endParaRPr lang="fr-BE" dirty="0"/>
          </a:p>
        </p:txBody>
      </p:sp>
    </p:spTree>
    <p:extLst>
      <p:ext uri="{BB962C8B-B14F-4D97-AF65-F5344CB8AC3E}">
        <p14:creationId xmlns:p14="http://schemas.microsoft.com/office/powerpoint/2010/main" val="1710065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21</a:t>
            </a:fld>
            <a:endParaRPr lang="fr-BE" dirty="0"/>
          </a:p>
        </p:txBody>
      </p:sp>
    </p:spTree>
    <p:extLst>
      <p:ext uri="{BB962C8B-B14F-4D97-AF65-F5344CB8AC3E}">
        <p14:creationId xmlns:p14="http://schemas.microsoft.com/office/powerpoint/2010/main" val="3635278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3DA65065-1E57-498C-9647-7CE2EA0A178C}" type="slidenum">
              <a:rPr lang="fr-BE" smtClean="0"/>
              <a:pPr>
                <a:defRPr/>
              </a:pPr>
              <a:t>2</a:t>
            </a:fld>
            <a:endParaRPr lang="fr-B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C3349E44-97FF-4F7A-8BB3-1A50ED019437}" type="slidenum">
              <a:rPr lang="fr-BE" smtClean="0"/>
              <a:pPr>
                <a:defRPr/>
              </a:pPr>
              <a:t>23</a:t>
            </a:fld>
            <a:endParaRPr lang="fr-B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36D16D97-6FDF-4D17-AA58-F9C34DF734CB}" type="slidenum">
              <a:rPr lang="fr-BE" smtClean="0"/>
              <a:pPr>
                <a:defRPr/>
              </a:pPr>
              <a:t>25</a:t>
            </a:fld>
            <a:endParaRPr lang="fr-B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9FA2316C-9577-4F12-A24C-F5F846274632}" type="slidenum">
              <a:rPr lang="fr-BE" smtClean="0"/>
              <a:pPr>
                <a:defRPr/>
              </a:pPr>
              <a:t>26</a:t>
            </a:fld>
            <a:endParaRPr lang="fr-BE"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FC61481A-83D5-4538-A7AF-FD3B2998EE4B}" type="slidenum">
              <a:rPr lang="fr-BE" smtClean="0"/>
              <a:pPr>
                <a:defRPr/>
              </a:pPr>
              <a:t>27</a:t>
            </a:fld>
            <a:endParaRPr lang="fr-B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BD3C0620-4A32-4E1B-BC0E-97F3154FCB30}" type="slidenum">
              <a:rPr lang="fr-BE" smtClean="0"/>
              <a:pPr>
                <a:defRPr/>
              </a:pPr>
              <a:t>28</a:t>
            </a:fld>
            <a:endParaRPr lang="fr-B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11941C19-772E-4638-93B0-3F0C319D7F93}" type="slidenum">
              <a:rPr lang="fr-BE" smtClean="0"/>
              <a:pPr>
                <a:defRPr/>
              </a:pPr>
              <a:t>30</a:t>
            </a:fld>
            <a:endParaRPr lang="fr-BE"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D09F1E74-9D83-4034-94BC-DE7DDF1FC5D0}" type="slidenum">
              <a:rPr lang="fr-BE" smtClean="0"/>
              <a:pPr>
                <a:defRPr/>
              </a:pPr>
              <a:t>31</a:t>
            </a:fld>
            <a:endParaRPr lang="fr-BE"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919672CB-05B6-4817-B915-C02A3A31AE2A}" type="slidenum">
              <a:rPr lang="fr-BE" smtClean="0"/>
              <a:pPr>
                <a:defRPr/>
              </a:pPr>
              <a:t>32</a:t>
            </a:fld>
            <a:endParaRPr lang="fr-BE"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33</a:t>
            </a:fld>
            <a:endParaRPr lang="fr-BE" dirty="0"/>
          </a:p>
        </p:txBody>
      </p:sp>
    </p:spTree>
    <p:extLst>
      <p:ext uri="{BB962C8B-B14F-4D97-AF65-F5344CB8AC3E}">
        <p14:creationId xmlns:p14="http://schemas.microsoft.com/office/powerpoint/2010/main" val="3721441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DC384F19-A723-4122-8DB2-F2F2C635B753}" type="slidenum">
              <a:rPr lang="fr-BE" smtClean="0"/>
              <a:pPr>
                <a:defRPr/>
              </a:pPr>
              <a:t>34</a:t>
            </a:fld>
            <a:endParaRPr lang="fr-B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dirty="0" smtClean="0"/>
              <a:t>vgrfb</a:t>
            </a:r>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7C991B29-0AD6-449A-83AF-871921AF7CA9}" type="slidenum">
              <a:rPr lang="fr-BE" smtClean="0"/>
              <a:pPr>
                <a:defRPr/>
              </a:pPr>
              <a:t>3</a:t>
            </a:fld>
            <a:endParaRPr lang="fr-BE"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1E1F4C95-D70E-4201-8045-8D107C402051}" type="slidenum">
              <a:rPr lang="fr-BE" smtClean="0"/>
              <a:pPr>
                <a:defRPr/>
              </a:pPr>
              <a:t>35</a:t>
            </a:fld>
            <a:endParaRPr lang="fr-BE"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EEA582F2-3AA2-4385-8B94-FE7A68134755}" type="slidenum">
              <a:rPr lang="fr-BE" smtClean="0"/>
              <a:pPr>
                <a:defRPr/>
              </a:pPr>
              <a:t>36</a:t>
            </a:fld>
            <a:endParaRPr lang="fr-BE"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E8783C30-6085-4839-B43B-5A051409D09D}" type="slidenum">
              <a:rPr lang="fr-BE" smtClean="0"/>
              <a:pPr>
                <a:defRPr/>
              </a:pPr>
              <a:t>37</a:t>
            </a:fld>
            <a:endParaRPr lang="fr-BE"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60B452A0-C06E-40C9-BE04-DFA772FA5046}" type="slidenum">
              <a:rPr lang="fr-BE" smtClean="0"/>
              <a:pPr>
                <a:defRPr/>
              </a:pPr>
              <a:t>38</a:t>
            </a:fld>
            <a:endParaRPr lang="fr-BE"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39</a:t>
            </a:fld>
            <a:endParaRPr lang="fr-BE" dirty="0"/>
          </a:p>
        </p:txBody>
      </p:sp>
    </p:spTree>
    <p:extLst>
      <p:ext uri="{BB962C8B-B14F-4D97-AF65-F5344CB8AC3E}">
        <p14:creationId xmlns:p14="http://schemas.microsoft.com/office/powerpoint/2010/main" val="1546247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40</a:t>
            </a:fld>
            <a:endParaRPr lang="fr-BE" dirty="0"/>
          </a:p>
        </p:txBody>
      </p:sp>
    </p:spTree>
    <p:extLst>
      <p:ext uri="{BB962C8B-B14F-4D97-AF65-F5344CB8AC3E}">
        <p14:creationId xmlns:p14="http://schemas.microsoft.com/office/powerpoint/2010/main" val="2689548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41</a:t>
            </a:fld>
            <a:endParaRPr lang="fr-BE" dirty="0"/>
          </a:p>
        </p:txBody>
      </p:sp>
    </p:spTree>
    <p:extLst>
      <p:ext uri="{BB962C8B-B14F-4D97-AF65-F5344CB8AC3E}">
        <p14:creationId xmlns:p14="http://schemas.microsoft.com/office/powerpoint/2010/main" val="3265706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D167B27C-5DE4-4462-B9AF-BF6321560930}" type="slidenum">
              <a:rPr lang="fr-BE" smtClean="0"/>
              <a:pPr>
                <a:defRPr/>
              </a:pPr>
              <a:t>42</a:t>
            </a:fld>
            <a:endParaRPr lang="fr-BE"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43</a:t>
            </a:fld>
            <a:endParaRPr lang="fr-BE" dirty="0"/>
          </a:p>
        </p:txBody>
      </p:sp>
    </p:spTree>
    <p:extLst>
      <p:ext uri="{BB962C8B-B14F-4D97-AF65-F5344CB8AC3E}">
        <p14:creationId xmlns:p14="http://schemas.microsoft.com/office/powerpoint/2010/main" val="30094052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44</a:t>
            </a:fld>
            <a:endParaRPr lang="fr-BE" dirty="0"/>
          </a:p>
        </p:txBody>
      </p:sp>
    </p:spTree>
    <p:extLst>
      <p:ext uri="{BB962C8B-B14F-4D97-AF65-F5344CB8AC3E}">
        <p14:creationId xmlns:p14="http://schemas.microsoft.com/office/powerpoint/2010/main" val="734816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0E91EB09-63EC-467A-B37E-26494FF50B11}" type="slidenum">
              <a:rPr lang="fr-BE" smtClean="0"/>
              <a:pPr>
                <a:defRPr/>
              </a:pPr>
              <a:t>4</a:t>
            </a:fld>
            <a:endParaRPr lang="fr-BE"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0042EB72-7006-4E60-A953-057084B31C70}" type="slidenum">
              <a:rPr lang="fr-BE" smtClean="0"/>
              <a:pPr>
                <a:defRPr/>
              </a:pPr>
              <a:t>45</a:t>
            </a:fld>
            <a:endParaRPr lang="fr-BE"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83EA1FE3-05BB-4CA8-BBBD-6985F7A4E830}" type="slidenum">
              <a:rPr lang="fr-BE" smtClean="0"/>
              <a:pPr>
                <a:defRPr/>
              </a:pPr>
              <a:t>46</a:t>
            </a:fld>
            <a:endParaRPr lang="fr-BE"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8F0A5015-F9B5-422A-B2C3-D2468CC42FCE}" type="slidenum">
              <a:rPr lang="fr-BE" smtClean="0"/>
              <a:pPr>
                <a:defRPr/>
              </a:pPr>
              <a:t>47</a:t>
            </a:fld>
            <a:endParaRPr lang="fr-BE"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124DC143-63E8-4615-A7B9-8CC4CEB9FC44}" type="slidenum">
              <a:rPr lang="fr-BE" smtClean="0"/>
              <a:pPr>
                <a:defRPr/>
              </a:pPr>
              <a:t>48</a:t>
            </a:fld>
            <a:endParaRPr lang="fr-BE"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dirty="0" smtClean="0"/>
          </a:p>
        </p:txBody>
      </p:sp>
      <p:sp>
        <p:nvSpPr>
          <p:cNvPr id="72708" name="Espace réservé du numéro de diapositiv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4AF5042-D332-4E30-A8B7-044DEE0BBE75}" type="slidenum">
              <a:rPr lang="fr-BE" smtClean="0"/>
              <a:pPr fontAlgn="base">
                <a:spcBef>
                  <a:spcPct val="0"/>
                </a:spcBef>
                <a:spcAft>
                  <a:spcPct val="0"/>
                </a:spcAft>
                <a:defRPr/>
              </a:pPr>
              <a:t>49</a:t>
            </a:fld>
            <a:endParaRPr lang="fr-BE" dirty="0" smtClean="0"/>
          </a:p>
        </p:txBody>
      </p:sp>
      <p:sp>
        <p:nvSpPr>
          <p:cNvPr id="72709" name="Espace réservé du pied de page 4"/>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fr-BE" dirty="0" smtClean="0"/>
              <a:t>Jean Hansen, 2011</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D594DA61-B9A4-4A85-9038-AA9AA863888C}" type="slidenum">
              <a:rPr lang="fr-BE" smtClean="0"/>
              <a:pPr>
                <a:defRPr/>
              </a:pPr>
              <a:t>50</a:t>
            </a:fld>
            <a:endParaRPr lang="fr-BE"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7CF6ED36-3742-4F81-85AF-4EB2CA7BAD94}" type="slidenum">
              <a:rPr lang="fr-BE" smtClean="0"/>
              <a:pPr>
                <a:defRPr/>
              </a:pPr>
              <a:t>51</a:t>
            </a:fld>
            <a:endParaRPr lang="fr-BE"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52</a:t>
            </a:fld>
            <a:endParaRPr lang="fr-BE" dirty="0"/>
          </a:p>
        </p:txBody>
      </p:sp>
    </p:spTree>
    <p:extLst>
      <p:ext uri="{BB962C8B-B14F-4D97-AF65-F5344CB8AC3E}">
        <p14:creationId xmlns:p14="http://schemas.microsoft.com/office/powerpoint/2010/main" val="34265048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70597DF6-9BE5-4A61-A4B4-D7A3A2349939}" type="slidenum">
              <a:rPr lang="fr-BE" smtClean="0"/>
              <a:pPr>
                <a:defRPr/>
              </a:pPr>
              <a:t>53</a:t>
            </a:fld>
            <a:endParaRPr lang="fr-BE"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55</a:t>
            </a:fld>
            <a:endParaRPr lang="fr-BE" dirty="0"/>
          </a:p>
        </p:txBody>
      </p:sp>
    </p:spTree>
    <p:extLst>
      <p:ext uri="{BB962C8B-B14F-4D97-AF65-F5344CB8AC3E}">
        <p14:creationId xmlns:p14="http://schemas.microsoft.com/office/powerpoint/2010/main" val="1307250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B2AF3895-6FF4-4E71-85BB-86B1A24CBFC9}" type="slidenum">
              <a:rPr lang="fr-BE" smtClean="0"/>
              <a:pPr>
                <a:defRPr/>
              </a:pPr>
              <a:t>5</a:t>
            </a:fld>
            <a:endParaRPr lang="fr-BE"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dirty="0" smtClean="0"/>
          </a:p>
        </p:txBody>
      </p:sp>
      <p:sp>
        <p:nvSpPr>
          <p:cNvPr id="61444" name="Espace réservé du pied de page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fr-BE" dirty="0" smtClean="0"/>
              <a:t>Jean Hansen, 2011</a:t>
            </a:r>
          </a:p>
        </p:txBody>
      </p:sp>
      <p:sp>
        <p:nvSpPr>
          <p:cNvPr id="61445" name="Espace réservé du numéro de diapositive 4"/>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86F46F9-6E00-44ED-8204-1A70396C9322}" type="slidenum">
              <a:rPr lang="fr-BE" smtClean="0"/>
              <a:pPr fontAlgn="base">
                <a:spcBef>
                  <a:spcPct val="0"/>
                </a:spcBef>
                <a:spcAft>
                  <a:spcPct val="0"/>
                </a:spcAft>
                <a:defRPr/>
              </a:pPr>
              <a:t>56</a:t>
            </a:fld>
            <a:endParaRPr lang="fr-BE"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57</a:t>
            </a:fld>
            <a:endParaRPr lang="fr-BE" dirty="0"/>
          </a:p>
        </p:txBody>
      </p:sp>
    </p:spTree>
    <p:extLst>
      <p:ext uri="{BB962C8B-B14F-4D97-AF65-F5344CB8AC3E}">
        <p14:creationId xmlns:p14="http://schemas.microsoft.com/office/powerpoint/2010/main" val="35478978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C9720419-CDAE-4D14-9241-69156E051981}" type="slidenum">
              <a:rPr lang="fr-BE" smtClean="0"/>
              <a:pPr>
                <a:defRPr/>
              </a:pPr>
              <a:t>59</a:t>
            </a:fld>
            <a:endParaRPr lang="fr-BE"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93628E5B-8FC8-4650-A605-730D1590F98E}" type="slidenum">
              <a:rPr lang="fr-BE" smtClean="0"/>
              <a:pPr>
                <a:defRPr/>
              </a:pPr>
              <a:t>60</a:t>
            </a:fld>
            <a:endParaRPr lang="fr-BE"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61</a:t>
            </a:fld>
            <a:endParaRPr lang="fr-BE" dirty="0"/>
          </a:p>
        </p:txBody>
      </p:sp>
    </p:spTree>
    <p:extLst>
      <p:ext uri="{BB962C8B-B14F-4D97-AF65-F5344CB8AC3E}">
        <p14:creationId xmlns:p14="http://schemas.microsoft.com/office/powerpoint/2010/main" val="18004692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dirty="0" smtClean="0"/>
          </a:p>
        </p:txBody>
      </p:sp>
      <p:sp>
        <p:nvSpPr>
          <p:cNvPr id="73732" name="Espace réservé du numéro de diapositiv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1178CE9-0D81-433D-9685-43B8FDAA89DB}" type="slidenum">
              <a:rPr lang="fr-BE" smtClean="0"/>
              <a:pPr fontAlgn="base">
                <a:spcBef>
                  <a:spcPct val="0"/>
                </a:spcBef>
                <a:spcAft>
                  <a:spcPct val="0"/>
                </a:spcAft>
                <a:defRPr/>
              </a:pPr>
              <a:t>63</a:t>
            </a:fld>
            <a:endParaRPr lang="fr-BE" dirty="0" smtClean="0"/>
          </a:p>
        </p:txBody>
      </p:sp>
      <p:sp>
        <p:nvSpPr>
          <p:cNvPr id="73733" name="Espace réservé du pied de page 4"/>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fr-BE" dirty="0" smtClean="0"/>
              <a:t>Jean Hansen, 2011</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22D15652-2F02-4073-A3C2-CC9DBC16A7E7}" type="slidenum">
              <a:rPr lang="fr-BE" smtClean="0"/>
              <a:pPr>
                <a:defRPr/>
              </a:pPr>
              <a:t>64</a:t>
            </a:fld>
            <a:endParaRPr lang="fr-BE"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EAB1FE08-7452-4A1B-B37D-96E90A88C063}" type="slidenum">
              <a:rPr lang="fr-BE" smtClean="0"/>
              <a:pPr>
                <a:defRPr/>
              </a:pPr>
              <a:t>66</a:t>
            </a:fld>
            <a:endParaRPr lang="fr-BE"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67</a:t>
            </a:fld>
            <a:endParaRPr lang="fr-BE" dirty="0"/>
          </a:p>
        </p:txBody>
      </p:sp>
    </p:spTree>
    <p:extLst>
      <p:ext uri="{BB962C8B-B14F-4D97-AF65-F5344CB8AC3E}">
        <p14:creationId xmlns:p14="http://schemas.microsoft.com/office/powerpoint/2010/main" val="8565456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7EFA8EEF-FB3B-4954-BCFA-735741508755}" type="slidenum">
              <a:rPr lang="fr-BE" smtClean="0"/>
              <a:pPr>
                <a:defRPr/>
              </a:pPr>
              <a:t>68</a:t>
            </a:fld>
            <a:endParaRPr lang="fr-B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26784953-A3A3-4472-9081-88ADDF27D50F}" type="slidenum">
              <a:rPr lang="fr-BE" smtClean="0"/>
              <a:pPr>
                <a:defRPr/>
              </a:pPr>
              <a:t>6</a:t>
            </a:fld>
            <a:endParaRPr lang="fr-BE"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47927C05-D69E-42CE-97D6-EC1470F3AE2D}" type="slidenum">
              <a:rPr lang="fr-BE" smtClean="0"/>
              <a:pPr>
                <a:defRPr/>
              </a:pPr>
              <a:t>69</a:t>
            </a:fld>
            <a:endParaRPr lang="fr-BE"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F8C970DE-0FE3-4BED-8B8E-8CC01F93199C}" type="slidenum">
              <a:rPr lang="fr-BE" smtClean="0"/>
              <a:pPr>
                <a:defRPr/>
              </a:pPr>
              <a:t>70</a:t>
            </a:fld>
            <a:endParaRPr lang="fr-BE"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73</a:t>
            </a:fld>
            <a:endParaRPr lang="fr-BE" dirty="0"/>
          </a:p>
        </p:txBody>
      </p:sp>
    </p:spTree>
    <p:extLst>
      <p:ext uri="{BB962C8B-B14F-4D97-AF65-F5344CB8AC3E}">
        <p14:creationId xmlns:p14="http://schemas.microsoft.com/office/powerpoint/2010/main" val="28277165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74</a:t>
            </a:fld>
            <a:endParaRPr lang="fr-BE" dirty="0"/>
          </a:p>
        </p:txBody>
      </p:sp>
    </p:spTree>
    <p:extLst>
      <p:ext uri="{BB962C8B-B14F-4D97-AF65-F5344CB8AC3E}">
        <p14:creationId xmlns:p14="http://schemas.microsoft.com/office/powerpoint/2010/main" val="24353614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C71530EB-2716-4BC9-B9BF-9EE3A8826C0C}" type="slidenum">
              <a:rPr lang="fr-BE" smtClean="0"/>
              <a:pPr>
                <a:defRPr/>
              </a:pPr>
              <a:t>75</a:t>
            </a:fld>
            <a:endParaRPr lang="fr-BE"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F461D7B4-0013-41C9-81EF-3E3986F04D4C}" type="slidenum">
              <a:rPr lang="fr-BE" smtClean="0"/>
              <a:pPr>
                <a:defRPr/>
              </a:pPr>
              <a:t>76</a:t>
            </a:fld>
            <a:endParaRPr lang="fr-BE"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77</a:t>
            </a:fld>
            <a:endParaRPr lang="fr-BE" dirty="0"/>
          </a:p>
        </p:txBody>
      </p:sp>
    </p:spTree>
    <p:extLst>
      <p:ext uri="{BB962C8B-B14F-4D97-AF65-F5344CB8AC3E}">
        <p14:creationId xmlns:p14="http://schemas.microsoft.com/office/powerpoint/2010/main" val="24526503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78</a:t>
            </a:fld>
            <a:endParaRPr lang="fr-BE" dirty="0"/>
          </a:p>
        </p:txBody>
      </p:sp>
    </p:spTree>
    <p:extLst>
      <p:ext uri="{BB962C8B-B14F-4D97-AF65-F5344CB8AC3E}">
        <p14:creationId xmlns:p14="http://schemas.microsoft.com/office/powerpoint/2010/main" val="5105203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79</a:t>
            </a:fld>
            <a:endParaRPr lang="fr-BE" dirty="0"/>
          </a:p>
        </p:txBody>
      </p:sp>
    </p:spTree>
    <p:extLst>
      <p:ext uri="{BB962C8B-B14F-4D97-AF65-F5344CB8AC3E}">
        <p14:creationId xmlns:p14="http://schemas.microsoft.com/office/powerpoint/2010/main" val="2801147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80</a:t>
            </a:fld>
            <a:endParaRPr lang="fr-BE" dirty="0"/>
          </a:p>
        </p:txBody>
      </p:sp>
    </p:spTree>
    <p:extLst>
      <p:ext uri="{BB962C8B-B14F-4D97-AF65-F5344CB8AC3E}">
        <p14:creationId xmlns:p14="http://schemas.microsoft.com/office/powerpoint/2010/main" val="43057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F4A29EF6-250C-4D71-BEE0-EA4ACC88F338}" type="slidenum">
              <a:rPr lang="fr-BE" smtClean="0"/>
              <a:pPr>
                <a:defRPr/>
              </a:pPr>
              <a:t>7</a:t>
            </a:fld>
            <a:endParaRPr lang="fr-BE"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81</a:t>
            </a:fld>
            <a:endParaRPr lang="fr-BE" dirty="0"/>
          </a:p>
        </p:txBody>
      </p:sp>
    </p:spTree>
    <p:extLst>
      <p:ext uri="{BB962C8B-B14F-4D97-AF65-F5344CB8AC3E}">
        <p14:creationId xmlns:p14="http://schemas.microsoft.com/office/powerpoint/2010/main" val="7830402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82</a:t>
            </a:fld>
            <a:endParaRPr lang="fr-BE" dirty="0"/>
          </a:p>
        </p:txBody>
      </p:sp>
    </p:spTree>
    <p:extLst>
      <p:ext uri="{BB962C8B-B14F-4D97-AF65-F5344CB8AC3E}">
        <p14:creationId xmlns:p14="http://schemas.microsoft.com/office/powerpoint/2010/main" val="31386289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83</a:t>
            </a:fld>
            <a:endParaRPr lang="fr-BE" dirty="0"/>
          </a:p>
        </p:txBody>
      </p:sp>
    </p:spTree>
    <p:extLst>
      <p:ext uri="{BB962C8B-B14F-4D97-AF65-F5344CB8AC3E}">
        <p14:creationId xmlns:p14="http://schemas.microsoft.com/office/powerpoint/2010/main" val="29624387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84</a:t>
            </a:fld>
            <a:endParaRPr lang="fr-BE" dirty="0"/>
          </a:p>
        </p:txBody>
      </p:sp>
    </p:spTree>
    <p:extLst>
      <p:ext uri="{BB962C8B-B14F-4D97-AF65-F5344CB8AC3E}">
        <p14:creationId xmlns:p14="http://schemas.microsoft.com/office/powerpoint/2010/main" val="13133674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85</a:t>
            </a:fld>
            <a:endParaRPr lang="fr-BE" dirty="0"/>
          </a:p>
        </p:txBody>
      </p:sp>
    </p:spTree>
    <p:extLst>
      <p:ext uri="{BB962C8B-B14F-4D97-AF65-F5344CB8AC3E}">
        <p14:creationId xmlns:p14="http://schemas.microsoft.com/office/powerpoint/2010/main" val="21683284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725BC30B-3FED-4381-884B-288A17563B46}" type="slidenum">
              <a:rPr lang="fr-BE" smtClean="0"/>
              <a:pPr>
                <a:defRPr/>
              </a:pPr>
              <a:t>87</a:t>
            </a:fld>
            <a:endParaRPr lang="fr-BE"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0981A43C-C902-47C0-ACCD-17BDE1F3318E}" type="slidenum">
              <a:rPr lang="fr-BE" smtClean="0"/>
              <a:pPr>
                <a:defRPr/>
              </a:pPr>
              <a:t>88</a:t>
            </a:fld>
            <a:endParaRPr lang="fr-BE"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45A205A3-1BAB-4632-88C2-18520AA0F0E5}" type="slidenum">
              <a:rPr lang="fr-BE" smtClean="0"/>
              <a:pPr>
                <a:defRPr/>
              </a:pPr>
              <a:t>91</a:t>
            </a:fld>
            <a:endParaRPr lang="fr-BE"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93</a:t>
            </a:fld>
            <a:endParaRPr lang="fr-BE" dirty="0"/>
          </a:p>
        </p:txBody>
      </p:sp>
    </p:spTree>
    <p:extLst>
      <p:ext uri="{BB962C8B-B14F-4D97-AF65-F5344CB8AC3E}">
        <p14:creationId xmlns:p14="http://schemas.microsoft.com/office/powerpoint/2010/main" val="41675442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95</a:t>
            </a:fld>
            <a:endParaRPr lang="fr-BE" dirty="0"/>
          </a:p>
        </p:txBody>
      </p:sp>
    </p:spTree>
    <p:extLst>
      <p:ext uri="{BB962C8B-B14F-4D97-AF65-F5344CB8AC3E}">
        <p14:creationId xmlns:p14="http://schemas.microsoft.com/office/powerpoint/2010/main" val="917099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9CDB3D57-05EA-43F3-B0AB-873E90D1F920}" type="slidenum">
              <a:rPr lang="fr-BE" smtClean="0"/>
              <a:pPr>
                <a:defRPr/>
              </a:pPr>
              <a:t>8</a:t>
            </a:fld>
            <a:endParaRPr lang="fr-BE"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96</a:t>
            </a:fld>
            <a:endParaRPr lang="fr-BE" dirty="0"/>
          </a:p>
        </p:txBody>
      </p:sp>
    </p:spTree>
    <p:extLst>
      <p:ext uri="{BB962C8B-B14F-4D97-AF65-F5344CB8AC3E}">
        <p14:creationId xmlns:p14="http://schemas.microsoft.com/office/powerpoint/2010/main" val="18701356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FA19EBA6-5434-4F61-BC8B-C87D29E688AE}" type="slidenum">
              <a:rPr lang="fr-BE" smtClean="0"/>
              <a:pPr>
                <a:defRPr/>
              </a:pPr>
              <a:t>97</a:t>
            </a:fld>
            <a:endParaRPr lang="fr-BE"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5A3F6F44-7E18-4072-8D62-836A32809EDB}" type="slidenum">
              <a:rPr lang="fr-BE" smtClean="0"/>
              <a:pPr>
                <a:defRPr/>
              </a:pPr>
              <a:t>98</a:t>
            </a:fld>
            <a:endParaRPr lang="fr-BE"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CA848F4B-CC8D-48FF-B867-3C3FD69D43C8}" type="slidenum">
              <a:rPr lang="fr-BE" smtClean="0"/>
              <a:pPr>
                <a:defRPr/>
              </a:pPr>
              <a:t>100</a:t>
            </a:fld>
            <a:endParaRPr lang="fr-BE"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065C5299-DD09-4C3A-801A-04E58257AE26}" type="slidenum">
              <a:rPr lang="fr-BE" smtClean="0"/>
              <a:pPr>
                <a:defRPr/>
              </a:pPr>
              <a:t>101</a:t>
            </a:fld>
            <a:endParaRPr lang="fr-BE"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102</a:t>
            </a:fld>
            <a:endParaRPr lang="fr-BE" dirty="0"/>
          </a:p>
        </p:txBody>
      </p:sp>
    </p:spTree>
    <p:extLst>
      <p:ext uri="{BB962C8B-B14F-4D97-AF65-F5344CB8AC3E}">
        <p14:creationId xmlns:p14="http://schemas.microsoft.com/office/powerpoint/2010/main" val="31721461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104</a:t>
            </a:fld>
            <a:endParaRPr lang="fr-BE" dirty="0"/>
          </a:p>
        </p:txBody>
      </p:sp>
    </p:spTree>
    <p:extLst>
      <p:ext uri="{BB962C8B-B14F-4D97-AF65-F5344CB8AC3E}">
        <p14:creationId xmlns:p14="http://schemas.microsoft.com/office/powerpoint/2010/main" val="5104102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2FD9AA8D-D7C8-438E-8A62-9FB7AA49E574}" type="slidenum">
              <a:rPr lang="fr-BE" smtClean="0"/>
              <a:pPr>
                <a:defRPr/>
              </a:pPr>
              <a:t>106</a:t>
            </a:fld>
            <a:endParaRPr lang="fr-BE"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3F662069-5FCE-4082-9372-589E3A5364BF}" type="slidenum">
              <a:rPr lang="fr-BE" smtClean="0"/>
              <a:pPr>
                <a:defRPr/>
              </a:pPr>
              <a:t>107</a:t>
            </a:fld>
            <a:endParaRPr lang="fr-BE"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784DA630-DFCE-4687-9C3D-D9B9C1E1FB9F}" type="slidenum">
              <a:rPr lang="fr-BE" smtClean="0"/>
              <a:pPr>
                <a:defRPr/>
              </a:pPr>
              <a:t>108</a:t>
            </a:fld>
            <a:endParaRPr lang="fr-B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037E5935-465D-4C0C-87FE-B9949BC607E9}" type="slidenum">
              <a:rPr lang="fr-BE" smtClean="0"/>
              <a:pPr>
                <a:defRPr/>
              </a:pPr>
              <a:t>10</a:t>
            </a:fld>
            <a:endParaRPr lang="fr-BE"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7BBB7D10-D442-449F-8744-05B49AAC2B5C}" type="slidenum">
              <a:rPr lang="fr-BE" smtClean="0"/>
              <a:pPr>
                <a:defRPr/>
              </a:pPr>
              <a:t>110</a:t>
            </a:fld>
            <a:endParaRPr lang="fr-BE"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111</a:t>
            </a:fld>
            <a:endParaRPr lang="fr-BE" dirty="0"/>
          </a:p>
        </p:txBody>
      </p:sp>
    </p:spTree>
    <p:extLst>
      <p:ext uri="{BB962C8B-B14F-4D97-AF65-F5344CB8AC3E}">
        <p14:creationId xmlns:p14="http://schemas.microsoft.com/office/powerpoint/2010/main" val="13106199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5A3B626D-E32F-48C9-9532-C4042BFA9B33}" type="slidenum">
              <a:rPr lang="fr-BE" smtClean="0"/>
              <a:pPr>
                <a:defRPr/>
              </a:pPr>
              <a:t>112</a:t>
            </a:fld>
            <a:endParaRPr lang="fr-BE"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113</a:t>
            </a:fld>
            <a:endParaRPr lang="fr-BE" dirty="0"/>
          </a:p>
        </p:txBody>
      </p:sp>
    </p:spTree>
    <p:extLst>
      <p:ext uri="{BB962C8B-B14F-4D97-AF65-F5344CB8AC3E}">
        <p14:creationId xmlns:p14="http://schemas.microsoft.com/office/powerpoint/2010/main" val="10579199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pied de page 3"/>
          <p:cNvSpPr>
            <a:spLocks noGrp="1"/>
          </p:cNvSpPr>
          <p:nvPr>
            <p:ph type="ftr" sz="quarter" idx="10"/>
          </p:nvPr>
        </p:nvSpPr>
        <p:spPr/>
        <p:txBody>
          <a:bodyPr/>
          <a:lstStyle/>
          <a:p>
            <a:pPr>
              <a:defRPr/>
            </a:pPr>
            <a:r>
              <a:rPr lang="fr-BE" smtClean="0"/>
              <a:t>Jean Hansen, 2011</a:t>
            </a:r>
            <a:endParaRPr lang="fr-BE" dirty="0"/>
          </a:p>
        </p:txBody>
      </p:sp>
      <p:sp>
        <p:nvSpPr>
          <p:cNvPr id="5" name="Espace réservé du numéro de diapositive 4"/>
          <p:cNvSpPr>
            <a:spLocks noGrp="1"/>
          </p:cNvSpPr>
          <p:nvPr>
            <p:ph type="sldNum" sz="quarter" idx="11"/>
          </p:nvPr>
        </p:nvSpPr>
        <p:spPr/>
        <p:txBody>
          <a:bodyPr/>
          <a:lstStyle/>
          <a:p>
            <a:pPr>
              <a:defRPr/>
            </a:pPr>
            <a:fld id="{C717BDBC-AC08-4726-B105-EE8DECED3C83}" type="slidenum">
              <a:rPr lang="fr-BE" smtClean="0"/>
              <a:pPr>
                <a:defRPr/>
              </a:pPr>
              <a:t>114</a:t>
            </a:fld>
            <a:endParaRPr lang="fr-BE" dirty="0"/>
          </a:p>
        </p:txBody>
      </p:sp>
    </p:spTree>
    <p:extLst>
      <p:ext uri="{BB962C8B-B14F-4D97-AF65-F5344CB8AC3E}">
        <p14:creationId xmlns:p14="http://schemas.microsoft.com/office/powerpoint/2010/main" val="19459793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393108F2-AB8E-4DF8-934F-53982F82161B}" type="slidenum">
              <a:rPr lang="fr-BE" smtClean="0"/>
              <a:pPr>
                <a:defRPr/>
              </a:pPr>
              <a:t>115</a:t>
            </a:fld>
            <a:endParaRPr lang="fr-BE"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E71BAC5B-F9D6-472B-AFDE-22EEF570326B}" type="slidenum">
              <a:rPr lang="fr-BE" smtClean="0"/>
              <a:pPr>
                <a:defRPr/>
              </a:pPr>
              <a:t>117</a:t>
            </a:fld>
            <a:endParaRPr lang="fr-BE"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2216F26C-2902-461E-BBDA-E765A33E6533}" type="slidenum">
              <a:rPr lang="fr-BE" smtClean="0"/>
              <a:pPr>
                <a:defRPr/>
              </a:pPr>
              <a:t>118</a:t>
            </a:fld>
            <a:endParaRPr lang="fr-BE"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3E250850-40C4-431C-93CF-E2D7C77A2663}" type="slidenum">
              <a:rPr lang="fr-BE" smtClean="0"/>
              <a:pPr>
                <a:defRPr/>
              </a:pPr>
              <a:t>119</a:t>
            </a:fld>
            <a:endParaRPr lang="fr-BE"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dirty="0" smtClean="0"/>
          </a:p>
        </p:txBody>
      </p:sp>
      <p:sp>
        <p:nvSpPr>
          <p:cNvPr id="4" name="Espace réservé du pied de page 3"/>
          <p:cNvSpPr>
            <a:spLocks noGrp="1"/>
          </p:cNvSpPr>
          <p:nvPr>
            <p:ph type="ftr" sz="quarter" idx="4"/>
          </p:nvPr>
        </p:nvSpPr>
        <p:spPr/>
        <p:txBody>
          <a:bodyPr/>
          <a:lstStyle/>
          <a:p>
            <a:pPr>
              <a:defRPr/>
            </a:pPr>
            <a:r>
              <a:rPr lang="fr-BE" dirty="0" smtClean="0"/>
              <a:t>Jean Hansen, 2011</a:t>
            </a:r>
            <a:endParaRPr lang="fr-BE" dirty="0"/>
          </a:p>
        </p:txBody>
      </p:sp>
      <p:sp>
        <p:nvSpPr>
          <p:cNvPr id="5" name="Espace réservé du numéro de diapositive 4"/>
          <p:cNvSpPr>
            <a:spLocks noGrp="1"/>
          </p:cNvSpPr>
          <p:nvPr>
            <p:ph type="sldNum" sz="quarter" idx="5"/>
          </p:nvPr>
        </p:nvSpPr>
        <p:spPr/>
        <p:txBody>
          <a:bodyPr/>
          <a:lstStyle/>
          <a:p>
            <a:pPr>
              <a:defRPr/>
            </a:pPr>
            <a:fld id="{FDD7F806-0277-4E7A-97F3-96576187C29C}" type="slidenum">
              <a:rPr lang="fr-BE" smtClean="0"/>
              <a:pPr>
                <a:defRPr/>
              </a:pPr>
              <a:t>120</a:t>
            </a:fld>
            <a:endParaRPr lang="fr-B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lvl1pPr>
              <a:defRPr/>
            </a:lvl1pPr>
          </a:lstStyle>
          <a:p>
            <a:pPr>
              <a:defRPr/>
            </a:pPr>
            <a:fld id="{AC18FFA7-B6BF-41A9-B10E-BD0F2B742767}" type="datetime1">
              <a:rPr lang="fr-BE"/>
              <a:pPr>
                <a:defRPr/>
              </a:pPr>
              <a:t>15/08/2012</a:t>
            </a:fld>
            <a:endParaRPr lang="fr-BE" dirty="0"/>
          </a:p>
        </p:txBody>
      </p:sp>
      <p:sp>
        <p:nvSpPr>
          <p:cNvPr id="5"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6" name="Espace réservé du numéro de diapositive 5"/>
          <p:cNvSpPr>
            <a:spLocks noGrp="1"/>
          </p:cNvSpPr>
          <p:nvPr>
            <p:ph type="sldNum" sz="quarter" idx="12"/>
          </p:nvPr>
        </p:nvSpPr>
        <p:spPr/>
        <p:txBody>
          <a:bodyPr/>
          <a:lstStyle>
            <a:lvl1pPr>
              <a:defRPr/>
            </a:lvl1pPr>
          </a:lstStyle>
          <a:p>
            <a:pPr>
              <a:defRPr/>
            </a:pPr>
            <a:fld id="{9839D3FB-1907-4C3D-BFB3-9B87FB3FD9E2}" type="slidenum">
              <a:rPr lang="fr-BE"/>
              <a:pPr>
                <a:defRPr/>
              </a:pPr>
              <a:t>‹N°›</a:t>
            </a:fld>
            <a:endParaRPr lang="fr-BE" dirty="0"/>
          </a:p>
        </p:txBody>
      </p:sp>
    </p:spTree>
    <p:extLst>
      <p:ext uri="{BB962C8B-B14F-4D97-AF65-F5344CB8AC3E}">
        <p14:creationId xmlns:p14="http://schemas.microsoft.com/office/powerpoint/2010/main" val="6251462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C1D7F052-C1D2-499F-8285-64A387B24965}" type="datetime1">
              <a:rPr lang="fr-BE"/>
              <a:pPr>
                <a:defRPr/>
              </a:pPr>
              <a:t>15/08/2012</a:t>
            </a:fld>
            <a:endParaRPr lang="fr-BE" dirty="0"/>
          </a:p>
        </p:txBody>
      </p:sp>
      <p:sp>
        <p:nvSpPr>
          <p:cNvPr id="5"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6" name="Espace réservé du numéro de diapositive 5"/>
          <p:cNvSpPr>
            <a:spLocks noGrp="1"/>
          </p:cNvSpPr>
          <p:nvPr>
            <p:ph type="sldNum" sz="quarter" idx="12"/>
          </p:nvPr>
        </p:nvSpPr>
        <p:spPr/>
        <p:txBody>
          <a:bodyPr/>
          <a:lstStyle>
            <a:lvl1pPr>
              <a:defRPr/>
            </a:lvl1pPr>
          </a:lstStyle>
          <a:p>
            <a:pPr>
              <a:defRPr/>
            </a:pPr>
            <a:fld id="{7FEB2B92-B0B1-4A8D-AE1D-227F2B2F18BB}" type="slidenum">
              <a:rPr lang="fr-BE"/>
              <a:pPr>
                <a:defRPr/>
              </a:pPr>
              <a:t>‹N°›</a:t>
            </a:fld>
            <a:endParaRPr lang="fr-BE" dirty="0"/>
          </a:p>
        </p:txBody>
      </p:sp>
    </p:spTree>
    <p:extLst>
      <p:ext uri="{BB962C8B-B14F-4D97-AF65-F5344CB8AC3E}">
        <p14:creationId xmlns:p14="http://schemas.microsoft.com/office/powerpoint/2010/main" val="3259752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2E2A8790-6683-4ACB-9DF4-5C1CAFBCA3D6}" type="datetime1">
              <a:rPr lang="fr-BE"/>
              <a:pPr>
                <a:defRPr/>
              </a:pPr>
              <a:t>15/08/2012</a:t>
            </a:fld>
            <a:endParaRPr lang="fr-BE" dirty="0"/>
          </a:p>
        </p:txBody>
      </p:sp>
      <p:sp>
        <p:nvSpPr>
          <p:cNvPr id="5"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6" name="Espace réservé du numéro de diapositive 5"/>
          <p:cNvSpPr>
            <a:spLocks noGrp="1"/>
          </p:cNvSpPr>
          <p:nvPr>
            <p:ph type="sldNum" sz="quarter" idx="12"/>
          </p:nvPr>
        </p:nvSpPr>
        <p:spPr/>
        <p:txBody>
          <a:bodyPr/>
          <a:lstStyle>
            <a:lvl1pPr>
              <a:defRPr/>
            </a:lvl1pPr>
          </a:lstStyle>
          <a:p>
            <a:pPr>
              <a:defRPr/>
            </a:pPr>
            <a:fld id="{446BA510-009D-48F2-A0BE-2AC928C3606F}" type="slidenum">
              <a:rPr lang="fr-BE"/>
              <a:pPr>
                <a:defRPr/>
              </a:pPr>
              <a:t>‹N°›</a:t>
            </a:fld>
            <a:endParaRPr lang="fr-BE" dirty="0"/>
          </a:p>
        </p:txBody>
      </p:sp>
    </p:spTree>
    <p:extLst>
      <p:ext uri="{BB962C8B-B14F-4D97-AF65-F5344CB8AC3E}">
        <p14:creationId xmlns:p14="http://schemas.microsoft.com/office/powerpoint/2010/main" val="3106966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0D2CF345-3995-48D2-AE75-90DE229DF45D}" type="datetime1">
              <a:rPr lang="fr-BE"/>
              <a:pPr>
                <a:defRPr/>
              </a:pPr>
              <a:t>15/08/2012</a:t>
            </a:fld>
            <a:endParaRPr lang="fr-BE" dirty="0"/>
          </a:p>
        </p:txBody>
      </p:sp>
      <p:sp>
        <p:nvSpPr>
          <p:cNvPr id="5"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6" name="Espace réservé du numéro de diapositive 5"/>
          <p:cNvSpPr>
            <a:spLocks noGrp="1"/>
          </p:cNvSpPr>
          <p:nvPr>
            <p:ph type="sldNum" sz="quarter" idx="12"/>
          </p:nvPr>
        </p:nvSpPr>
        <p:spPr/>
        <p:txBody>
          <a:bodyPr/>
          <a:lstStyle>
            <a:lvl1pPr>
              <a:defRPr/>
            </a:lvl1pPr>
          </a:lstStyle>
          <a:p>
            <a:pPr>
              <a:defRPr/>
            </a:pPr>
            <a:fld id="{C961D413-C80E-4040-8C95-0A8BAAE2541B}" type="slidenum">
              <a:rPr lang="fr-BE"/>
              <a:pPr>
                <a:defRPr/>
              </a:pPr>
              <a:t>‹N°›</a:t>
            </a:fld>
            <a:endParaRPr lang="fr-BE" dirty="0"/>
          </a:p>
        </p:txBody>
      </p:sp>
    </p:spTree>
    <p:extLst>
      <p:ext uri="{BB962C8B-B14F-4D97-AF65-F5344CB8AC3E}">
        <p14:creationId xmlns:p14="http://schemas.microsoft.com/office/powerpoint/2010/main" val="102677790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0AC088DA-5309-483D-A5F6-79C469295D33}" type="datetime1">
              <a:rPr lang="fr-BE"/>
              <a:pPr>
                <a:defRPr/>
              </a:pPr>
              <a:t>15/08/2012</a:t>
            </a:fld>
            <a:endParaRPr lang="fr-BE" dirty="0"/>
          </a:p>
        </p:txBody>
      </p:sp>
      <p:sp>
        <p:nvSpPr>
          <p:cNvPr id="5"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6" name="Espace réservé du numéro de diapositive 5"/>
          <p:cNvSpPr>
            <a:spLocks noGrp="1"/>
          </p:cNvSpPr>
          <p:nvPr>
            <p:ph type="sldNum" sz="quarter" idx="12"/>
          </p:nvPr>
        </p:nvSpPr>
        <p:spPr/>
        <p:txBody>
          <a:bodyPr/>
          <a:lstStyle>
            <a:lvl1pPr>
              <a:defRPr/>
            </a:lvl1pPr>
          </a:lstStyle>
          <a:p>
            <a:pPr>
              <a:defRPr/>
            </a:pPr>
            <a:fld id="{8B4BB96D-850B-448A-8DC0-B9705AD197F5}" type="slidenum">
              <a:rPr lang="fr-BE"/>
              <a:pPr>
                <a:defRPr/>
              </a:pPr>
              <a:t>‹N°›</a:t>
            </a:fld>
            <a:endParaRPr lang="fr-BE" dirty="0"/>
          </a:p>
        </p:txBody>
      </p:sp>
    </p:spTree>
    <p:extLst>
      <p:ext uri="{BB962C8B-B14F-4D97-AF65-F5344CB8AC3E}">
        <p14:creationId xmlns:p14="http://schemas.microsoft.com/office/powerpoint/2010/main" val="199330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3"/>
          <p:cNvSpPr>
            <a:spLocks noGrp="1"/>
          </p:cNvSpPr>
          <p:nvPr>
            <p:ph type="dt" sz="half" idx="10"/>
          </p:nvPr>
        </p:nvSpPr>
        <p:spPr/>
        <p:txBody>
          <a:bodyPr/>
          <a:lstStyle>
            <a:lvl1pPr>
              <a:defRPr/>
            </a:lvl1pPr>
          </a:lstStyle>
          <a:p>
            <a:pPr>
              <a:defRPr/>
            </a:pPr>
            <a:fld id="{5499CE9F-ADF2-4804-A1AB-4C16FD2D580D}" type="datetime1">
              <a:rPr lang="fr-BE"/>
              <a:pPr>
                <a:defRPr/>
              </a:pPr>
              <a:t>15/08/2012</a:t>
            </a:fld>
            <a:endParaRPr lang="fr-BE" dirty="0"/>
          </a:p>
        </p:txBody>
      </p:sp>
      <p:sp>
        <p:nvSpPr>
          <p:cNvPr id="6"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7" name="Espace réservé du numéro de diapositive 5"/>
          <p:cNvSpPr>
            <a:spLocks noGrp="1"/>
          </p:cNvSpPr>
          <p:nvPr>
            <p:ph type="sldNum" sz="quarter" idx="12"/>
          </p:nvPr>
        </p:nvSpPr>
        <p:spPr/>
        <p:txBody>
          <a:bodyPr/>
          <a:lstStyle>
            <a:lvl1pPr>
              <a:defRPr/>
            </a:lvl1pPr>
          </a:lstStyle>
          <a:p>
            <a:pPr>
              <a:defRPr/>
            </a:pPr>
            <a:fld id="{B30E7EEB-86E0-4976-9046-A53D6F576BE3}" type="slidenum">
              <a:rPr lang="fr-BE"/>
              <a:pPr>
                <a:defRPr/>
              </a:pPr>
              <a:t>‹N°›</a:t>
            </a:fld>
            <a:endParaRPr lang="fr-BE" dirty="0"/>
          </a:p>
        </p:txBody>
      </p:sp>
    </p:spTree>
    <p:extLst>
      <p:ext uri="{BB962C8B-B14F-4D97-AF65-F5344CB8AC3E}">
        <p14:creationId xmlns:p14="http://schemas.microsoft.com/office/powerpoint/2010/main" val="1406069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3"/>
          <p:cNvSpPr>
            <a:spLocks noGrp="1"/>
          </p:cNvSpPr>
          <p:nvPr>
            <p:ph type="dt" sz="half" idx="10"/>
          </p:nvPr>
        </p:nvSpPr>
        <p:spPr/>
        <p:txBody>
          <a:bodyPr/>
          <a:lstStyle>
            <a:lvl1pPr>
              <a:defRPr/>
            </a:lvl1pPr>
          </a:lstStyle>
          <a:p>
            <a:pPr>
              <a:defRPr/>
            </a:pPr>
            <a:fld id="{CE71D76A-BE55-4CD6-BD93-6CB07B7F381F}" type="datetime1">
              <a:rPr lang="fr-BE"/>
              <a:pPr>
                <a:defRPr/>
              </a:pPr>
              <a:t>15/08/2012</a:t>
            </a:fld>
            <a:endParaRPr lang="fr-BE" dirty="0"/>
          </a:p>
        </p:txBody>
      </p:sp>
      <p:sp>
        <p:nvSpPr>
          <p:cNvPr id="8"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9" name="Espace réservé du numéro de diapositive 5"/>
          <p:cNvSpPr>
            <a:spLocks noGrp="1"/>
          </p:cNvSpPr>
          <p:nvPr>
            <p:ph type="sldNum" sz="quarter" idx="12"/>
          </p:nvPr>
        </p:nvSpPr>
        <p:spPr/>
        <p:txBody>
          <a:bodyPr/>
          <a:lstStyle>
            <a:lvl1pPr>
              <a:defRPr/>
            </a:lvl1pPr>
          </a:lstStyle>
          <a:p>
            <a:pPr>
              <a:defRPr/>
            </a:pPr>
            <a:fld id="{B5B912DA-9FAB-47A0-A5AE-099D34B0259C}" type="slidenum">
              <a:rPr lang="fr-BE"/>
              <a:pPr>
                <a:defRPr/>
              </a:pPr>
              <a:t>‹N°›</a:t>
            </a:fld>
            <a:endParaRPr lang="fr-BE" dirty="0"/>
          </a:p>
        </p:txBody>
      </p:sp>
    </p:spTree>
    <p:extLst>
      <p:ext uri="{BB962C8B-B14F-4D97-AF65-F5344CB8AC3E}">
        <p14:creationId xmlns:p14="http://schemas.microsoft.com/office/powerpoint/2010/main" val="83240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3"/>
          <p:cNvSpPr>
            <a:spLocks noGrp="1"/>
          </p:cNvSpPr>
          <p:nvPr>
            <p:ph type="dt" sz="half" idx="10"/>
          </p:nvPr>
        </p:nvSpPr>
        <p:spPr/>
        <p:txBody>
          <a:bodyPr/>
          <a:lstStyle>
            <a:lvl1pPr>
              <a:defRPr/>
            </a:lvl1pPr>
          </a:lstStyle>
          <a:p>
            <a:pPr>
              <a:defRPr/>
            </a:pPr>
            <a:fld id="{E4D55246-2C23-40EF-A70F-5766866B6D5A}" type="datetime1">
              <a:rPr lang="fr-BE"/>
              <a:pPr>
                <a:defRPr/>
              </a:pPr>
              <a:t>15/08/2012</a:t>
            </a:fld>
            <a:endParaRPr lang="fr-BE" dirty="0"/>
          </a:p>
        </p:txBody>
      </p:sp>
      <p:sp>
        <p:nvSpPr>
          <p:cNvPr id="4"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5" name="Espace réservé du numéro de diapositive 5"/>
          <p:cNvSpPr>
            <a:spLocks noGrp="1"/>
          </p:cNvSpPr>
          <p:nvPr>
            <p:ph type="sldNum" sz="quarter" idx="12"/>
          </p:nvPr>
        </p:nvSpPr>
        <p:spPr/>
        <p:txBody>
          <a:bodyPr/>
          <a:lstStyle>
            <a:lvl1pPr>
              <a:defRPr/>
            </a:lvl1pPr>
          </a:lstStyle>
          <a:p>
            <a:pPr>
              <a:defRPr/>
            </a:pPr>
            <a:fld id="{2F4DBDEE-E811-4D83-A040-5F9E7737E5B1}" type="slidenum">
              <a:rPr lang="fr-BE"/>
              <a:pPr>
                <a:defRPr/>
              </a:pPr>
              <a:t>‹N°›</a:t>
            </a:fld>
            <a:endParaRPr lang="fr-BE" dirty="0"/>
          </a:p>
        </p:txBody>
      </p:sp>
    </p:spTree>
    <p:extLst>
      <p:ext uri="{BB962C8B-B14F-4D97-AF65-F5344CB8AC3E}">
        <p14:creationId xmlns:p14="http://schemas.microsoft.com/office/powerpoint/2010/main" val="2182093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E3588198-0C09-43A8-A99F-CF7FC1E45E44}" type="datetime1">
              <a:rPr lang="fr-BE"/>
              <a:pPr>
                <a:defRPr/>
              </a:pPr>
              <a:t>15/08/2012</a:t>
            </a:fld>
            <a:endParaRPr lang="fr-BE" dirty="0"/>
          </a:p>
        </p:txBody>
      </p:sp>
      <p:sp>
        <p:nvSpPr>
          <p:cNvPr id="3"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4" name="Espace réservé du numéro de diapositive 5"/>
          <p:cNvSpPr>
            <a:spLocks noGrp="1"/>
          </p:cNvSpPr>
          <p:nvPr>
            <p:ph type="sldNum" sz="quarter" idx="12"/>
          </p:nvPr>
        </p:nvSpPr>
        <p:spPr/>
        <p:txBody>
          <a:bodyPr/>
          <a:lstStyle>
            <a:lvl1pPr>
              <a:defRPr/>
            </a:lvl1pPr>
          </a:lstStyle>
          <a:p>
            <a:pPr>
              <a:defRPr/>
            </a:pPr>
            <a:fld id="{C0F5F68D-ACF9-4AB6-9079-C38166E3DCBF}" type="slidenum">
              <a:rPr lang="fr-BE"/>
              <a:pPr>
                <a:defRPr/>
              </a:pPr>
              <a:t>‹N°›</a:t>
            </a:fld>
            <a:endParaRPr lang="fr-BE" dirty="0"/>
          </a:p>
        </p:txBody>
      </p:sp>
    </p:spTree>
    <p:extLst>
      <p:ext uri="{BB962C8B-B14F-4D97-AF65-F5344CB8AC3E}">
        <p14:creationId xmlns:p14="http://schemas.microsoft.com/office/powerpoint/2010/main" val="156392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D910126-1A6C-431D-8C6F-53BC4D6CEA09}" type="datetime1">
              <a:rPr lang="fr-BE"/>
              <a:pPr>
                <a:defRPr/>
              </a:pPr>
              <a:t>15/08/2012</a:t>
            </a:fld>
            <a:endParaRPr lang="fr-BE" dirty="0"/>
          </a:p>
        </p:txBody>
      </p:sp>
      <p:sp>
        <p:nvSpPr>
          <p:cNvPr id="6"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7" name="Espace réservé du numéro de diapositive 5"/>
          <p:cNvSpPr>
            <a:spLocks noGrp="1"/>
          </p:cNvSpPr>
          <p:nvPr>
            <p:ph type="sldNum" sz="quarter" idx="12"/>
          </p:nvPr>
        </p:nvSpPr>
        <p:spPr/>
        <p:txBody>
          <a:bodyPr/>
          <a:lstStyle>
            <a:lvl1pPr>
              <a:defRPr/>
            </a:lvl1pPr>
          </a:lstStyle>
          <a:p>
            <a:pPr>
              <a:defRPr/>
            </a:pPr>
            <a:fld id="{AE9DAB4F-0798-4D7B-AFB3-0C105C5CD111}" type="slidenum">
              <a:rPr lang="fr-BE"/>
              <a:pPr>
                <a:defRPr/>
              </a:pPr>
              <a:t>‹N°›</a:t>
            </a:fld>
            <a:endParaRPr lang="fr-BE" dirty="0"/>
          </a:p>
        </p:txBody>
      </p:sp>
    </p:spTree>
    <p:extLst>
      <p:ext uri="{BB962C8B-B14F-4D97-AF65-F5344CB8AC3E}">
        <p14:creationId xmlns:p14="http://schemas.microsoft.com/office/powerpoint/2010/main" val="3092777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D460D037-68B8-43F8-8A5D-BB12D9F51674}" type="datetime1">
              <a:rPr lang="fr-BE"/>
              <a:pPr>
                <a:defRPr/>
              </a:pPr>
              <a:t>15/08/2012</a:t>
            </a:fld>
            <a:endParaRPr lang="fr-BE" dirty="0"/>
          </a:p>
        </p:txBody>
      </p:sp>
      <p:sp>
        <p:nvSpPr>
          <p:cNvPr id="6" name="Espace réservé du pied de page 4"/>
          <p:cNvSpPr>
            <a:spLocks noGrp="1"/>
          </p:cNvSpPr>
          <p:nvPr>
            <p:ph type="ftr" sz="quarter" idx="11"/>
          </p:nvPr>
        </p:nvSpPr>
        <p:spPr/>
        <p:txBody>
          <a:bodyPr/>
          <a:lstStyle>
            <a:lvl1pPr>
              <a:defRPr/>
            </a:lvl1pPr>
          </a:lstStyle>
          <a:p>
            <a:pPr>
              <a:defRPr/>
            </a:pPr>
            <a:r>
              <a:rPr lang="fr-BE" dirty="0"/>
              <a:t>Jean Hansen, 2011</a:t>
            </a:r>
          </a:p>
        </p:txBody>
      </p:sp>
      <p:sp>
        <p:nvSpPr>
          <p:cNvPr id="7" name="Espace réservé du numéro de diapositive 5"/>
          <p:cNvSpPr>
            <a:spLocks noGrp="1"/>
          </p:cNvSpPr>
          <p:nvPr>
            <p:ph type="sldNum" sz="quarter" idx="12"/>
          </p:nvPr>
        </p:nvSpPr>
        <p:spPr/>
        <p:txBody>
          <a:bodyPr/>
          <a:lstStyle>
            <a:lvl1pPr>
              <a:defRPr/>
            </a:lvl1pPr>
          </a:lstStyle>
          <a:p>
            <a:pPr>
              <a:defRPr/>
            </a:pPr>
            <a:fld id="{C4AFB044-F334-4288-B7F4-E44983F302F9}" type="slidenum">
              <a:rPr lang="fr-BE"/>
              <a:pPr>
                <a:defRPr/>
              </a:pPr>
              <a:t>‹N°›</a:t>
            </a:fld>
            <a:endParaRPr lang="fr-BE" dirty="0"/>
          </a:p>
        </p:txBody>
      </p:sp>
    </p:spTree>
    <p:extLst>
      <p:ext uri="{BB962C8B-B14F-4D97-AF65-F5344CB8AC3E}">
        <p14:creationId xmlns:p14="http://schemas.microsoft.com/office/powerpoint/2010/main" val="2470642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Modifiez le style du titre</a:t>
            </a:r>
            <a:endParaRPr lang="fr-BE"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44A1E70-6CA1-4026-B17B-31F979B3C4AC}" type="datetime1">
              <a:rPr lang="fr-BE"/>
              <a:pPr>
                <a:defRPr/>
              </a:pPr>
              <a:t>15/08/2012</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fr-BE" dirty="0"/>
              <a:t>Jean Hansen, 2011</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45DB028-6E95-4068-8CEA-EA881A2C5B73}" type="slidenum">
              <a:rPr lang="fr-BE"/>
              <a:pPr>
                <a:defRPr/>
              </a:pPr>
              <a:t>‹N°›</a:t>
            </a:fld>
            <a:endParaRPr lang="fr-BE"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www.nature.com/mp/journal/vaop/ncurrent/full/mp201185a.html"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hyperlink" Target="http://intelligence.wikeo.be/evolution.html" TargetMode="External"/></Relationships>
</file>

<file path=ppt/slides/_rels/slide10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hyperlink" Target="http://en.wikipedia.org/wiki/R/K_selection_theory" TargetMode="External"/></Relationships>
</file>

<file path=ppt/slides/_rels/slide11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intelligence.wikeo.be/hi-rarchie-intellectuelle-mondiale.html"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hyperlink" Target="http://intelligence.wikeo.be/hi-rarchie-intellectuelle-mondiale.html" TargetMode="External"/><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hyperlink" Target="http://intelligence.wikeo.be/" TargetMode="External"/><Relationship Id="rId2" Type="http://schemas.openxmlformats.org/officeDocument/2006/relationships/notesSlide" Target="../notesSlides/notesSlide156.xml"/><Relationship Id="rId1" Type="http://schemas.openxmlformats.org/officeDocument/2006/relationships/slideLayout" Target="../slideLayouts/slideLayout2.xml"/><Relationship Id="rId6" Type="http://schemas.openxmlformats.org/officeDocument/2006/relationships/hyperlink" Target="http://www.charlesdarwinresearch.org/French.pdf" TargetMode="External"/><Relationship Id="rId5" Type="http://schemas.openxmlformats.org/officeDocument/2006/relationships/hyperlink" Target="http://www.velesova-sloboda.org/antrop/lynn-race-differences-in-intelligence.html" TargetMode="External"/><Relationship Id="rId4" Type="http://schemas.openxmlformats.org/officeDocument/2006/relationships/hyperlink" Target="http://inntelligence-humaine.com/bibliographie.html" TargetMode="External"/></Relationships>
</file>

<file path=ppt/slides/_rels/slide196.xml.rels><?xml version="1.0" encoding="UTF-8" standalone="yes"?>
<Relationships xmlns="http://schemas.openxmlformats.org/package/2006/relationships"><Relationship Id="rId3" Type="http://schemas.openxmlformats.org/officeDocument/2006/relationships/hyperlink" Target="http://www.slideshare.net/usavel/genius-intelligents" TargetMode="External"/><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www.vivalis.si/literatura/2a96.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intelligence.wikeo.be/credi2.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ssc.uwo.ca/psychology/faculty/rushtonpdfs/2004%20Human%20Evolution.pdf"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ln.edu.hk/philoso/staff/sesardic/Race.pdf" TargetMode="External"/><Relationship Id="rId4" Type="http://schemas.openxmlformats.org/officeDocument/2006/relationships/hyperlink" Target="http://intelligence.wikeo.be/races.html"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xa.yimg.com/kq/groups/1292538/237290356/name/Lynn+(2010"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tatic.wikeo.be/files/7655/1-s20-s0160289612000748-main.pdf?download"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en.wikipedia.org/wiki/Spearman's_hypothesis"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71.gi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re 1"/>
          <p:cNvSpPr>
            <a:spLocks noGrp="1"/>
          </p:cNvSpPr>
          <p:nvPr>
            <p:ph type="ctrTitle"/>
          </p:nvPr>
        </p:nvSpPr>
        <p:spPr>
          <a:xfrm>
            <a:off x="712788" y="549275"/>
            <a:ext cx="7772400" cy="1470025"/>
          </a:xfrm>
        </p:spPr>
        <p:txBody>
          <a:bodyPr/>
          <a:lstStyle/>
          <a:p>
            <a:pPr eaLnBrk="1" hangingPunct="1"/>
            <a:r>
              <a:rPr lang="fr-BE" dirty="0" smtClean="0"/>
              <a:t>Différences raciales dans l’intelligence</a:t>
            </a:r>
          </a:p>
        </p:txBody>
      </p:sp>
      <p:sp>
        <p:nvSpPr>
          <p:cNvPr id="6" name="Espace réservé du numéro de diapositive 5"/>
          <p:cNvSpPr>
            <a:spLocks noGrp="1"/>
          </p:cNvSpPr>
          <p:nvPr>
            <p:ph type="sldNum" sz="quarter" idx="12"/>
          </p:nvPr>
        </p:nvSpPr>
        <p:spPr/>
        <p:txBody>
          <a:bodyPr/>
          <a:lstStyle/>
          <a:p>
            <a:pPr>
              <a:defRPr/>
            </a:pPr>
            <a:fld id="{2600753D-B027-4DF0-A7EC-9FC9FB849783}" type="slidenum">
              <a:rPr lang="fr-BE"/>
              <a:pPr>
                <a:defRPr/>
              </a:pPr>
              <a:t>1</a:t>
            </a:fld>
            <a:endParaRPr lang="fr-BE" dirty="0"/>
          </a:p>
        </p:txBody>
      </p:sp>
      <p:pic>
        <p:nvPicPr>
          <p:cNvPr id="2052" name="Picture 4" descr="http://www.rlynn.co.uk/images/rlynn-2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0" y="2349500"/>
            <a:ext cx="30384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ZoneTexte 3"/>
          <p:cNvSpPr txBox="1">
            <a:spLocks noChangeArrowheads="1"/>
          </p:cNvSpPr>
          <p:nvPr/>
        </p:nvSpPr>
        <p:spPr bwMode="auto">
          <a:xfrm>
            <a:off x="0" y="0"/>
            <a:ext cx="5292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Jean Hansen, </a:t>
            </a:r>
            <a:r>
              <a:rPr lang="fr-BE" dirty="0" smtClean="0"/>
              <a:t>Aout 2012.</a:t>
            </a:r>
            <a:endParaRPr lang="fr-BE" dirty="0"/>
          </a:p>
        </p:txBody>
      </p:sp>
      <p:sp>
        <p:nvSpPr>
          <p:cNvPr id="2054" name="ZoneTexte 1"/>
          <p:cNvSpPr txBox="1">
            <a:spLocks noChangeArrowheads="1"/>
          </p:cNvSpPr>
          <p:nvPr/>
        </p:nvSpPr>
        <p:spPr bwMode="auto">
          <a:xfrm>
            <a:off x="717550" y="5453063"/>
            <a:ext cx="3286125"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400" dirty="0"/>
              <a:t>Men… are masters of their fates: </a:t>
            </a:r>
          </a:p>
          <a:p>
            <a:pPr eaLnBrk="1" hangingPunct="1"/>
            <a:r>
              <a:rPr lang="fr-BE" sz="1400" dirty="0"/>
              <a:t>The fault, dear Brutus, lies not in our stars,</a:t>
            </a:r>
          </a:p>
          <a:p>
            <a:pPr eaLnBrk="1" hangingPunct="1"/>
            <a:r>
              <a:rPr lang="fr-BE" sz="1400" dirty="0"/>
              <a:t>But in ourselves, that we are underlings</a:t>
            </a:r>
          </a:p>
          <a:p>
            <a:pPr eaLnBrk="1" hangingPunct="1"/>
            <a:endParaRPr lang="fr-BE" sz="1400" dirty="0"/>
          </a:p>
          <a:p>
            <a:pPr eaLnBrk="1" hangingPunct="1"/>
            <a:r>
              <a:rPr lang="fr-BE" sz="1400" dirty="0"/>
              <a:t>William Shakespeare</a:t>
            </a:r>
          </a:p>
          <a:p>
            <a:pPr eaLnBrk="1" hangingPunct="1"/>
            <a:endParaRPr lang="fr-BE" sz="1400" dirty="0"/>
          </a:p>
          <a:p>
            <a:pPr eaLnBrk="1" hangingPunct="1"/>
            <a:endParaRPr lang="fr-BE" sz="1400" dirty="0"/>
          </a:p>
        </p:txBody>
      </p:sp>
      <p:sp>
        <p:nvSpPr>
          <p:cNvPr id="2055" name="ZoneTexte 1"/>
          <p:cNvSpPr txBox="1">
            <a:spLocks noChangeArrowheads="1"/>
          </p:cNvSpPr>
          <p:nvPr/>
        </p:nvSpPr>
        <p:spPr bwMode="auto">
          <a:xfrm>
            <a:off x="5076825" y="5453063"/>
            <a:ext cx="36004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400" dirty="0"/>
              <a:t>Les hommes… sont maitres de leur destin:</a:t>
            </a:r>
          </a:p>
          <a:p>
            <a:pPr eaLnBrk="1" hangingPunct="1"/>
            <a:r>
              <a:rPr lang="fr-BE" sz="1400" dirty="0"/>
              <a:t>Le problème, cher Brutus, ne réside pas dans une cause externe, mais en nous même, dans notre nature.</a:t>
            </a:r>
          </a:p>
          <a:p>
            <a:pPr eaLnBrk="1" hangingPunct="1"/>
            <a:endParaRPr lang="fr-BE" sz="1400" dirty="0"/>
          </a:p>
          <a:p>
            <a:pPr eaLnBrk="1" hangingPunct="1"/>
            <a:r>
              <a:rPr lang="fr-BE" sz="1400" dirty="0"/>
              <a:t>William Shakespeare </a:t>
            </a:r>
          </a:p>
        </p:txBody>
      </p:sp>
      <p:sp>
        <p:nvSpPr>
          <p:cNvPr id="2" name="ZoneTexte 1"/>
          <p:cNvSpPr txBox="1"/>
          <p:nvPr/>
        </p:nvSpPr>
        <p:spPr>
          <a:xfrm>
            <a:off x="4172427" y="5207000"/>
            <a:ext cx="853119" cy="246221"/>
          </a:xfrm>
          <a:prstGeom prst="rect">
            <a:avLst/>
          </a:prstGeom>
          <a:noFill/>
        </p:spPr>
        <p:txBody>
          <a:bodyPr wrap="none" rtlCol="0">
            <a:spAutoFit/>
          </a:bodyPr>
          <a:lstStyle/>
          <a:p>
            <a:r>
              <a:rPr lang="fr-BE" sz="1000" dirty="0" smtClean="0"/>
              <a:t>Richard Lynn</a:t>
            </a:r>
            <a:endParaRPr lang="fr-BE" sz="1000" dirty="0"/>
          </a:p>
        </p:txBody>
      </p:sp>
    </p:spTree>
  </p:cSld>
  <p:clrMapOvr>
    <a:masterClrMapping/>
  </p:clrMapOvr>
  <p:transition spd="slow" advTm="24529"/>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1"/>
            <p:extLst>
              <p:ext uri="{D42A27DB-BD31-4B8C-83A1-F6EECF244321}">
                <p14:modId xmlns:p14="http://schemas.microsoft.com/office/powerpoint/2010/main" val="374253855"/>
              </p:ext>
            </p:extLst>
          </p:nvPr>
        </p:nvGraphicFramePr>
        <p:xfrm>
          <a:off x="0" y="-166688"/>
          <a:ext cx="9144000" cy="7008813"/>
        </p:xfrm>
        <a:graphic>
          <a:graphicData uri="http://schemas.openxmlformats.org/drawingml/2006/table">
            <a:tbl>
              <a:tblPr firstRow="1" firstCol="1" bandRow="1">
                <a:tableStyleId>{5C22544A-7EE6-4342-B048-85BDC9FD1C3A}</a:tableStyleId>
              </a:tblPr>
              <a:tblGrid>
                <a:gridCol w="2108583"/>
                <a:gridCol w="1871735"/>
                <a:gridCol w="5163682"/>
              </a:tblGrid>
              <a:tr h="196632">
                <a:tc>
                  <a:txBody>
                    <a:bodyPr/>
                    <a:lstStyle/>
                    <a:p>
                      <a:pPr algn="l">
                        <a:lnSpc>
                          <a:spcPct val="115000"/>
                        </a:lnSpc>
                        <a:spcAft>
                          <a:spcPts val="0"/>
                        </a:spcAft>
                      </a:pPr>
                      <a:r>
                        <a:rPr lang="fr-BE" sz="1000" dirty="0">
                          <a:effectLst/>
                        </a:rPr>
                        <a:t>Rang</a:t>
                      </a:r>
                      <a:endParaRPr lang="fr-BE" sz="1000" dirty="0">
                        <a:effectLst/>
                        <a:latin typeface="Calibri"/>
                        <a:ea typeface="Calibri"/>
                        <a:cs typeface="Times New Roman"/>
                      </a:endParaRPr>
                    </a:p>
                  </a:txBody>
                  <a:tcPr marL="36137" marR="36137" marT="0" marB="0"/>
                </a:tc>
                <a:tc>
                  <a:txBody>
                    <a:bodyPr/>
                    <a:lstStyle/>
                    <a:p>
                      <a:pPr algn="l">
                        <a:lnSpc>
                          <a:spcPct val="115000"/>
                        </a:lnSpc>
                      </a:pPr>
                      <a:endParaRPr lang="fr-BE" sz="1000" dirty="0">
                        <a:effectLst/>
                        <a:latin typeface="Calibri"/>
                        <a:cs typeface="Times New Roman"/>
                      </a:endParaRPr>
                    </a:p>
                  </a:txBody>
                  <a:tcPr marL="36137" marR="36137" marT="0" marB="0"/>
                </a:tc>
                <a:tc>
                  <a:txBody>
                    <a:bodyPr/>
                    <a:lstStyle/>
                    <a:p>
                      <a:pPr algn="l">
                        <a:lnSpc>
                          <a:spcPct val="115000"/>
                        </a:lnSpc>
                        <a:spcAft>
                          <a:spcPts val="0"/>
                        </a:spcAft>
                      </a:pPr>
                      <a:r>
                        <a:rPr lang="fr-BE" sz="1000" dirty="0" smtClean="0">
                          <a:effectLst/>
                        </a:rPr>
                        <a:t>Quelques caractéristiques…</a:t>
                      </a:r>
                      <a:endParaRPr lang="fr-BE" sz="1000" dirty="0">
                        <a:effectLst/>
                        <a:latin typeface="Calibri"/>
                        <a:ea typeface="Calibri"/>
                        <a:cs typeface="Times New Roman"/>
                      </a:endParaRPr>
                    </a:p>
                  </a:txBody>
                  <a:tcPr marL="36137" marR="36137" marT="0" marB="0"/>
                </a:tc>
              </a:tr>
              <a:tr h="245364">
                <a:tc>
                  <a:txBody>
                    <a:bodyPr/>
                    <a:lstStyle/>
                    <a:p>
                      <a:pPr algn="l">
                        <a:lnSpc>
                          <a:spcPct val="115000"/>
                        </a:lnSpc>
                        <a:spcAft>
                          <a:spcPts val="0"/>
                        </a:spcAft>
                      </a:pPr>
                      <a:r>
                        <a:rPr lang="fr-BE" sz="1400" b="1" dirty="0" smtClean="0">
                          <a:effectLst/>
                        </a:rPr>
                        <a:t>Embranchement </a:t>
                      </a:r>
                      <a:r>
                        <a:rPr lang="fr-BE" sz="1400" b="1" dirty="0">
                          <a:effectLst/>
                        </a:rPr>
                        <a:t>:</a:t>
                      </a:r>
                      <a:endParaRPr lang="fr-BE" sz="1400" b="1"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200" b="1" dirty="0">
                          <a:effectLst/>
                        </a:rPr>
                        <a:t>Chordata</a:t>
                      </a:r>
                      <a:endParaRPr lang="fr-BE" sz="1200" b="1"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000" dirty="0">
                          <a:effectLst/>
                        </a:rPr>
                        <a:t>Avec notochorde, moelle dorsale.</a:t>
                      </a:r>
                      <a:endParaRPr lang="fr-BE" sz="1000" dirty="0">
                        <a:effectLst/>
                        <a:latin typeface="Calibri"/>
                        <a:ea typeface="Calibri"/>
                        <a:cs typeface="Times New Roman"/>
                      </a:endParaRPr>
                    </a:p>
                  </a:txBody>
                  <a:tcPr marL="36137" marR="36137" marT="0" marB="0"/>
                </a:tc>
              </a:tr>
              <a:tr h="786528">
                <a:tc>
                  <a:txBody>
                    <a:bodyPr/>
                    <a:lstStyle/>
                    <a:p>
                      <a:pPr algn="l">
                        <a:lnSpc>
                          <a:spcPct val="115000"/>
                        </a:lnSpc>
                        <a:spcAft>
                          <a:spcPts val="0"/>
                        </a:spcAft>
                      </a:pPr>
                      <a:r>
                        <a:rPr lang="fr-BE" sz="1400" dirty="0">
                          <a:effectLst/>
                        </a:rPr>
                        <a:t>Classe :</a:t>
                      </a:r>
                      <a:endParaRPr lang="fr-BE" sz="1400"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200" b="1" dirty="0">
                          <a:effectLst/>
                        </a:rPr>
                        <a:t>Mammifère</a:t>
                      </a:r>
                      <a:endParaRPr lang="fr-BE" sz="1200" b="1"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000" dirty="0">
                          <a:effectLst/>
                        </a:rPr>
                        <a:t>Les jeunes sont nourris par les glandes mammaires, skie avec des cheveux, cavité du corps divisée en arcs aortiques, globules rouges sans noyaux, température corporelle constante, 3 os dans l'oreille moyenne, cerveau bien développé</a:t>
                      </a:r>
                      <a:endParaRPr lang="fr-BE" sz="1000" dirty="0">
                        <a:effectLst/>
                        <a:latin typeface="Calibri"/>
                        <a:ea typeface="Calibri"/>
                        <a:cs typeface="Times New Roman"/>
                      </a:endParaRPr>
                    </a:p>
                  </a:txBody>
                  <a:tcPr marL="36137" marR="36137" marT="0" marB="0"/>
                </a:tc>
              </a:tr>
              <a:tr h="245364">
                <a:tc>
                  <a:txBody>
                    <a:bodyPr/>
                    <a:lstStyle/>
                    <a:p>
                      <a:pPr algn="l">
                        <a:lnSpc>
                          <a:spcPct val="115000"/>
                        </a:lnSpc>
                        <a:spcAft>
                          <a:spcPts val="0"/>
                        </a:spcAft>
                      </a:pPr>
                      <a:r>
                        <a:rPr lang="fr-BE" sz="1400" dirty="0">
                          <a:effectLst/>
                        </a:rPr>
                        <a:t>Ordre :</a:t>
                      </a:r>
                      <a:endParaRPr lang="fr-BE" sz="1400"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200" b="1" dirty="0">
                          <a:effectLst/>
                        </a:rPr>
                        <a:t>Primate</a:t>
                      </a:r>
                      <a:endParaRPr lang="fr-BE" sz="1200" b="1" dirty="0">
                        <a:effectLst/>
                        <a:latin typeface="Calibri"/>
                        <a:ea typeface="Calibri"/>
                        <a:cs typeface="Times New Roman"/>
                      </a:endParaRPr>
                    </a:p>
                  </a:txBody>
                  <a:tcPr marL="36137" marR="36137" marT="0" marB="0"/>
                </a:tc>
                <a:tc>
                  <a:txBody>
                    <a:bodyPr/>
                    <a:lstStyle/>
                    <a:p>
                      <a:pPr algn="l">
                        <a:lnSpc>
                          <a:spcPct val="115000"/>
                        </a:lnSpc>
                      </a:pPr>
                      <a:endParaRPr lang="fr-BE" sz="1000" dirty="0">
                        <a:effectLst/>
                        <a:latin typeface="Calibri"/>
                        <a:cs typeface="Times New Roman"/>
                      </a:endParaRPr>
                    </a:p>
                  </a:txBody>
                  <a:tcPr marL="36137" marR="36137" marT="0" marB="0"/>
                </a:tc>
              </a:tr>
              <a:tr h="393264">
                <a:tc>
                  <a:txBody>
                    <a:bodyPr/>
                    <a:lstStyle/>
                    <a:p>
                      <a:pPr algn="l">
                        <a:lnSpc>
                          <a:spcPct val="115000"/>
                        </a:lnSpc>
                        <a:spcAft>
                          <a:spcPts val="0"/>
                        </a:spcAft>
                      </a:pPr>
                      <a:r>
                        <a:rPr lang="fr-BE" sz="1400" dirty="0">
                          <a:effectLst/>
                        </a:rPr>
                        <a:t>Famille :</a:t>
                      </a:r>
                      <a:endParaRPr lang="fr-BE" sz="1400"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200" b="1" dirty="0">
                          <a:effectLst/>
                        </a:rPr>
                        <a:t>Hominidae</a:t>
                      </a:r>
                      <a:endParaRPr lang="fr-BE" sz="1200" b="1"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000" dirty="0">
                          <a:effectLst/>
                        </a:rPr>
                        <a:t>Debout, locomotion bipède, vie fondée sur les mains et les pieds différemment spécialisés, famille et l'organisation sociale.</a:t>
                      </a:r>
                      <a:endParaRPr lang="fr-BE" sz="1000" dirty="0">
                        <a:effectLst/>
                        <a:latin typeface="Calibri"/>
                        <a:ea typeface="Calibri"/>
                        <a:cs typeface="Times New Roman"/>
                      </a:endParaRPr>
                    </a:p>
                  </a:txBody>
                  <a:tcPr marL="36137" marR="36137" marT="0" marB="0"/>
                </a:tc>
              </a:tr>
              <a:tr h="245364">
                <a:tc>
                  <a:txBody>
                    <a:bodyPr/>
                    <a:lstStyle/>
                    <a:p>
                      <a:pPr algn="l">
                        <a:lnSpc>
                          <a:spcPct val="115000"/>
                        </a:lnSpc>
                        <a:spcAft>
                          <a:spcPts val="0"/>
                        </a:spcAft>
                      </a:pPr>
                      <a:r>
                        <a:rPr lang="fr-BE" sz="1400" dirty="0">
                          <a:effectLst/>
                        </a:rPr>
                        <a:t>Genre :</a:t>
                      </a:r>
                      <a:endParaRPr lang="fr-BE" sz="1400"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200" b="1" dirty="0">
                          <a:effectLst/>
                        </a:rPr>
                        <a:t>Homo</a:t>
                      </a:r>
                      <a:endParaRPr lang="fr-BE" sz="1200" b="1"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000" dirty="0">
                          <a:effectLst/>
                        </a:rPr>
                        <a:t>Gros cerveau, parole, durée de vie prolongée, plus longue jeunesse.</a:t>
                      </a:r>
                      <a:endParaRPr lang="fr-BE" sz="1000" dirty="0">
                        <a:effectLst/>
                        <a:latin typeface="Calibri"/>
                        <a:ea typeface="Calibri"/>
                        <a:cs typeface="Times New Roman"/>
                      </a:endParaRPr>
                    </a:p>
                  </a:txBody>
                  <a:tcPr marL="36137" marR="36137" marT="0" marB="0"/>
                </a:tc>
              </a:tr>
              <a:tr h="245364">
                <a:tc>
                  <a:txBody>
                    <a:bodyPr/>
                    <a:lstStyle/>
                    <a:p>
                      <a:pPr algn="l">
                        <a:lnSpc>
                          <a:spcPct val="115000"/>
                        </a:lnSpc>
                        <a:spcAft>
                          <a:spcPts val="0"/>
                        </a:spcAft>
                      </a:pPr>
                      <a:r>
                        <a:rPr lang="fr-BE" sz="1400" dirty="0">
                          <a:effectLst/>
                        </a:rPr>
                        <a:t>Espèce :</a:t>
                      </a:r>
                      <a:endParaRPr lang="fr-BE" sz="1400"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200" b="1" dirty="0">
                          <a:effectLst/>
                        </a:rPr>
                        <a:t>Homo sapiens</a:t>
                      </a:r>
                      <a:endParaRPr lang="fr-BE" sz="1200" b="1"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000" dirty="0">
                          <a:effectLst/>
                        </a:rPr>
                        <a:t>Menton important, front haut, os du crâne minces, poils rares.</a:t>
                      </a:r>
                      <a:endParaRPr lang="fr-BE" sz="1000" dirty="0">
                        <a:effectLst/>
                        <a:latin typeface="Calibri"/>
                        <a:ea typeface="Calibri"/>
                        <a:cs typeface="Times New Roman"/>
                      </a:endParaRPr>
                    </a:p>
                  </a:txBody>
                  <a:tcPr marL="36137" marR="36137" marT="0" marB="0"/>
                </a:tc>
              </a:tr>
              <a:tr h="4650933">
                <a:tc>
                  <a:txBody>
                    <a:bodyPr/>
                    <a:lstStyle/>
                    <a:p>
                      <a:pPr algn="l">
                        <a:lnSpc>
                          <a:spcPct val="115000"/>
                        </a:lnSpc>
                        <a:spcAft>
                          <a:spcPts val="0"/>
                        </a:spcAft>
                      </a:pPr>
                      <a:r>
                        <a:rPr lang="fr-BE" sz="1400" dirty="0" smtClean="0">
                          <a:effectLst/>
                        </a:rPr>
                        <a:t>Principales races </a:t>
                      </a:r>
                      <a:r>
                        <a:rPr lang="fr-BE" sz="1400" dirty="0">
                          <a:effectLst/>
                        </a:rPr>
                        <a:t>:</a:t>
                      </a:r>
                      <a:endParaRPr lang="fr-BE" sz="1400" dirty="0">
                        <a:effectLst/>
                        <a:latin typeface="Calibri"/>
                        <a:ea typeface="Calibri"/>
                        <a:cs typeface="Times New Roman"/>
                      </a:endParaRPr>
                    </a:p>
                  </a:txBody>
                  <a:tcPr marL="36137" marR="36137" marT="0" marB="0"/>
                </a:tc>
                <a:tc>
                  <a:txBody>
                    <a:bodyPr/>
                    <a:lstStyle/>
                    <a:p>
                      <a:pPr algn="l">
                        <a:lnSpc>
                          <a:spcPct val="115000"/>
                        </a:lnSpc>
                        <a:spcAft>
                          <a:spcPts val="1000"/>
                        </a:spcAft>
                      </a:pPr>
                      <a:r>
                        <a:rPr lang="fr-BE" sz="1200" b="1" dirty="0">
                          <a:effectLst/>
                        </a:rPr>
                        <a:t>1. Africains.</a:t>
                      </a:r>
                    </a:p>
                    <a:p>
                      <a:pPr algn="l">
                        <a:lnSpc>
                          <a:spcPct val="115000"/>
                        </a:lnSpc>
                        <a:spcAft>
                          <a:spcPts val="1000"/>
                        </a:spcAft>
                      </a:pPr>
                      <a:r>
                        <a:rPr lang="fr-BE" sz="1200" b="1" dirty="0">
                          <a:effectLst/>
                        </a:rPr>
                        <a:t>2. Européens.</a:t>
                      </a:r>
                    </a:p>
                    <a:p>
                      <a:pPr algn="l">
                        <a:lnSpc>
                          <a:spcPct val="115000"/>
                        </a:lnSpc>
                        <a:spcAft>
                          <a:spcPts val="1000"/>
                        </a:spcAft>
                      </a:pPr>
                      <a:r>
                        <a:rPr lang="fr-BE" sz="1200" b="1" dirty="0">
                          <a:effectLst/>
                        </a:rPr>
                        <a:t>3. Aborigènes d'Australie.</a:t>
                      </a:r>
                    </a:p>
                    <a:p>
                      <a:pPr algn="l">
                        <a:lnSpc>
                          <a:spcPct val="115000"/>
                        </a:lnSpc>
                        <a:spcAft>
                          <a:spcPts val="1000"/>
                        </a:spcAft>
                      </a:pPr>
                      <a:r>
                        <a:rPr lang="fr-BE" sz="1200" b="1" dirty="0">
                          <a:effectLst/>
                        </a:rPr>
                        <a:t>4. Amérindiens.</a:t>
                      </a:r>
                    </a:p>
                    <a:p>
                      <a:pPr algn="l">
                        <a:lnSpc>
                          <a:spcPct val="115000"/>
                        </a:lnSpc>
                        <a:spcAft>
                          <a:spcPts val="1000"/>
                        </a:spcAft>
                      </a:pPr>
                      <a:r>
                        <a:rPr lang="fr-BE" sz="1200" b="1" dirty="0">
                          <a:effectLst/>
                        </a:rPr>
                        <a:t>5. Asiatiques de l'est. (Chine, Japon, Taïwan, Corée)</a:t>
                      </a:r>
                    </a:p>
                    <a:p>
                      <a:pPr algn="l">
                        <a:lnSpc>
                          <a:spcPct val="115000"/>
                        </a:lnSpc>
                        <a:spcAft>
                          <a:spcPts val="1000"/>
                        </a:spcAft>
                      </a:pPr>
                      <a:r>
                        <a:rPr lang="fr-BE" sz="1200" b="1" dirty="0">
                          <a:effectLst/>
                        </a:rPr>
                        <a:t>6. Asiatique du sud-est (Cambandge, Indonésie, Laos)</a:t>
                      </a:r>
                    </a:p>
                    <a:p>
                      <a:pPr algn="l">
                        <a:lnSpc>
                          <a:spcPct val="115000"/>
                        </a:lnSpc>
                        <a:spcAft>
                          <a:spcPts val="1000"/>
                        </a:spcAft>
                      </a:pPr>
                      <a:r>
                        <a:rPr lang="fr-BE" sz="1200" b="1" dirty="0">
                          <a:effectLst/>
                        </a:rPr>
                        <a:t>7. Asiatique du sud et nord africains (Maghreb, moyen et proche orient)</a:t>
                      </a:r>
                    </a:p>
                    <a:p>
                      <a:pPr algn="l">
                        <a:lnSpc>
                          <a:spcPct val="115000"/>
                        </a:lnSpc>
                        <a:spcAft>
                          <a:spcPts val="1000"/>
                        </a:spcAft>
                      </a:pPr>
                      <a:r>
                        <a:rPr lang="fr-BE" sz="1200" b="1" dirty="0">
                          <a:effectLst/>
                        </a:rPr>
                        <a:t>8. Esquimaux.</a:t>
                      </a:r>
                    </a:p>
                    <a:p>
                      <a:pPr algn="l">
                        <a:lnSpc>
                          <a:spcPct val="115000"/>
                        </a:lnSpc>
                        <a:spcAft>
                          <a:spcPts val="1000"/>
                        </a:spcAft>
                      </a:pPr>
                      <a:r>
                        <a:rPr lang="fr-BE" sz="1200" b="1" dirty="0">
                          <a:effectLst/>
                        </a:rPr>
                        <a:t>9. Pacific islanders (Habitants des iles du pacifique)</a:t>
                      </a:r>
                      <a:endParaRPr lang="fr-BE" sz="1200" b="1" dirty="0">
                        <a:effectLst/>
                        <a:latin typeface="Calibri"/>
                        <a:ea typeface="Calibri"/>
                        <a:cs typeface="Times New Roman"/>
                      </a:endParaRPr>
                    </a:p>
                  </a:txBody>
                  <a:tcPr marL="36137" marR="36137" marT="0" marB="0"/>
                </a:tc>
                <a:tc>
                  <a:txBody>
                    <a:bodyPr/>
                    <a:lstStyle/>
                    <a:p>
                      <a:pPr algn="l">
                        <a:lnSpc>
                          <a:spcPct val="115000"/>
                        </a:lnSpc>
                        <a:spcAft>
                          <a:spcPts val="0"/>
                        </a:spcAft>
                      </a:pPr>
                      <a:r>
                        <a:rPr lang="fr-BE" sz="1000" dirty="0" smtClean="0">
                          <a:effectLst/>
                        </a:rPr>
                        <a:t>1. Importante </a:t>
                      </a:r>
                      <a:r>
                        <a:rPr lang="fr-BE" sz="1000" dirty="0">
                          <a:effectLst/>
                        </a:rPr>
                        <a:t>pigmentation cutanée, cheveux crépus, taux hormonaux plus importants (en comparaison des européens), puberté plus précoce (en comparaison des européens</a:t>
                      </a:r>
                      <a:r>
                        <a:rPr lang="fr-BE" sz="1000" dirty="0" smtClean="0">
                          <a:effectLst/>
                        </a:rPr>
                        <a:t>), ménarche et ménopause plus précoce, </a:t>
                      </a:r>
                      <a:r>
                        <a:rPr lang="fr-BE" sz="1000" dirty="0">
                          <a:effectLst/>
                        </a:rPr>
                        <a:t>dents plus </a:t>
                      </a:r>
                      <a:r>
                        <a:rPr lang="fr-BE" sz="1000" dirty="0" smtClean="0">
                          <a:effectLst/>
                        </a:rPr>
                        <a:t>longues et larges </a:t>
                      </a:r>
                      <a:r>
                        <a:rPr lang="fr-BE" sz="1000" dirty="0">
                          <a:effectLst/>
                        </a:rPr>
                        <a:t>(en comparaison des européens), longueur des bras relativement plus </a:t>
                      </a:r>
                      <a:r>
                        <a:rPr lang="fr-BE" sz="1000" dirty="0" smtClean="0">
                          <a:effectLst/>
                        </a:rPr>
                        <a:t>longs </a:t>
                      </a:r>
                      <a:r>
                        <a:rPr lang="fr-BE" sz="1000" dirty="0">
                          <a:effectLst/>
                        </a:rPr>
                        <a:t>par rapport au tronc (en comparaison des </a:t>
                      </a:r>
                      <a:r>
                        <a:rPr lang="fr-BE" sz="1000" dirty="0" smtClean="0">
                          <a:effectLst/>
                        </a:rPr>
                        <a:t>européens),</a:t>
                      </a:r>
                      <a:r>
                        <a:rPr lang="fr-BE" sz="1000" baseline="0" dirty="0" smtClean="0">
                          <a:effectLst/>
                        </a:rPr>
                        <a:t> diamètre pelvien plus petit… </a:t>
                      </a:r>
                      <a:endParaRPr lang="fr-BE" sz="1000" dirty="0">
                        <a:effectLst/>
                      </a:endParaRPr>
                    </a:p>
                    <a:p>
                      <a:pPr algn="l">
                        <a:lnSpc>
                          <a:spcPct val="115000"/>
                        </a:lnSpc>
                        <a:spcAft>
                          <a:spcPts val="0"/>
                        </a:spcAft>
                      </a:pPr>
                      <a:r>
                        <a:rPr lang="fr-BE" sz="1000" dirty="0" smtClean="0">
                          <a:effectLst/>
                        </a:rPr>
                        <a:t>5. Couche </a:t>
                      </a:r>
                      <a:r>
                        <a:rPr lang="fr-BE" sz="1000" dirty="0">
                          <a:effectLst/>
                        </a:rPr>
                        <a:t>de graisse sous cutanée (aspect jaunâtre), hybridation des </a:t>
                      </a:r>
                      <a:r>
                        <a:rPr lang="fr-BE" sz="1000" dirty="0" smtClean="0">
                          <a:effectLst/>
                        </a:rPr>
                        <a:t>yeux (pli</a:t>
                      </a:r>
                      <a:r>
                        <a:rPr lang="fr-BE" sz="1000" baseline="0" dirty="0" smtClean="0">
                          <a:effectLst/>
                        </a:rPr>
                        <a:t> épicanthique)</a:t>
                      </a:r>
                      <a:r>
                        <a:rPr lang="fr-BE" sz="1000" dirty="0" smtClean="0">
                          <a:effectLst/>
                        </a:rPr>
                        <a:t>, bras </a:t>
                      </a:r>
                      <a:r>
                        <a:rPr lang="fr-BE" sz="1000" dirty="0">
                          <a:effectLst/>
                        </a:rPr>
                        <a:t>plus </a:t>
                      </a:r>
                      <a:r>
                        <a:rPr lang="fr-BE" sz="1000" dirty="0" smtClean="0">
                          <a:effectLst/>
                        </a:rPr>
                        <a:t>courts </a:t>
                      </a:r>
                      <a:r>
                        <a:rPr lang="fr-BE" sz="1000" dirty="0">
                          <a:effectLst/>
                        </a:rPr>
                        <a:t>par rapport au tronc, taux hormonaux plus faible (en comparaison des européens), puberté plus </a:t>
                      </a:r>
                      <a:r>
                        <a:rPr lang="fr-BE" sz="1000" dirty="0" smtClean="0">
                          <a:effectLst/>
                        </a:rPr>
                        <a:t>tardive, ménarche et ménopause plus tardive, diamètre pelvien</a:t>
                      </a:r>
                      <a:r>
                        <a:rPr lang="fr-BE" sz="1000" baseline="0" dirty="0" smtClean="0">
                          <a:effectLst/>
                        </a:rPr>
                        <a:t> plus large</a:t>
                      </a:r>
                      <a:r>
                        <a:rPr lang="fr-BE" sz="1000" dirty="0" smtClean="0">
                          <a:effectLst/>
                        </a:rPr>
                        <a:t> </a:t>
                      </a:r>
                      <a:r>
                        <a:rPr lang="fr-BE" sz="1000" dirty="0">
                          <a:effectLst/>
                        </a:rPr>
                        <a:t>(en comparaison des européens</a:t>
                      </a:r>
                      <a:r>
                        <a:rPr lang="fr-BE" sz="1000" dirty="0" smtClean="0">
                          <a:effectLst/>
                        </a:rPr>
                        <a:t>)…</a:t>
                      </a:r>
                      <a:br>
                        <a:rPr lang="fr-BE" sz="1000" dirty="0" smtClean="0">
                          <a:effectLst/>
                        </a:rPr>
                      </a:br>
                      <a:endParaRPr lang="fr-BE" sz="1000" dirty="0">
                        <a:effectLst/>
                      </a:endParaRPr>
                    </a:p>
                  </a:txBody>
                  <a:tcPr marL="36137" marR="36137" marT="0" marB="0"/>
                </a:tc>
              </a:tr>
            </a:tbl>
          </a:graphicData>
        </a:graphic>
      </p:graphicFrame>
      <p:sp>
        <p:nvSpPr>
          <p:cNvPr id="4" name="Espace réservé du numéro de diapositive 3"/>
          <p:cNvSpPr>
            <a:spLocks noGrp="1"/>
          </p:cNvSpPr>
          <p:nvPr>
            <p:ph type="sldNum" sz="quarter" idx="12"/>
          </p:nvPr>
        </p:nvSpPr>
        <p:spPr/>
        <p:txBody>
          <a:bodyPr/>
          <a:lstStyle/>
          <a:p>
            <a:pPr>
              <a:defRPr/>
            </a:pPr>
            <a:fld id="{C7C4E8D2-C66B-4CA6-A9D2-C2734EBD0C8E}" type="slidenum">
              <a:rPr lang="fr-BE" smtClean="0"/>
              <a:pPr>
                <a:defRPr/>
              </a:pPr>
              <a:t>10</a:t>
            </a:fld>
            <a:endParaRPr lang="fr-BE" dirty="0"/>
          </a:p>
        </p:txBody>
      </p:sp>
      <p:sp>
        <p:nvSpPr>
          <p:cNvPr id="10281" name="ZoneTexte 5"/>
          <p:cNvSpPr txBox="1">
            <a:spLocks noChangeArrowheads="1"/>
          </p:cNvSpPr>
          <p:nvPr/>
        </p:nvSpPr>
        <p:spPr bwMode="auto">
          <a:xfrm>
            <a:off x="3729038" y="4508500"/>
            <a:ext cx="59769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BE" sz="2200" b="1" dirty="0"/>
              <a:t>Classification taxinomique </a:t>
            </a:r>
          </a:p>
          <a:p>
            <a:pPr algn="ctr" eaLnBrk="1" hangingPunct="1"/>
            <a:r>
              <a:rPr lang="fr-BE" sz="2200" b="1" dirty="0"/>
              <a:t>de l'homo sapiens</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850" y="476250"/>
            <a:ext cx="8229600" cy="1143000"/>
          </a:xfrm>
        </p:spPr>
        <p:txBody>
          <a:bodyPr rtlCol="0">
            <a:normAutofit fontScale="90000"/>
          </a:bodyPr>
          <a:lstStyle/>
          <a:p>
            <a:pPr eaLnBrk="1" fontAlgn="auto" hangingPunct="1">
              <a:spcAft>
                <a:spcPts val="0"/>
              </a:spcAft>
              <a:defRPr/>
            </a:pPr>
            <a:r>
              <a:rPr lang="fr-BE" b="1" dirty="0"/>
              <a:t>Gène CHRM2</a:t>
            </a:r>
            <a:br>
              <a:rPr lang="fr-BE" b="1" dirty="0"/>
            </a:br>
            <a:r>
              <a:rPr lang="fr-BE" b="1" dirty="0"/>
              <a:t>Localisation: 7q31-35.</a:t>
            </a:r>
            <a:br>
              <a:rPr lang="fr-BE" b="1" dirty="0"/>
            </a:br>
            <a:endParaRPr lang="fr-BE" dirty="0"/>
          </a:p>
        </p:txBody>
      </p:sp>
      <p:sp>
        <p:nvSpPr>
          <p:cNvPr id="64515" name="Espace réservé du contenu 2"/>
          <p:cNvSpPr>
            <a:spLocks noGrp="1"/>
          </p:cNvSpPr>
          <p:nvPr>
            <p:ph idx="1"/>
          </p:nvPr>
        </p:nvSpPr>
        <p:spPr/>
        <p:txBody>
          <a:bodyPr/>
          <a:lstStyle/>
          <a:p>
            <a:pPr eaLnBrk="1" hangingPunct="1"/>
            <a:r>
              <a:rPr lang="fr-BE" dirty="0" smtClean="0"/>
              <a:t>Gain de 6,9 points de Q.I chez les individus porteurs de l'allèle A de rs2061174 dans la population adulte.</a:t>
            </a:r>
            <a:br>
              <a:rPr lang="fr-BE" dirty="0" smtClean="0"/>
            </a:br>
            <a:r>
              <a:rPr lang="fr-BE" dirty="0" smtClean="0"/>
              <a:t/>
            </a:r>
            <a:br>
              <a:rPr lang="fr-BE" dirty="0" smtClean="0"/>
            </a:br>
            <a:r>
              <a:rPr lang="fr-BE" dirty="0" smtClean="0"/>
              <a:t>L’allèle apparait chez 45 pourcent des africains, 80 pourcent des européens et 100 pourcent des est-asiatiques, suivant l’ordre hiérarchique du Q.I.</a:t>
            </a:r>
            <a:br>
              <a:rPr lang="fr-BE" dirty="0" smtClean="0"/>
            </a:br>
            <a:endParaRPr lang="fr-BE" dirty="0" smtClean="0"/>
          </a:p>
        </p:txBody>
      </p:sp>
      <p:sp>
        <p:nvSpPr>
          <p:cNvPr id="4" name="Espace réservé du numéro de diapositive 3"/>
          <p:cNvSpPr>
            <a:spLocks noGrp="1"/>
          </p:cNvSpPr>
          <p:nvPr>
            <p:ph type="sldNum" sz="quarter" idx="12"/>
          </p:nvPr>
        </p:nvSpPr>
        <p:spPr/>
        <p:txBody>
          <a:bodyPr/>
          <a:lstStyle/>
          <a:p>
            <a:pPr>
              <a:defRPr/>
            </a:pPr>
            <a:fld id="{256A0060-9C96-4ECD-8052-E0051CD604E0}" type="slidenum">
              <a:rPr lang="fr-BE"/>
              <a:pPr>
                <a:defRPr/>
              </a:pPr>
              <a:t>100</a:t>
            </a:fld>
            <a:endParaRPr lang="fr-BE" dirty="0"/>
          </a:p>
        </p:txBody>
      </p:sp>
    </p:spTree>
  </p:cSld>
  <p:clrMapOvr>
    <a:masterClrMapping/>
  </p:clrMapOvr>
  <p:transition spd="slow" advTm="3849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b="1" dirty="0"/>
              <a:t>Gène dysbindin-1 (DTNBP1)</a:t>
            </a:r>
            <a:br>
              <a:rPr lang="fr-BE" b="1" dirty="0"/>
            </a:br>
            <a:r>
              <a:rPr lang="fr-BE" b="1" dirty="0"/>
              <a:t>Localisation: 6p22.3</a:t>
            </a:r>
            <a:endParaRPr lang="fr-BE" dirty="0"/>
          </a:p>
        </p:txBody>
      </p:sp>
      <p:sp>
        <p:nvSpPr>
          <p:cNvPr id="3" name="Espace réservé du contenu 2"/>
          <p:cNvSpPr>
            <a:spLocks noGrp="1"/>
          </p:cNvSpPr>
          <p:nvPr>
            <p:ph idx="1"/>
          </p:nvPr>
        </p:nvSpPr>
        <p:spPr>
          <a:xfrm>
            <a:off x="467544" y="1904495"/>
            <a:ext cx="8229600" cy="4525963"/>
          </a:xfrm>
        </p:spPr>
        <p:txBody>
          <a:bodyPr rtlCol="0">
            <a:normAutofit fontScale="85000" lnSpcReduction="20000"/>
          </a:bodyPr>
          <a:lstStyle/>
          <a:p>
            <a:pPr eaLnBrk="1" fontAlgn="auto" hangingPunct="1">
              <a:spcAft>
                <a:spcPts val="0"/>
              </a:spcAft>
              <a:buFont typeface="Arial" pitchFamily="34" charset="0"/>
              <a:buChar char="•"/>
              <a:defRPr/>
            </a:pPr>
            <a:r>
              <a:rPr lang="fr-BE" dirty="0"/>
              <a:t>Il existerait 6 allèles différents de ce gène. Les différences de fréquences entre les races expliqueraient un tiers des différences intellectuelles entre les noirs et les européens.</a:t>
            </a:r>
            <a:br>
              <a:rPr lang="fr-BE" dirty="0"/>
            </a:br>
            <a:endParaRPr lang="fr-BE" dirty="0" smtClean="0"/>
          </a:p>
          <a:p>
            <a:pPr eaLnBrk="1" fontAlgn="auto" hangingPunct="1">
              <a:spcAft>
                <a:spcPts val="0"/>
              </a:spcAft>
              <a:buFont typeface="Arial" pitchFamily="34" charset="0"/>
              <a:buChar char="•"/>
              <a:defRPr/>
            </a:pPr>
            <a:r>
              <a:rPr lang="fr-BE" dirty="0" smtClean="0"/>
              <a:t>Un </a:t>
            </a:r>
            <a:r>
              <a:rPr lang="fr-BE" dirty="0"/>
              <a:t>allèle de ce gène montrerait une corrélation particulièrement forte avec le Q.I.</a:t>
            </a:r>
            <a:br>
              <a:rPr lang="fr-BE" dirty="0"/>
            </a:br>
            <a:r>
              <a:rPr lang="fr-BE" dirty="0"/>
              <a:t>Il est présent chez 93 pourcent des est-asiatiques (Chinois et japonais), 82 pourcent des européens et 63 pourcent des africains, ce qui suit l'ordre hiérarchique du Q.I.</a:t>
            </a:r>
            <a:br>
              <a:rPr lang="fr-BE" dirty="0"/>
            </a:br>
            <a:r>
              <a:rPr lang="fr-BE" dirty="0"/>
              <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FB7F5863-D9A9-42E9-BFC0-45D92B0EEA52}" type="slidenum">
              <a:rPr lang="fr-BE"/>
              <a:pPr>
                <a:defRPr/>
              </a:pPr>
              <a:t>101</a:t>
            </a:fld>
            <a:endParaRPr lang="fr-BE" dirty="0"/>
          </a:p>
        </p:txBody>
      </p:sp>
      <p:sp>
        <p:nvSpPr>
          <p:cNvPr id="5" name="ZoneTexte 4"/>
          <p:cNvSpPr txBox="1"/>
          <p:nvPr/>
        </p:nvSpPr>
        <p:spPr>
          <a:xfrm>
            <a:off x="107504" y="6430458"/>
            <a:ext cx="7842981" cy="369332"/>
          </a:xfrm>
          <a:prstGeom prst="rect">
            <a:avLst/>
          </a:prstGeom>
          <a:noFill/>
        </p:spPr>
        <p:txBody>
          <a:bodyPr wrap="none" rtlCol="0">
            <a:spAutoFit/>
          </a:bodyPr>
          <a:lstStyle/>
          <a:p>
            <a:r>
              <a:rPr lang="fr-BE" dirty="0" smtClean="0"/>
              <a:t>« The </a:t>
            </a:r>
            <a:r>
              <a:rPr lang="fr-BE" dirty="0" err="1" smtClean="0"/>
              <a:t>peril</a:t>
            </a:r>
            <a:r>
              <a:rPr lang="fr-BE" dirty="0" smtClean="0"/>
              <a:t> of </a:t>
            </a:r>
            <a:r>
              <a:rPr lang="fr-BE" dirty="0" err="1" smtClean="0"/>
              <a:t>diversity</a:t>
            </a:r>
            <a:r>
              <a:rPr lang="fr-BE" dirty="0" smtClean="0"/>
              <a:t>. Immigration and Human Nature », Dr Byron M. Roth, 2010.</a:t>
            </a:r>
            <a:endParaRPr lang="fr-BE" dirty="0"/>
          </a:p>
        </p:txBody>
      </p:sp>
    </p:spTree>
  </p:cSld>
  <p:clrMapOvr>
    <a:masterClrMapping/>
  </p:clrMapOvr>
  <p:transition spd="slow" advTm="55942"/>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556792"/>
            <a:ext cx="8229600" cy="4525963"/>
          </a:xfrm>
        </p:spPr>
        <p:txBody>
          <a:bodyPr/>
          <a:lstStyle/>
          <a:p>
            <a:endParaRPr lang="en-US" b="1" dirty="0" smtClean="0"/>
          </a:p>
          <a:p>
            <a:r>
              <a:rPr lang="en-US" b="1" dirty="0" smtClean="0"/>
              <a:t>“Genome-wide </a:t>
            </a:r>
            <a:r>
              <a:rPr lang="en-US" b="1" dirty="0"/>
              <a:t>association studies establish that human intelligence is highly heritable and </a:t>
            </a:r>
            <a:r>
              <a:rPr lang="en-US" b="1" dirty="0" smtClean="0"/>
              <a:t>polygenic”</a:t>
            </a:r>
          </a:p>
          <a:p>
            <a:pPr marL="0" indent="0">
              <a:buNone/>
            </a:pPr>
            <a:r>
              <a:rPr lang="en-US" b="1" dirty="0" smtClean="0"/>
              <a:t>                         - Nature, 2011.</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102</a:t>
            </a:fld>
            <a:endParaRPr lang="fr-BE" dirty="0"/>
          </a:p>
        </p:txBody>
      </p:sp>
      <p:sp>
        <p:nvSpPr>
          <p:cNvPr id="5" name="ZoneTexte 4"/>
          <p:cNvSpPr txBox="1"/>
          <p:nvPr/>
        </p:nvSpPr>
        <p:spPr>
          <a:xfrm>
            <a:off x="0" y="6525344"/>
            <a:ext cx="7123297" cy="369332"/>
          </a:xfrm>
          <a:prstGeom prst="rect">
            <a:avLst/>
          </a:prstGeom>
          <a:noFill/>
        </p:spPr>
        <p:txBody>
          <a:bodyPr wrap="none" rtlCol="0">
            <a:spAutoFit/>
          </a:bodyPr>
          <a:lstStyle/>
          <a:p>
            <a:r>
              <a:rPr lang="fr-BE" dirty="0">
                <a:hlinkClick r:id="rId3"/>
              </a:rPr>
              <a:t>http://</a:t>
            </a:r>
            <a:r>
              <a:rPr lang="fr-BE" dirty="0" smtClean="0">
                <a:hlinkClick r:id="rId3"/>
              </a:rPr>
              <a:t>www.nature.com/mp/journal/vaop/ncurrent/full/mp201185a.html</a:t>
            </a:r>
            <a:r>
              <a:rPr lang="fr-BE" dirty="0" smtClean="0"/>
              <a:t> </a:t>
            </a:r>
            <a:endParaRPr lang="fr-BE" dirty="0"/>
          </a:p>
        </p:txBody>
      </p:sp>
    </p:spTree>
    <p:extLst>
      <p:ext uri="{BB962C8B-B14F-4D97-AF65-F5344CB8AC3E}">
        <p14:creationId xmlns:p14="http://schemas.microsoft.com/office/powerpoint/2010/main" val="68589609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wqs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838" y="260350"/>
            <a:ext cx="4306887"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ChangeArrowheads="1"/>
          </p:cNvSpPr>
          <p:nvPr/>
        </p:nvSpPr>
        <p:spPr bwMode="auto">
          <a:xfrm>
            <a:off x="684213" y="5589588"/>
            <a:ext cx="745013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400" dirty="0"/>
              <a:t>Figure 1 : Distribution de gènes uniques et multiples correspondant à des caractères à effets génétiques additifs. (a) Un gène simple à deux allèles donne trois phénotypes. (b) Deux gènes, chacun avec deux allèles, donnent neuf génotypes et cinq phénotypes. (c) Trois gènes, chacun avec deux allèles, donnent vingt-sept génotypes et sept phénotypes. (d) Courbe normale, en cloche, de variations continues.</a:t>
            </a:r>
            <a:endParaRPr lang="fr-BE" sz="1400" dirty="0"/>
          </a:p>
        </p:txBody>
      </p:sp>
    </p:spTree>
    <p:extLst>
      <p:ext uri="{BB962C8B-B14F-4D97-AF65-F5344CB8AC3E}">
        <p14:creationId xmlns:p14="http://schemas.microsoft.com/office/powerpoint/2010/main" val="125630349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104</a:t>
            </a:fld>
            <a:endParaRPr lang="fr-B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4" y="944070"/>
            <a:ext cx="9073008" cy="4795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56748" y="5903893"/>
            <a:ext cx="7992888" cy="954107"/>
          </a:xfrm>
          <a:prstGeom prst="rect">
            <a:avLst/>
          </a:prstGeom>
          <a:noFill/>
        </p:spPr>
        <p:txBody>
          <a:bodyPr wrap="square" rtlCol="0">
            <a:spAutoFit/>
          </a:bodyPr>
          <a:lstStyle/>
          <a:p>
            <a:r>
              <a:rPr lang="fr-BE" sz="1400" dirty="0" smtClean="0"/>
              <a:t>La fréquence des allèles pour une haute intelligence (myopie, IGF2R, DTNBP1…) est supérieure</a:t>
            </a:r>
            <a:br>
              <a:rPr lang="fr-BE" sz="1400" dirty="0" smtClean="0"/>
            </a:br>
            <a:r>
              <a:rPr lang="fr-BE" sz="1400" dirty="0" smtClean="0"/>
              <a:t>chez les races plus intelligente et inférieure chez les races moins intelligentes.</a:t>
            </a:r>
            <a:br>
              <a:rPr lang="fr-BE" sz="1400" dirty="0" smtClean="0"/>
            </a:br>
            <a:r>
              <a:rPr lang="fr-BE" sz="1400" dirty="0" smtClean="0"/>
              <a:t>C’est cette différence de fréquence qui explique les différences raciales de capacité crânienne, taille du pelvis, intelligence… </a:t>
            </a:r>
            <a:endParaRPr lang="fr-BE" sz="1400" dirty="0"/>
          </a:p>
        </p:txBody>
      </p:sp>
    </p:spTree>
    <p:extLst>
      <p:ext uri="{BB962C8B-B14F-4D97-AF65-F5344CB8AC3E}">
        <p14:creationId xmlns:p14="http://schemas.microsoft.com/office/powerpoint/2010/main" val="220957286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smtClean="0"/>
              <a:t>Quelle est la caractéristique du génome d’un haut Q.I ?</a:t>
            </a:r>
          </a:p>
        </p:txBody>
      </p:sp>
      <p:sp>
        <p:nvSpPr>
          <p:cNvPr id="31747" name="Espace réservé du contenu 2"/>
          <p:cNvSpPr>
            <a:spLocks noGrp="1"/>
          </p:cNvSpPr>
          <p:nvPr>
            <p:ph idx="1"/>
          </p:nvPr>
        </p:nvSpPr>
        <p:spPr/>
        <p:txBody>
          <a:bodyPr/>
          <a:lstStyle/>
          <a:p>
            <a:pPr marL="0" indent="0" eaLnBrk="1" hangingPunct="1">
              <a:buFont typeface="Arial" charset="0"/>
              <a:buNone/>
            </a:pPr>
            <a:r>
              <a:rPr lang="fr-BE" sz="2000" dirty="0" smtClean="0"/>
              <a:t>-&gt; Une haute densité en allèles pour une haute intelligence et une faible densité en allèles pour une basse intelligence (peut-être une centaine d’allèles différents impliqués !)</a:t>
            </a:r>
            <a:br>
              <a:rPr lang="fr-BE" sz="2000" dirty="0" smtClean="0"/>
            </a:br>
            <a:r>
              <a:rPr lang="fr-BE" sz="2000" dirty="0" smtClean="0"/>
              <a:t/>
            </a:r>
            <a:br>
              <a:rPr lang="fr-BE" sz="2000" dirty="0" smtClean="0"/>
            </a:br>
            <a:r>
              <a:rPr lang="fr-BE" sz="2000" dirty="0" smtClean="0"/>
              <a:t>La répartition de l’intelligence est très comparable à celle de la taille: une héritabilité élevée d’un peu près 0,85, de très nombreux gènes mis en évidence mais aucun n’ayant un impact individuel supérieur à 0,5 cm ou quelques points de Q.I.</a:t>
            </a:r>
            <a:br>
              <a:rPr lang="fr-BE" sz="2000" dirty="0" smtClean="0"/>
            </a:br>
            <a:r>
              <a:rPr lang="fr-BE" sz="2000" dirty="0" smtClean="0"/>
              <a:t/>
            </a:r>
            <a:br>
              <a:rPr lang="fr-BE" sz="2000" dirty="0" smtClean="0"/>
            </a:br>
            <a:r>
              <a:rPr lang="fr-BE" sz="2000" dirty="0" smtClean="0"/>
              <a:t>Pour quoi codent ces gènes ?</a:t>
            </a:r>
            <a:br>
              <a:rPr lang="fr-BE" sz="2000" dirty="0" smtClean="0"/>
            </a:br>
            <a:r>
              <a:rPr lang="fr-BE" sz="2000" dirty="0" smtClean="0"/>
              <a:t/>
            </a:r>
            <a:br>
              <a:rPr lang="fr-BE" sz="2000" dirty="0" smtClean="0"/>
            </a:br>
            <a:r>
              <a:rPr lang="fr-BE" sz="2000" dirty="0" smtClean="0"/>
              <a:t>-Des processus neurophysiologiques sous-tendant g</a:t>
            </a:r>
          </a:p>
          <a:p>
            <a:pPr marL="0" indent="0" eaLnBrk="1" hangingPunct="1">
              <a:buFont typeface="Arial" charset="0"/>
              <a:buNone/>
            </a:pPr>
            <a:r>
              <a:rPr lang="fr-BE" sz="2000" dirty="0" smtClean="0"/>
              <a:t>-La taille du cerveau</a:t>
            </a:r>
          </a:p>
          <a:p>
            <a:pPr marL="0" indent="0" eaLnBrk="1" hangingPunct="1">
              <a:buFont typeface="Arial" charset="0"/>
              <a:buNone/>
            </a:pPr>
            <a:r>
              <a:rPr lang="fr-BE" sz="2000" dirty="0" smtClean="0"/>
              <a:t>-L’ensemble des variables corrélées à g de façon </a:t>
            </a:r>
            <a:r>
              <a:rPr lang="fr-BE" sz="2000" dirty="0" err="1" smtClean="0"/>
              <a:t>pléiotropique</a:t>
            </a:r>
            <a:r>
              <a:rPr lang="fr-BE" sz="2000" dirty="0" smtClean="0"/>
              <a:t/>
            </a:r>
            <a:br>
              <a:rPr lang="fr-BE" sz="2000" dirty="0" smtClean="0"/>
            </a:br>
            <a:r>
              <a:rPr lang="fr-BE" sz="2000" dirty="0" smtClean="0"/>
              <a:t/>
            </a:r>
            <a:br>
              <a:rPr lang="fr-BE" sz="2000" dirty="0" smtClean="0"/>
            </a:br>
            <a:r>
              <a:rPr lang="fr-BE" sz="2000" dirty="0" smtClean="0"/>
              <a:t/>
            </a:r>
            <a:br>
              <a:rPr lang="fr-BE" sz="2000" dirty="0" smtClean="0"/>
            </a:br>
            <a:r>
              <a:rPr lang="fr-BE" sz="2000" dirty="0" smtClean="0"/>
              <a:t/>
            </a:r>
            <a:br>
              <a:rPr lang="fr-BE" sz="2000" dirty="0" smtClean="0"/>
            </a:br>
            <a:endParaRPr lang="fr-BE" sz="2000" dirty="0" smtClean="0"/>
          </a:p>
        </p:txBody>
      </p:sp>
    </p:spTree>
    <p:extLst>
      <p:ext uri="{BB962C8B-B14F-4D97-AF65-F5344CB8AC3E}">
        <p14:creationId xmlns:p14="http://schemas.microsoft.com/office/powerpoint/2010/main" val="121716727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re 1"/>
          <p:cNvSpPr>
            <a:spLocks noGrp="1"/>
          </p:cNvSpPr>
          <p:nvPr>
            <p:ph type="title"/>
          </p:nvPr>
        </p:nvSpPr>
        <p:spPr>
          <a:xfrm>
            <a:off x="395288" y="0"/>
            <a:ext cx="8229600" cy="1143000"/>
          </a:xfrm>
        </p:spPr>
        <p:txBody>
          <a:bodyPr/>
          <a:lstStyle/>
          <a:p>
            <a:pPr eaLnBrk="1" hangingPunct="1"/>
            <a:r>
              <a:rPr lang="fr-BE" dirty="0" smtClean="0"/>
              <a:t>Table des matières</a:t>
            </a:r>
          </a:p>
        </p:txBody>
      </p:sp>
      <p:sp>
        <p:nvSpPr>
          <p:cNvPr id="3" name="Espace réservé du contenu 2"/>
          <p:cNvSpPr>
            <a:spLocks noGrp="1"/>
          </p:cNvSpPr>
          <p:nvPr>
            <p:ph idx="1"/>
          </p:nvPr>
        </p:nvSpPr>
        <p:spPr>
          <a:xfrm>
            <a:off x="323850" y="1125538"/>
            <a:ext cx="8640763" cy="5588000"/>
          </a:xfrm>
        </p:spPr>
        <p:txBody>
          <a:bodyPr rtlCol="0">
            <a:normAutofit fontScale="92500"/>
          </a:bodyPr>
          <a:lstStyle/>
          <a:p>
            <a:pPr marL="0" indent="0" eaLnBrk="1" fontAlgn="auto" hangingPunct="1">
              <a:spcAft>
                <a:spcPts val="0"/>
              </a:spcAft>
              <a:buFont typeface="Arial" pitchFamily="34" charset="0"/>
              <a:buNone/>
              <a:defRPr/>
            </a:pPr>
            <a:r>
              <a:rPr lang="fr-BE" dirty="0" smtClean="0"/>
              <a:t>1. Les </a:t>
            </a:r>
            <a:r>
              <a:rPr lang="fr-BE" dirty="0"/>
              <a:t>9</a:t>
            </a:r>
            <a:r>
              <a:rPr lang="fr-BE" dirty="0" smtClean="0"/>
              <a:t> grandes races humaines</a:t>
            </a:r>
          </a:p>
          <a:p>
            <a:pPr marL="0" indent="0" eaLnBrk="1" fontAlgn="auto" hangingPunct="1">
              <a:spcAft>
                <a:spcPts val="0"/>
              </a:spcAft>
              <a:buFont typeface="Arial" pitchFamily="34" charset="0"/>
              <a:buNone/>
              <a:defRPr/>
            </a:pPr>
            <a:r>
              <a:rPr lang="fr-BE" dirty="0" smtClean="0"/>
              <a:t>2. Qu’est ce que l’intelligence ? </a:t>
            </a:r>
          </a:p>
          <a:p>
            <a:pPr marL="0" indent="0" eaLnBrk="1" fontAlgn="auto" hangingPunct="1">
              <a:spcAft>
                <a:spcPts val="0"/>
              </a:spcAft>
              <a:buFont typeface="Arial" pitchFamily="34" charset="0"/>
              <a:buNone/>
              <a:defRPr/>
            </a:pPr>
            <a:r>
              <a:rPr lang="fr-BE" dirty="0" smtClean="0"/>
              <a:t>3. Validité de la mesure de g</a:t>
            </a:r>
          </a:p>
          <a:p>
            <a:pPr marL="0" indent="0" eaLnBrk="1" fontAlgn="auto" hangingPunct="1">
              <a:spcAft>
                <a:spcPts val="0"/>
              </a:spcAft>
              <a:buFont typeface="Arial" pitchFamily="34" charset="0"/>
              <a:buNone/>
              <a:defRPr/>
            </a:pPr>
            <a:r>
              <a:rPr lang="fr-BE" dirty="0"/>
              <a:t>4</a:t>
            </a:r>
            <a:r>
              <a:rPr lang="fr-BE" dirty="0" smtClean="0"/>
              <a:t>. Q.I moyen à travers le monde</a:t>
            </a:r>
          </a:p>
          <a:p>
            <a:pPr marL="0" indent="0" eaLnBrk="1" fontAlgn="auto" hangingPunct="1">
              <a:spcAft>
                <a:spcPts val="0"/>
              </a:spcAft>
              <a:buFont typeface="Arial" pitchFamily="34" charset="0"/>
              <a:buNone/>
              <a:defRPr/>
            </a:pPr>
            <a:r>
              <a:rPr lang="fr-BE" dirty="0"/>
              <a:t>5</a:t>
            </a:r>
            <a:r>
              <a:rPr lang="fr-BE" dirty="0" smtClean="0"/>
              <a:t>. L’intelligence, essentiellement génétique</a:t>
            </a:r>
          </a:p>
          <a:p>
            <a:pPr marL="0" indent="0" eaLnBrk="1" fontAlgn="auto" hangingPunct="1">
              <a:spcAft>
                <a:spcPts val="0"/>
              </a:spcAft>
              <a:buFont typeface="Arial" pitchFamily="34" charset="0"/>
              <a:buNone/>
              <a:defRPr/>
            </a:pPr>
            <a:r>
              <a:rPr lang="fr-BE" dirty="0">
                <a:solidFill>
                  <a:srgbClr val="FF0000"/>
                </a:solidFill>
              </a:rPr>
              <a:t>6</a:t>
            </a:r>
            <a:r>
              <a:rPr lang="fr-BE" dirty="0" smtClean="0">
                <a:solidFill>
                  <a:srgbClr val="FF0000"/>
                </a:solidFill>
              </a:rPr>
              <a:t>. Causes des différences entre les races</a:t>
            </a:r>
          </a:p>
          <a:p>
            <a:pPr marL="0" indent="0" eaLnBrk="1" fontAlgn="auto" hangingPunct="1">
              <a:spcAft>
                <a:spcPts val="0"/>
              </a:spcAft>
              <a:buFont typeface="Arial" pitchFamily="34" charset="0"/>
              <a:buNone/>
              <a:defRPr/>
            </a:pPr>
            <a:r>
              <a:rPr lang="fr-BE" dirty="0"/>
              <a:t>7</a:t>
            </a:r>
            <a:r>
              <a:rPr lang="fr-BE" dirty="0" smtClean="0"/>
              <a:t>. Pourquoi le monde entier n’est-il pas développé ?</a:t>
            </a:r>
          </a:p>
          <a:p>
            <a:pPr marL="0" indent="0" eaLnBrk="1" fontAlgn="auto" hangingPunct="1">
              <a:spcAft>
                <a:spcPts val="0"/>
              </a:spcAft>
              <a:buFont typeface="Arial" pitchFamily="34" charset="0"/>
              <a:buNone/>
              <a:defRPr/>
            </a:pPr>
            <a:r>
              <a:rPr lang="fr-BE" dirty="0"/>
              <a:t>8</a:t>
            </a:r>
            <a:r>
              <a:rPr lang="fr-BE" dirty="0" smtClean="0"/>
              <a:t>. Bio-cratie mondiale</a:t>
            </a:r>
          </a:p>
          <a:p>
            <a:pPr marL="0" indent="0" eaLnBrk="1" fontAlgn="auto" hangingPunct="1">
              <a:spcAft>
                <a:spcPts val="0"/>
              </a:spcAft>
              <a:buFont typeface="Arial" pitchFamily="34" charset="0"/>
              <a:buNone/>
              <a:defRPr/>
            </a:pPr>
            <a:r>
              <a:rPr lang="fr-BE" dirty="0"/>
              <a:t>9</a:t>
            </a:r>
            <a:r>
              <a:rPr lang="fr-BE" dirty="0" smtClean="0"/>
              <a:t>. Accréditation scientifique</a:t>
            </a:r>
          </a:p>
          <a:p>
            <a:pPr marL="0" indent="0" eaLnBrk="1" fontAlgn="auto" hangingPunct="1">
              <a:spcAft>
                <a:spcPts val="0"/>
              </a:spcAft>
              <a:buFont typeface="Arial" pitchFamily="34" charset="0"/>
              <a:buNone/>
              <a:defRPr/>
            </a:pPr>
            <a:r>
              <a:rPr lang="fr-BE" dirty="0" smtClean="0"/>
              <a:t>10. Crépuscule </a:t>
            </a:r>
            <a:r>
              <a:rPr lang="fr-BE" dirty="0"/>
              <a:t>occidental et conclusion générale</a:t>
            </a:r>
            <a:endParaRPr lang="fr-BE" dirty="0" smtClean="0"/>
          </a:p>
          <a:p>
            <a:pPr marL="0" indent="0" eaLnBrk="1" fontAlgn="auto" hangingPunct="1">
              <a:spcAft>
                <a:spcPts val="0"/>
              </a:spcAft>
              <a:buFont typeface="Arial" pitchFamily="34" charset="0"/>
              <a:buNone/>
              <a:defRPr/>
            </a:pPr>
            <a:endParaRPr lang="fr-BE" dirty="0" smtClean="0"/>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FCD61395-F1C1-40D9-A820-58541ADEF7E9}" type="slidenum">
              <a:rPr lang="fr-BE"/>
              <a:pPr>
                <a:defRPr/>
              </a:pPr>
              <a:t>106</a:t>
            </a:fld>
            <a:endParaRPr lang="fr-BE" dirty="0"/>
          </a:p>
        </p:txBody>
      </p:sp>
    </p:spTree>
  </p:cSld>
  <p:clrMapOvr>
    <a:masterClrMapping/>
  </p:clrMapOvr>
  <p:transition spd="slow" advTm="8867"/>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re 1"/>
          <p:cNvSpPr>
            <a:spLocks noGrp="1"/>
          </p:cNvSpPr>
          <p:nvPr>
            <p:ph type="title"/>
          </p:nvPr>
        </p:nvSpPr>
        <p:spPr>
          <a:xfrm>
            <a:off x="467544" y="116632"/>
            <a:ext cx="8229600" cy="1143000"/>
          </a:xfrm>
        </p:spPr>
        <p:txBody>
          <a:bodyPr/>
          <a:lstStyle/>
          <a:p>
            <a:pPr eaLnBrk="1" hangingPunct="1"/>
            <a:r>
              <a:rPr lang="fr-BE" dirty="0" smtClean="0"/>
              <a:t>Out of africa il y a 100 mille ans</a:t>
            </a:r>
          </a:p>
        </p:txBody>
      </p:sp>
      <p:sp>
        <p:nvSpPr>
          <p:cNvPr id="4" name="Espace réservé du numéro de diapositive 3"/>
          <p:cNvSpPr>
            <a:spLocks noGrp="1"/>
          </p:cNvSpPr>
          <p:nvPr>
            <p:ph type="sldNum" sz="quarter" idx="12"/>
          </p:nvPr>
        </p:nvSpPr>
        <p:spPr/>
        <p:txBody>
          <a:bodyPr/>
          <a:lstStyle/>
          <a:p>
            <a:pPr>
              <a:defRPr/>
            </a:pPr>
            <a:fld id="{78243D7E-6E4A-48B1-9E57-B0B6A83BBB41}" type="slidenum">
              <a:rPr lang="fr-BE"/>
              <a:pPr>
                <a:defRPr/>
              </a:pPr>
              <a:t>107</a:t>
            </a:fld>
            <a:endParaRPr lang="fr-BE" dirty="0"/>
          </a:p>
        </p:txBody>
      </p:sp>
      <p:pic>
        <p:nvPicPr>
          <p:cNvPr id="675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386" y="1412776"/>
            <a:ext cx="6054725"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9" name="ZoneTexte 4"/>
          <p:cNvSpPr txBox="1">
            <a:spLocks noChangeArrowheads="1"/>
          </p:cNvSpPr>
          <p:nvPr/>
        </p:nvSpPr>
        <p:spPr bwMode="auto">
          <a:xfrm>
            <a:off x="133882" y="5661248"/>
            <a:ext cx="901536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Savez-vous pourquoi les est-asiatiques </a:t>
            </a:r>
            <a:r>
              <a:rPr lang="fr-BE" dirty="0" smtClean="0"/>
              <a:t>sont </a:t>
            </a:r>
            <a:r>
              <a:rPr lang="fr-BE" dirty="0"/>
              <a:t>« jaunes » ? </a:t>
            </a:r>
            <a:r>
              <a:rPr lang="fr-BE" dirty="0" smtClean="0"/>
              <a:t/>
            </a:r>
            <a:br>
              <a:rPr lang="fr-BE" dirty="0" smtClean="0"/>
            </a:br>
            <a:r>
              <a:rPr lang="fr-BE" dirty="0" smtClean="0"/>
              <a:t>Pourquoi ils ont </a:t>
            </a:r>
            <a:r>
              <a:rPr lang="fr-BE" dirty="0"/>
              <a:t>les yeux bridés ? Pourquoi </a:t>
            </a:r>
            <a:r>
              <a:rPr lang="fr-BE" dirty="0" smtClean="0"/>
              <a:t>ils ont </a:t>
            </a:r>
            <a:r>
              <a:rPr lang="fr-BE" dirty="0"/>
              <a:t>de plus petits bras </a:t>
            </a:r>
            <a:r>
              <a:rPr lang="fr-BE" dirty="0" smtClean="0"/>
              <a:t>? Pourquoi la transition néolithique n’eut-elle lieu qu’il y a 10 mille ans, alors qu’homo sapiens est sur terre depuis 200 mille ans ?</a:t>
            </a:r>
            <a:br>
              <a:rPr lang="fr-BE" dirty="0" smtClean="0"/>
            </a:br>
            <a:endParaRPr lang="fr-BE" dirty="0"/>
          </a:p>
        </p:txBody>
      </p:sp>
    </p:spTree>
  </p:cSld>
  <p:clrMapOvr>
    <a:masterClrMapping/>
  </p:clrMapOvr>
  <p:transition spd="slow" advTm="80764"/>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smtClean="0"/>
              <a:t>Cause des différences intellectuelles entre les races: le climat et la seconde période glacière (Würm)</a:t>
            </a:r>
            <a:endParaRPr lang="fr-BE" dirty="0"/>
          </a:p>
        </p:txBody>
      </p:sp>
      <p:sp>
        <p:nvSpPr>
          <p:cNvPr id="3" name="Espace réservé du contenu 2"/>
          <p:cNvSpPr>
            <a:spLocks noGrp="1"/>
          </p:cNvSpPr>
          <p:nvPr>
            <p:ph idx="1"/>
          </p:nvPr>
        </p:nvSpPr>
        <p:spPr>
          <a:xfrm>
            <a:off x="468313" y="1679575"/>
            <a:ext cx="8229600" cy="4989785"/>
          </a:xfrm>
        </p:spPr>
        <p:txBody>
          <a:bodyPr rtlCol="0">
            <a:normAutofit fontScale="55000" lnSpcReduction="20000"/>
          </a:bodyPr>
          <a:lstStyle/>
          <a:p>
            <a:pPr marL="0" indent="0" eaLnBrk="1" fontAlgn="auto" hangingPunct="1">
              <a:spcAft>
                <a:spcPts val="0"/>
              </a:spcAft>
              <a:buFont typeface="Arial" pitchFamily="34" charset="0"/>
              <a:buNone/>
              <a:defRPr/>
            </a:pPr>
            <a:r>
              <a:rPr lang="fr-BE" dirty="0"/>
              <a:t>L'explication </a:t>
            </a:r>
            <a:r>
              <a:rPr lang="fr-BE" dirty="0" smtClean="0"/>
              <a:t>des </a:t>
            </a:r>
            <a:r>
              <a:rPr lang="fr-BE" dirty="0"/>
              <a:t>différences raciales dans l'intelligence, aujourd'hui largement acceptée, est que l'homme a évolué à partir de l'Afrique de l'Est équatorial. </a:t>
            </a:r>
            <a:r>
              <a:rPr lang="fr-BE" dirty="0" smtClean="0"/>
              <a:t/>
            </a:r>
            <a:br>
              <a:rPr lang="fr-BE" dirty="0" smtClean="0"/>
            </a:br>
            <a:r>
              <a:rPr lang="fr-BE" dirty="0" smtClean="0"/>
              <a:t>Il </a:t>
            </a:r>
            <a:r>
              <a:rPr lang="fr-BE" dirty="0"/>
              <a:t>y a environ 100.000 ans, certains groupes ont émigré vers le nord, en Afrique du Nord, puis en Asie et en Europe. Ces groupes ont rencontré un environnement difficile dans lequel il n'y avait pas de plantes ou d'insectes pour se nourrir toute l'année, de sorte qu'ils ont du chasser de grands animaux comme les mammouths pour obtenir leur nourriture. Ils ont également eu à se chauffer et donc ils ont du apprendre à faire des vêtements et des abris. </a:t>
            </a:r>
            <a:r>
              <a:rPr lang="fr-BE" b="1" dirty="0"/>
              <a:t>Ces problèmes sont devenus beaucoup plus </a:t>
            </a:r>
            <a:r>
              <a:rPr lang="fr-BE" b="1" dirty="0" smtClean="0"/>
              <a:t>grands </a:t>
            </a:r>
            <a:r>
              <a:rPr lang="fr-BE" b="1" dirty="0"/>
              <a:t>durant la première époque glaciaire qui a commencé il y a environ </a:t>
            </a:r>
            <a:r>
              <a:rPr lang="fr-BE" b="1" dirty="0" smtClean="0"/>
              <a:t>-28.000 ans </a:t>
            </a:r>
            <a:r>
              <a:rPr lang="fr-BE" b="1" dirty="0"/>
              <a:t>et a duré jusqu'il y a environ </a:t>
            </a:r>
            <a:r>
              <a:rPr lang="fr-BE" b="1" dirty="0" smtClean="0"/>
              <a:t>-11.000 </a:t>
            </a:r>
            <a:r>
              <a:rPr lang="fr-BE" b="1" dirty="0"/>
              <a:t>ans. </a:t>
            </a:r>
            <a:r>
              <a:rPr lang="fr-BE" dirty="0"/>
              <a:t>Tous ces défis ont demandé une intelligence plus élevée. Seuls les plus intelligents ont été capables de </a:t>
            </a:r>
            <a:r>
              <a:rPr lang="fr-BE" dirty="0" smtClean="0"/>
              <a:t>survivre dans </a:t>
            </a:r>
            <a:r>
              <a:rPr lang="fr-BE" dirty="0"/>
              <a:t>ces environnements difficiles alors que les moins intelligents ont péri. </a:t>
            </a:r>
            <a:r>
              <a:rPr lang="fr-BE" dirty="0" smtClean="0"/>
              <a:t/>
            </a:r>
            <a:br>
              <a:rPr lang="fr-BE" dirty="0" smtClean="0"/>
            </a:br>
            <a:endParaRPr lang="fr-BE" dirty="0" smtClean="0"/>
          </a:p>
          <a:p>
            <a:pPr marL="0" indent="0" eaLnBrk="1" fontAlgn="auto" hangingPunct="1">
              <a:spcAft>
                <a:spcPts val="0"/>
              </a:spcAft>
              <a:buFont typeface="Arial" pitchFamily="34" charset="0"/>
              <a:buNone/>
              <a:defRPr/>
            </a:pPr>
            <a:r>
              <a:rPr lang="fr-BE" dirty="0" smtClean="0"/>
              <a:t>Un </a:t>
            </a:r>
            <a:r>
              <a:rPr lang="fr-BE" dirty="0"/>
              <a:t>résultat visible est que la taille du cerveau en Europe et en Asie de l'Est a </a:t>
            </a:r>
            <a:r>
              <a:rPr lang="fr-BE" dirty="0" smtClean="0"/>
              <a:t>augmenté par sélection naturelle, </a:t>
            </a:r>
            <a:r>
              <a:rPr lang="fr-BE" dirty="0"/>
              <a:t>pour tenir compte de la plus grande intelligence nécessaire pour surmonter ces </a:t>
            </a:r>
            <a:r>
              <a:rPr lang="fr-BE" dirty="0" smtClean="0"/>
              <a:t>problèmes, </a:t>
            </a:r>
            <a:br>
              <a:rPr lang="fr-BE" dirty="0" smtClean="0"/>
            </a:br>
            <a:r>
              <a:rPr lang="fr-BE" dirty="0" smtClean="0"/>
              <a:t>de même que la taille du pelvis, qui s’est </a:t>
            </a:r>
            <a:br>
              <a:rPr lang="fr-BE" dirty="0" smtClean="0"/>
            </a:br>
            <a:r>
              <a:rPr lang="fr-BE" dirty="0" smtClean="0"/>
              <a:t>élargit pour pouvoir laisser passer un </a:t>
            </a:r>
            <a:br>
              <a:rPr lang="fr-BE" dirty="0" smtClean="0"/>
            </a:br>
            <a:r>
              <a:rPr lang="fr-BE" dirty="0" smtClean="0"/>
              <a:t>cerveau plus gros à la naissance.</a:t>
            </a:r>
            <a:br>
              <a:rPr lang="fr-BE" dirty="0" smtClean="0"/>
            </a:br>
            <a:r>
              <a:rPr lang="fr-BE" dirty="0" smtClean="0"/>
              <a:t>(Voir dia 80, point 41)</a:t>
            </a:r>
            <a:r>
              <a:rPr lang="fr-BE" dirty="0"/>
              <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4A80FEDC-66DD-476B-A17E-611B909B4E87}" type="slidenum">
              <a:rPr lang="fr-BE"/>
              <a:pPr>
                <a:defRPr/>
              </a:pPr>
              <a:t>108</a:t>
            </a:fld>
            <a:endParaRPr lang="fr-BE" dirty="0"/>
          </a:p>
        </p:txBody>
      </p:sp>
      <p:pic>
        <p:nvPicPr>
          <p:cNvPr id="69637" name="Picture 2" descr="http://www.ccstib.fr/sites/sciences/IMG/jpg/icebe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5084763"/>
            <a:ext cx="1885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ZoneTexte 4"/>
          <p:cNvSpPr txBox="1">
            <a:spLocks noChangeArrowheads="1"/>
          </p:cNvSpPr>
          <p:nvPr/>
        </p:nvSpPr>
        <p:spPr bwMode="auto">
          <a:xfrm>
            <a:off x="0" y="6334125"/>
            <a:ext cx="4816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400" dirty="0"/>
              <a:t>Pour lire le détail de l’évolution des différences raciales</a:t>
            </a:r>
          </a:p>
          <a:p>
            <a:pPr eaLnBrk="1" hangingPunct="1"/>
            <a:r>
              <a:rPr lang="fr-BE" sz="1400" dirty="0"/>
              <a:t>dans l’intelligence: </a:t>
            </a:r>
            <a:r>
              <a:rPr lang="fr-BE" sz="1400" dirty="0">
                <a:hlinkClick r:id="rId4"/>
              </a:rPr>
              <a:t>http://intelligence.wikeo.be/evolution.html</a:t>
            </a:r>
            <a:r>
              <a:rPr lang="fr-BE" sz="1400" dirty="0"/>
              <a:t> </a:t>
            </a:r>
          </a:p>
        </p:txBody>
      </p:sp>
      <p:pic>
        <p:nvPicPr>
          <p:cNvPr id="69639" name="Picture 4" descr="http://www.sfu.museum/journey/ressources-resources/s/multimedia/illustrations/mammouth-mammot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5191125"/>
            <a:ext cx="13906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03938"/>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109</a:t>
            </a:fld>
            <a:endParaRPr lang="fr-B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92696"/>
            <a:ext cx="5544616" cy="528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43153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243DE015-DB07-40F7-A68B-C7443E0BD91E}" type="slidenum">
              <a:rPr lang="fr-BE" smtClean="0"/>
              <a:pPr>
                <a:defRPr/>
              </a:pPr>
              <a:t>11</a:t>
            </a:fld>
            <a:endParaRPr lang="fr-BE" dirty="0"/>
          </a:p>
        </p:txBody>
      </p:sp>
      <p:sp>
        <p:nvSpPr>
          <p:cNvPr id="6" name="Espace réservé du contenu 5"/>
          <p:cNvSpPr txBox="1">
            <a:spLocks noGrp="1"/>
          </p:cNvSpPr>
          <p:nvPr>
            <p:ph idx="1"/>
          </p:nvPr>
        </p:nvSpPr>
        <p:spPr>
          <a:xfrm>
            <a:off x="179388" y="1125538"/>
            <a:ext cx="8785225" cy="5410200"/>
          </a:xfrm>
        </p:spPr>
        <p:txBody>
          <a:bodyPr rtlCol="0">
            <a:spAutoFit/>
          </a:bodyPr>
          <a:lstStyle/>
          <a:p>
            <a:pPr>
              <a:defRPr/>
            </a:pPr>
            <a:r>
              <a:rPr lang="fr-BE" b="1" dirty="0" smtClean="0"/>
              <a:t>L’homo sapiens est un animal</a:t>
            </a:r>
            <a:r>
              <a:rPr lang="fr-BE" dirty="0" smtClean="0"/>
              <a:t>, ni plus, ni moins.</a:t>
            </a:r>
          </a:p>
          <a:p>
            <a:pPr>
              <a:defRPr/>
            </a:pPr>
            <a:endParaRPr lang="fr-BE" dirty="0"/>
          </a:p>
          <a:p>
            <a:pPr>
              <a:defRPr/>
            </a:pPr>
            <a:r>
              <a:rPr lang="fr-BE" dirty="0" smtClean="0"/>
              <a:t>Il n’y a pas plus de raisons d’extraire l’homo </a:t>
            </a:r>
          </a:p>
          <a:p>
            <a:pPr marL="0" indent="0">
              <a:buFont typeface="Arial" charset="0"/>
              <a:buNone/>
              <a:defRPr/>
            </a:pPr>
            <a:r>
              <a:rPr lang="fr-BE" dirty="0" smtClean="0"/>
              <a:t>sapiens du règne animal « parce qu’en moyenne le </a:t>
            </a:r>
          </a:p>
          <a:p>
            <a:pPr marL="0" indent="0">
              <a:buFont typeface="Arial" charset="0"/>
              <a:buNone/>
              <a:defRPr/>
            </a:pPr>
            <a:r>
              <a:rPr lang="fr-BE" dirty="0" smtClean="0"/>
              <a:t>plus intelligent » qu’il n’y en aurait à faire sortir </a:t>
            </a:r>
          </a:p>
          <a:p>
            <a:pPr marL="0" indent="0">
              <a:buFont typeface="Arial" charset="0"/>
              <a:buNone/>
              <a:defRPr/>
            </a:pPr>
            <a:r>
              <a:rPr lang="fr-BE" dirty="0" smtClean="0"/>
              <a:t>le guépard « parce que le plus rapide ».</a:t>
            </a:r>
          </a:p>
          <a:p>
            <a:pPr marL="0" indent="0">
              <a:buFont typeface="Arial" charset="0"/>
              <a:buNone/>
              <a:defRPr/>
            </a:pPr>
            <a:endParaRPr lang="fr-BE" dirty="0"/>
          </a:p>
          <a:p>
            <a:pPr marL="0" indent="0">
              <a:buFont typeface="Arial" charset="0"/>
              <a:buNone/>
              <a:defRPr/>
            </a:pPr>
            <a:r>
              <a:rPr lang="fr-BE" sz="1400" dirty="0"/>
              <a:t>Petite </a:t>
            </a:r>
            <a:r>
              <a:rPr lang="fr-BE" sz="1400" dirty="0" smtClean="0"/>
              <a:t>anecdote récemment mise en lumière: Tous </a:t>
            </a:r>
            <a:r>
              <a:rPr lang="fr-BE" sz="1400" dirty="0"/>
              <a:t>les non-Africains descendent en partie de </a:t>
            </a:r>
            <a:r>
              <a:rPr lang="fr-BE" sz="1400" dirty="0" smtClean="0"/>
              <a:t>Neandertal. </a:t>
            </a:r>
          </a:p>
          <a:p>
            <a:pPr marL="0" indent="0">
              <a:buFont typeface="Arial" charset="0"/>
              <a:buNone/>
              <a:defRPr/>
            </a:pPr>
            <a:r>
              <a:rPr lang="en-US" sz="1400" dirty="0" smtClean="0"/>
              <a:t>“An </a:t>
            </a:r>
            <a:r>
              <a:rPr lang="en-US" sz="1400" dirty="0"/>
              <a:t>X-linked haplotype of the </a:t>
            </a:r>
            <a:r>
              <a:rPr lang="en-US" sz="1400" dirty="0" smtClean="0"/>
              <a:t>Neanderthal </a:t>
            </a:r>
            <a:r>
              <a:rPr lang="en-US" sz="1400" dirty="0"/>
              <a:t>origin is present among all non-African </a:t>
            </a:r>
            <a:r>
              <a:rPr lang="en-US" sz="1400" dirty="0" smtClean="0"/>
              <a:t>populations”</a:t>
            </a:r>
            <a:r>
              <a:rPr lang="fr-BE" sz="1400" dirty="0" smtClean="0"/>
              <a:t> </a:t>
            </a:r>
            <a:r>
              <a:rPr lang="fr-BE" sz="1400" dirty="0"/>
              <a:t>Molecular Biology and </a:t>
            </a:r>
            <a:r>
              <a:rPr lang="fr-BE" sz="1400" dirty="0" smtClean="0"/>
              <a:t>Evolution, Juillet 2011.</a:t>
            </a:r>
          </a:p>
          <a:p>
            <a:pPr marL="0" indent="0">
              <a:buFont typeface="Arial" charset="0"/>
              <a:buNone/>
              <a:defRPr/>
            </a:pPr>
            <a:endParaRPr lang="fr-BE"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1"/>
          </p:nvPr>
        </p:nvGraphicFramePr>
        <p:xfrm>
          <a:off x="1979613" y="404813"/>
          <a:ext cx="4895850" cy="3744913"/>
        </p:xfrm>
        <a:graphic>
          <a:graphicData uri="http://schemas.openxmlformats.org/drawingml/2006/table">
            <a:tbl>
              <a:tblPr firstRow="1" firstCol="1" bandRow="1">
                <a:tableStyleId>{5C22544A-7EE6-4342-B048-85BDC9FD1C3A}</a:tableStyleId>
              </a:tblPr>
              <a:tblGrid>
                <a:gridCol w="1655949"/>
                <a:gridCol w="995970"/>
                <a:gridCol w="959970"/>
                <a:gridCol w="815975"/>
                <a:gridCol w="467986"/>
              </a:tblGrid>
              <a:tr h="613454">
                <a:tc>
                  <a:txBody>
                    <a:bodyPr/>
                    <a:lstStyle/>
                    <a:p>
                      <a:pPr>
                        <a:lnSpc>
                          <a:spcPct val="115000"/>
                        </a:lnSpc>
                        <a:spcAft>
                          <a:spcPts val="1000"/>
                        </a:spcAft>
                      </a:pPr>
                      <a:r>
                        <a:rPr lang="fr-BE" sz="1200" dirty="0">
                          <a:effectLst/>
                        </a:rPr>
                        <a:t>Race</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Winter Temp</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Wurm Temp</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Brain Size</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IQ</a:t>
                      </a:r>
                      <a:endParaRPr lang="fr-BE" sz="1100" dirty="0">
                        <a:effectLst/>
                        <a:latin typeface="Calibri"/>
                        <a:ea typeface="Calibri"/>
                        <a:cs typeface="Times New Roman"/>
                      </a:endParaRPr>
                    </a:p>
                  </a:txBody>
                  <a:tcPr marL="0" marR="0" marT="0" marB="0" anchor="ctr"/>
                </a:tc>
              </a:tr>
              <a:tr h="288880">
                <a:tc>
                  <a:txBody>
                    <a:bodyPr/>
                    <a:lstStyle/>
                    <a:p>
                      <a:pPr>
                        <a:lnSpc>
                          <a:spcPct val="115000"/>
                        </a:lnSpc>
                        <a:spcAft>
                          <a:spcPts val="1000"/>
                        </a:spcAft>
                      </a:pPr>
                      <a:r>
                        <a:rPr lang="fr-BE" sz="1200" dirty="0">
                          <a:effectLst/>
                        </a:rPr>
                        <a:t>Arctic Peoples </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-15</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-20</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1,443</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91</a:t>
                      </a:r>
                      <a:endParaRPr lang="fr-BE" sz="1100" dirty="0">
                        <a:effectLst/>
                        <a:latin typeface="Calibri"/>
                        <a:ea typeface="Calibri"/>
                        <a:cs typeface="Times New Roman"/>
                      </a:endParaRPr>
                    </a:p>
                  </a:txBody>
                  <a:tcPr marL="0" marR="0" marT="0" marB="0" anchor="ctr"/>
                </a:tc>
              </a:tr>
              <a:tr h="277325">
                <a:tc>
                  <a:txBody>
                    <a:bodyPr/>
                    <a:lstStyle/>
                    <a:p>
                      <a:pPr>
                        <a:lnSpc>
                          <a:spcPct val="115000"/>
                        </a:lnSpc>
                        <a:spcAft>
                          <a:spcPts val="1000"/>
                        </a:spcAft>
                      </a:pPr>
                      <a:r>
                        <a:rPr lang="fr-BE" sz="1200" dirty="0">
                          <a:effectLst/>
                        </a:rPr>
                        <a:t>East Asians </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1,416</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105</a:t>
                      </a:r>
                      <a:endParaRPr lang="fr-BE" sz="1100" dirty="0">
                        <a:effectLst/>
                        <a:latin typeface="Calibri"/>
                        <a:ea typeface="Calibri"/>
                        <a:cs typeface="Times New Roman"/>
                      </a:endParaRPr>
                    </a:p>
                  </a:txBody>
                  <a:tcPr marL="0" marR="0" marT="0" marB="0" anchor="ctr"/>
                </a:tc>
              </a:tr>
              <a:tr h="288880">
                <a:tc>
                  <a:txBody>
                    <a:bodyPr/>
                    <a:lstStyle/>
                    <a:p>
                      <a:pPr>
                        <a:lnSpc>
                          <a:spcPct val="115000"/>
                        </a:lnSpc>
                        <a:spcAft>
                          <a:spcPts val="1000"/>
                        </a:spcAft>
                      </a:pPr>
                      <a:r>
                        <a:rPr lang="fr-BE" sz="1200" dirty="0">
                          <a:effectLst/>
                        </a:rPr>
                        <a:t>Europeans</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0</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-5</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1,369</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99</a:t>
                      </a:r>
                      <a:endParaRPr lang="fr-BE" sz="1100" dirty="0">
                        <a:effectLst/>
                        <a:latin typeface="Calibri"/>
                        <a:ea typeface="Calibri"/>
                        <a:cs typeface="Times New Roman"/>
                      </a:endParaRPr>
                    </a:p>
                  </a:txBody>
                  <a:tcPr marL="0" marR="0" marT="0" marB="0" anchor="ctr"/>
                </a:tc>
              </a:tr>
              <a:tr h="288880">
                <a:tc>
                  <a:txBody>
                    <a:bodyPr/>
                    <a:lstStyle/>
                    <a:p>
                      <a:pPr>
                        <a:lnSpc>
                          <a:spcPct val="115000"/>
                        </a:lnSpc>
                        <a:spcAft>
                          <a:spcPts val="1000"/>
                        </a:spcAft>
                      </a:pPr>
                      <a:r>
                        <a:rPr lang="fr-BE" sz="1200" dirty="0">
                          <a:effectLst/>
                        </a:rPr>
                        <a:t>Native Americans </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5</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1,366</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86</a:t>
                      </a:r>
                      <a:endParaRPr lang="fr-BE" sz="1100" dirty="0">
                        <a:effectLst/>
                        <a:latin typeface="Calibri"/>
                        <a:ea typeface="Calibri"/>
                        <a:cs typeface="Times New Roman"/>
                      </a:endParaRPr>
                    </a:p>
                  </a:txBody>
                  <a:tcPr marL="0" marR="0" marT="0" marB="0" anchor="ctr"/>
                </a:tc>
              </a:tr>
              <a:tr h="554649">
                <a:tc>
                  <a:txBody>
                    <a:bodyPr/>
                    <a:lstStyle/>
                    <a:p>
                      <a:pPr>
                        <a:lnSpc>
                          <a:spcPct val="115000"/>
                        </a:lnSpc>
                        <a:spcAft>
                          <a:spcPts val="1000"/>
                        </a:spcAft>
                      </a:pPr>
                      <a:r>
                        <a:rPr lang="fr-BE" sz="1200" dirty="0">
                          <a:effectLst/>
                        </a:rPr>
                        <a:t>S. Asian &amp; N. Africans</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1,293</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84</a:t>
                      </a:r>
                      <a:endParaRPr lang="fr-BE" sz="1100" dirty="0">
                        <a:effectLst/>
                        <a:latin typeface="Calibri"/>
                        <a:ea typeface="Calibri"/>
                        <a:cs typeface="Times New Roman"/>
                      </a:endParaRPr>
                    </a:p>
                  </a:txBody>
                  <a:tcPr marL="0" marR="0" marT="0" marB="0" anchor="ctr"/>
                </a:tc>
              </a:tr>
              <a:tr h="277325">
                <a:tc>
                  <a:txBody>
                    <a:bodyPr/>
                    <a:lstStyle/>
                    <a:p>
                      <a:pPr>
                        <a:lnSpc>
                          <a:spcPct val="115000"/>
                        </a:lnSpc>
                        <a:spcAft>
                          <a:spcPts val="1000"/>
                        </a:spcAft>
                      </a:pPr>
                      <a:r>
                        <a:rPr lang="fr-BE" sz="1200" dirty="0">
                          <a:effectLst/>
                        </a:rPr>
                        <a:t>Bushmen</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15</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15</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1,270</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54</a:t>
                      </a:r>
                      <a:endParaRPr lang="fr-BE" sz="1100" dirty="0">
                        <a:effectLst/>
                        <a:latin typeface="Calibri"/>
                        <a:ea typeface="Calibri"/>
                        <a:cs typeface="Times New Roman"/>
                      </a:endParaRPr>
                    </a:p>
                  </a:txBody>
                  <a:tcPr marL="0" marR="0" marT="0" marB="0" anchor="ctr"/>
                </a:tc>
              </a:tr>
              <a:tr h="288880">
                <a:tc>
                  <a:txBody>
                    <a:bodyPr/>
                    <a:lstStyle/>
                    <a:p>
                      <a:pPr>
                        <a:lnSpc>
                          <a:spcPct val="115000"/>
                        </a:lnSpc>
                        <a:spcAft>
                          <a:spcPts val="1000"/>
                        </a:spcAft>
                      </a:pPr>
                      <a:r>
                        <a:rPr lang="fr-BE" sz="1200" dirty="0">
                          <a:effectLst/>
                        </a:rPr>
                        <a:t>Africans</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1,280</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67</a:t>
                      </a:r>
                      <a:endParaRPr lang="fr-BE" sz="1100" dirty="0">
                        <a:effectLst/>
                        <a:latin typeface="Calibri"/>
                        <a:ea typeface="Calibri"/>
                        <a:cs typeface="Times New Roman"/>
                      </a:endParaRPr>
                    </a:p>
                  </a:txBody>
                  <a:tcPr marL="0" marR="0" marT="0" marB="0" anchor="ctr"/>
                </a:tc>
              </a:tr>
              <a:tr h="288880">
                <a:tc>
                  <a:txBody>
                    <a:bodyPr/>
                    <a:lstStyle/>
                    <a:p>
                      <a:pPr>
                        <a:lnSpc>
                          <a:spcPct val="115000"/>
                        </a:lnSpc>
                        <a:spcAft>
                          <a:spcPts val="1000"/>
                        </a:spcAft>
                      </a:pPr>
                      <a:r>
                        <a:rPr lang="fr-BE" sz="1200" dirty="0">
                          <a:effectLst/>
                        </a:rPr>
                        <a:t>Australians</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1,225</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62</a:t>
                      </a:r>
                      <a:endParaRPr lang="fr-BE" sz="1100" dirty="0">
                        <a:effectLst/>
                        <a:latin typeface="Calibri"/>
                        <a:ea typeface="Calibri"/>
                        <a:cs typeface="Times New Roman"/>
                      </a:endParaRPr>
                    </a:p>
                  </a:txBody>
                  <a:tcPr marL="0" marR="0" marT="0" marB="0" anchor="ctr"/>
                </a:tc>
              </a:tr>
              <a:tr h="288880">
                <a:tc>
                  <a:txBody>
                    <a:bodyPr/>
                    <a:lstStyle/>
                    <a:p>
                      <a:pPr>
                        <a:lnSpc>
                          <a:spcPct val="115000"/>
                        </a:lnSpc>
                        <a:spcAft>
                          <a:spcPts val="1000"/>
                        </a:spcAft>
                      </a:pPr>
                      <a:r>
                        <a:rPr lang="fr-BE" sz="1200" dirty="0">
                          <a:effectLst/>
                        </a:rPr>
                        <a:t>Southeast Asians</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24</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24</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1,332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87</a:t>
                      </a:r>
                      <a:endParaRPr lang="fr-BE" sz="1100" dirty="0">
                        <a:effectLst/>
                        <a:latin typeface="Calibri"/>
                        <a:ea typeface="Calibri"/>
                        <a:cs typeface="Times New Roman"/>
                      </a:endParaRPr>
                    </a:p>
                  </a:txBody>
                  <a:tcPr marL="0" marR="0" marT="0" marB="0" anchor="ctr"/>
                </a:tc>
              </a:tr>
              <a:tr h="288880">
                <a:tc>
                  <a:txBody>
                    <a:bodyPr/>
                    <a:lstStyle/>
                    <a:p>
                      <a:pPr>
                        <a:lnSpc>
                          <a:spcPct val="115000"/>
                        </a:lnSpc>
                        <a:spcAft>
                          <a:spcPts val="1000"/>
                        </a:spcAft>
                      </a:pPr>
                      <a:r>
                        <a:rPr lang="fr-BE" sz="1200" dirty="0">
                          <a:effectLst/>
                        </a:rPr>
                        <a:t>Pacifie Islanders</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24</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24</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1,317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85</a:t>
                      </a:r>
                      <a:endParaRPr lang="fr-BE" sz="1100" dirty="0">
                        <a:effectLst/>
                        <a:latin typeface="Calibri"/>
                        <a:ea typeface="Calibri"/>
                        <a:cs typeface="Times New Roman"/>
                      </a:endParaRPr>
                    </a:p>
                  </a:txBody>
                  <a:tcPr marL="0" marR="0" marT="0" marB="0" anchor="ctr"/>
                </a:tc>
              </a:tr>
            </a:tbl>
          </a:graphicData>
        </a:graphic>
      </p:graphicFrame>
      <p:sp>
        <p:nvSpPr>
          <p:cNvPr id="4" name="Espace réservé du numéro de diapositive 3"/>
          <p:cNvSpPr>
            <a:spLocks noGrp="1"/>
          </p:cNvSpPr>
          <p:nvPr>
            <p:ph type="sldNum" sz="quarter" idx="12"/>
          </p:nvPr>
        </p:nvSpPr>
        <p:spPr/>
        <p:txBody>
          <a:bodyPr/>
          <a:lstStyle/>
          <a:p>
            <a:pPr>
              <a:defRPr/>
            </a:pPr>
            <a:fld id="{20E3680E-E443-4D3C-8A82-3E00F5E8A832}" type="slidenum">
              <a:rPr lang="fr-BE"/>
              <a:pPr>
                <a:defRPr/>
              </a:pPr>
              <a:t>110</a:t>
            </a:fld>
            <a:endParaRPr lang="fr-BE" dirty="0"/>
          </a:p>
        </p:txBody>
      </p:sp>
      <p:sp>
        <p:nvSpPr>
          <p:cNvPr id="70733" name="ZoneTexte 2"/>
          <p:cNvSpPr txBox="1">
            <a:spLocks noChangeArrowheads="1"/>
          </p:cNvSpPr>
          <p:nvPr/>
        </p:nvSpPr>
        <p:spPr bwMode="auto">
          <a:xfrm>
            <a:off x="247185" y="4437112"/>
            <a:ext cx="8869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Le cas des esquimaux.</a:t>
            </a:r>
          </a:p>
          <a:p>
            <a:pPr eaLnBrk="1" hangingPunct="1"/>
            <a:r>
              <a:rPr lang="fr-BE" dirty="0"/>
              <a:t>Pour qu’une haute intelligence se soit développée, il a fallu deux paramètres:</a:t>
            </a:r>
          </a:p>
          <a:p>
            <a:pPr eaLnBrk="1" hangingPunct="1"/>
            <a:r>
              <a:rPr lang="fr-BE" dirty="0"/>
              <a:t>-Une pression sélective, le froid.</a:t>
            </a:r>
          </a:p>
          <a:p>
            <a:pPr eaLnBrk="1" hangingPunct="1"/>
            <a:r>
              <a:rPr lang="fr-BE" dirty="0"/>
              <a:t>-Un nombre de population N suffisant pour voir apparaitre des mutations avantageuses</a:t>
            </a:r>
          </a:p>
          <a:p>
            <a:pPr eaLnBrk="1" hangingPunct="1"/>
            <a:r>
              <a:rPr lang="fr-BE" dirty="0"/>
              <a:t>s</a:t>
            </a:r>
            <a:r>
              <a:rPr lang="fr-BE" dirty="0" smtClean="0"/>
              <a:t>uivies </a:t>
            </a:r>
            <a:r>
              <a:rPr lang="fr-BE" dirty="0"/>
              <a:t>par leur sélection </a:t>
            </a:r>
            <a:r>
              <a:rPr lang="fr-BE" dirty="0" smtClean="0"/>
              <a:t>par </a:t>
            </a:r>
            <a:r>
              <a:rPr lang="fr-BE" dirty="0"/>
              <a:t>sélection naturelle</a:t>
            </a:r>
            <a:r>
              <a:rPr lang="fr-BE" dirty="0" smtClean="0"/>
              <a:t>. Les esquimaux étaient extrêmement peu </a:t>
            </a:r>
            <a:br>
              <a:rPr lang="fr-BE" dirty="0" smtClean="0"/>
            </a:br>
            <a:r>
              <a:rPr lang="fr-BE" dirty="0" smtClean="0"/>
              <a:t>nombreux en comparaison des larges populations européennes ou asiatiques.</a:t>
            </a:r>
            <a:br>
              <a:rPr lang="fr-BE" dirty="0" smtClean="0"/>
            </a:br>
            <a:r>
              <a:rPr lang="fr-BE" dirty="0" smtClean="0"/>
              <a:t>Ceci étant, il est intéressant de constater qu’ils montrent malgré tout la plus haute capacité </a:t>
            </a:r>
          </a:p>
          <a:p>
            <a:pPr eaLnBrk="1" hangingPunct="1"/>
            <a:r>
              <a:rPr lang="fr-BE" dirty="0" smtClean="0"/>
              <a:t>crânienne, pointant des processus évolutifs à l’œuvre.</a:t>
            </a:r>
          </a:p>
        </p:txBody>
      </p:sp>
      <p:sp>
        <p:nvSpPr>
          <p:cNvPr id="2" name="ZoneTexte 1"/>
          <p:cNvSpPr txBox="1"/>
          <p:nvPr/>
        </p:nvSpPr>
        <p:spPr>
          <a:xfrm>
            <a:off x="2377829" y="4174792"/>
            <a:ext cx="4608512" cy="261610"/>
          </a:xfrm>
          <a:prstGeom prst="rect">
            <a:avLst/>
          </a:prstGeom>
          <a:noFill/>
        </p:spPr>
        <p:txBody>
          <a:bodyPr wrap="square" rtlCol="0">
            <a:spAutoFit/>
          </a:bodyPr>
          <a:lstStyle/>
          <a:p>
            <a:r>
              <a:rPr lang="fr-BE" sz="1100" dirty="0" smtClean="0"/>
              <a:t>Tiré de « race differences in intelligence », Richard Lynn, 2006, p.212.</a:t>
            </a:r>
            <a:endParaRPr lang="fr-BE" sz="1100" dirty="0"/>
          </a:p>
        </p:txBody>
      </p:sp>
    </p:spTree>
  </p:cSld>
  <p:clrMapOvr>
    <a:masterClrMapping/>
  </p:clrMapOvr>
  <p:transition spd="slow" advTm="148734"/>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5580112" y="6398231"/>
            <a:ext cx="2133600" cy="365125"/>
          </a:xfrm>
        </p:spPr>
        <p:txBody>
          <a:bodyPr/>
          <a:lstStyle/>
          <a:p>
            <a:pPr>
              <a:defRPr/>
            </a:pPr>
            <a:fld id="{4880C872-D621-4DE6-983A-129111F0593D}" type="slidenum">
              <a:rPr lang="fr-BE" smtClean="0"/>
              <a:pPr>
                <a:defRPr/>
              </a:pPr>
              <a:t>111</a:t>
            </a:fld>
            <a:endParaRPr lang="fr-BE" dirty="0"/>
          </a:p>
        </p:txBody>
      </p:sp>
      <p:pic>
        <p:nvPicPr>
          <p:cNvPr id="686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981075"/>
            <a:ext cx="5167313" cy="482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2" name="ZoneTexte 4"/>
          <p:cNvSpPr txBox="1">
            <a:spLocks noChangeArrowheads="1"/>
          </p:cNvSpPr>
          <p:nvPr/>
        </p:nvSpPr>
        <p:spPr bwMode="auto">
          <a:xfrm>
            <a:off x="1403350" y="369888"/>
            <a:ext cx="741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Q.I moyen national en fonction de la température moyenne</a:t>
            </a:r>
          </a:p>
        </p:txBody>
      </p:sp>
      <p:sp>
        <p:nvSpPr>
          <p:cNvPr id="68613" name="ZoneTexte 5"/>
          <p:cNvSpPr txBox="1">
            <a:spLocks noChangeArrowheads="1"/>
          </p:cNvSpPr>
          <p:nvPr/>
        </p:nvSpPr>
        <p:spPr bwMode="auto">
          <a:xfrm>
            <a:off x="373856" y="6350000"/>
            <a:ext cx="8089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Montesquieu est le premier à évoquer ce phénomène dans sa « théorie des climats »</a:t>
            </a:r>
          </a:p>
        </p:txBody>
      </p:sp>
      <p:sp>
        <p:nvSpPr>
          <p:cNvPr id="2" name="ZoneTexte 1"/>
          <p:cNvSpPr txBox="1"/>
          <p:nvPr/>
        </p:nvSpPr>
        <p:spPr>
          <a:xfrm>
            <a:off x="2493439" y="5916232"/>
            <a:ext cx="3850734" cy="261610"/>
          </a:xfrm>
          <a:prstGeom prst="rect">
            <a:avLst/>
          </a:prstGeom>
          <a:noFill/>
        </p:spPr>
        <p:txBody>
          <a:bodyPr wrap="none" rtlCol="0">
            <a:spAutoFit/>
          </a:bodyPr>
          <a:lstStyle/>
          <a:p>
            <a:r>
              <a:rPr lang="fr-BE" sz="1100" dirty="0" smtClean="0"/>
              <a:t>Tiré de « The </a:t>
            </a:r>
            <a:r>
              <a:rPr lang="fr-BE" sz="1100" dirty="0" err="1" smtClean="0"/>
              <a:t>limits</a:t>
            </a:r>
            <a:r>
              <a:rPr lang="fr-BE" sz="1100" dirty="0" smtClean="0"/>
              <a:t> of </a:t>
            </a:r>
            <a:r>
              <a:rPr lang="fr-BE" sz="1100" dirty="0" err="1" smtClean="0"/>
              <a:t>democratisation</a:t>
            </a:r>
            <a:r>
              <a:rPr lang="fr-BE" sz="1100" dirty="0" smtClean="0"/>
              <a:t> »,  Tatu </a:t>
            </a:r>
            <a:r>
              <a:rPr lang="fr-BE" sz="1100" dirty="0" err="1" smtClean="0"/>
              <a:t>Vanhanen</a:t>
            </a:r>
            <a:r>
              <a:rPr lang="fr-BE" sz="1100" dirty="0" smtClean="0"/>
              <a:t>, 2009.</a:t>
            </a:r>
            <a:endParaRPr lang="fr-BE" sz="1100"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44450"/>
            <a:ext cx="9144000" cy="6337300"/>
          </a:xfrm>
        </p:spPr>
        <p:txBody>
          <a:bodyPr rtlCol="0">
            <a:normAutofit fontScale="70000" lnSpcReduction="20000"/>
          </a:bodyPr>
          <a:lstStyle/>
          <a:p>
            <a:pPr eaLnBrk="1" fontAlgn="auto" hangingPunct="1">
              <a:spcAft>
                <a:spcPts val="0"/>
              </a:spcAft>
              <a:buFont typeface="Arial" pitchFamily="34" charset="0"/>
              <a:buChar char="•"/>
              <a:defRPr/>
            </a:pPr>
            <a:endParaRPr lang="fr-BE" dirty="0" smtClean="0"/>
          </a:p>
          <a:p>
            <a:pPr eaLnBrk="1" fontAlgn="auto" hangingPunct="1">
              <a:spcAft>
                <a:spcPts val="0"/>
              </a:spcAft>
              <a:buFont typeface="Arial" pitchFamily="34" charset="0"/>
              <a:buChar char="•"/>
              <a:defRPr/>
            </a:pPr>
            <a:r>
              <a:rPr lang="fr-BE" dirty="0" smtClean="0"/>
              <a:t>L’intelligence peut se résumer à deux paramètres…</a:t>
            </a:r>
            <a:endParaRPr lang="fr-BE" dirty="0"/>
          </a:p>
          <a:p>
            <a:pPr eaLnBrk="1" fontAlgn="auto" hangingPunct="1">
              <a:spcAft>
                <a:spcPts val="0"/>
              </a:spcAft>
              <a:buFont typeface="Arial" pitchFamily="34" charset="0"/>
              <a:buChar char="•"/>
              <a:defRPr/>
            </a:pPr>
            <a:endParaRPr lang="fr-BE" dirty="0" smtClean="0"/>
          </a:p>
          <a:p>
            <a:pPr marL="0" indent="0" eaLnBrk="1" fontAlgn="auto" hangingPunct="1">
              <a:spcAft>
                <a:spcPts val="0"/>
              </a:spcAft>
              <a:buFont typeface="Arial" pitchFamily="34" charset="0"/>
              <a:buNone/>
              <a:defRPr/>
            </a:pPr>
            <a:r>
              <a:rPr lang="fr-BE" dirty="0" smtClean="0"/>
              <a:t>-</a:t>
            </a:r>
            <a:r>
              <a:rPr lang="fr-BE" dirty="0"/>
              <a:t>quantitatif: la quantité d'allèles pour une haute intelligence dans un génome.</a:t>
            </a:r>
          </a:p>
          <a:p>
            <a:pPr marL="0" indent="0" eaLnBrk="1" fontAlgn="auto" hangingPunct="1">
              <a:spcAft>
                <a:spcPts val="0"/>
              </a:spcAft>
              <a:buFont typeface="Arial" pitchFamily="34" charset="0"/>
              <a:buNone/>
              <a:defRPr/>
            </a:pPr>
            <a:r>
              <a:rPr lang="fr-BE" dirty="0"/>
              <a:t>-qualitatif: la qualité des allèles présents dans un génome</a:t>
            </a:r>
            <a:r>
              <a:rPr lang="fr-BE" dirty="0" smtClean="0"/>
              <a:t>.</a:t>
            </a:r>
          </a:p>
          <a:p>
            <a:pPr marL="0" indent="0" eaLnBrk="1" fontAlgn="auto" hangingPunct="1">
              <a:spcAft>
                <a:spcPts val="0"/>
              </a:spcAft>
              <a:buFont typeface="Arial" pitchFamily="34" charset="0"/>
              <a:buNone/>
              <a:defRPr/>
            </a:pPr>
            <a:endParaRPr lang="fr-BE" dirty="0"/>
          </a:p>
          <a:p>
            <a:pPr eaLnBrk="1" fontAlgn="auto" hangingPunct="1">
              <a:spcAft>
                <a:spcPts val="0"/>
              </a:spcAft>
              <a:buFont typeface="Arial" pitchFamily="34" charset="0"/>
              <a:buChar char="•"/>
              <a:defRPr/>
            </a:pPr>
            <a:r>
              <a:rPr lang="fr-BE" dirty="0"/>
              <a:t>Les premiers hommes qui ont quitté l'Afrique il y a de cela 100 mille ans étaient porteurs d'un large spectre d'allèles pour une haute et pour une basse intelligence. Ceux qui ont émigré vers les </a:t>
            </a:r>
            <a:r>
              <a:rPr lang="fr-BE" dirty="0" smtClean="0"/>
              <a:t>climats </a:t>
            </a:r>
            <a:r>
              <a:rPr lang="fr-BE" dirty="0"/>
              <a:t>froids d'Europe et d'Asie ont été soumis à la difficulté intellectuelle de survivre dans des </a:t>
            </a:r>
            <a:r>
              <a:rPr lang="fr-BE" dirty="0" smtClean="0"/>
              <a:t>climats extrêmement </a:t>
            </a:r>
            <a:r>
              <a:rPr lang="fr-BE" dirty="0"/>
              <a:t>rudes, si bien que les moins intelligents, porteurs des allèles pour une moindre intelligence, n'ont pas survécu. Au plus l'hiver fut rude, au plus la sélection naturelle pour l'élimination des moins intelligents fut importante. Cela explique la forte corrélation entre l'intelligence moyenne des </a:t>
            </a:r>
            <a:r>
              <a:rPr lang="fr-BE" dirty="0" smtClean="0"/>
              <a:t>populations, la taille du cerveau et la capacité cranienne (déjà noté par Montesquieu dans « l’esprit des lois »)</a:t>
            </a:r>
            <a:endParaRPr lang="fr-BE" dirty="0"/>
          </a:p>
          <a:p>
            <a:pPr eaLnBrk="1" fontAlgn="auto" hangingPunct="1">
              <a:spcAft>
                <a:spcPts val="0"/>
              </a:spcAft>
              <a:buFont typeface="Arial" pitchFamily="34" charset="0"/>
              <a:buChar char="•"/>
              <a:defRPr/>
            </a:pPr>
            <a:endParaRPr lang="fr-BE" b="1" dirty="0" smtClean="0"/>
          </a:p>
          <a:p>
            <a:pPr eaLnBrk="1" fontAlgn="auto" hangingPunct="1">
              <a:spcAft>
                <a:spcPts val="0"/>
              </a:spcAft>
              <a:buFont typeface="Arial" pitchFamily="34" charset="0"/>
              <a:buChar char="•"/>
              <a:defRPr/>
            </a:pPr>
            <a:endParaRPr lang="fr-BE" dirty="0"/>
          </a:p>
        </p:txBody>
      </p:sp>
      <p:sp>
        <p:nvSpPr>
          <p:cNvPr id="4" name="Espace réservé du numéro de diapositive 3"/>
          <p:cNvSpPr>
            <a:spLocks noGrp="1"/>
          </p:cNvSpPr>
          <p:nvPr>
            <p:ph type="sldNum" sz="quarter" idx="12"/>
          </p:nvPr>
        </p:nvSpPr>
        <p:spPr/>
        <p:txBody>
          <a:bodyPr/>
          <a:lstStyle/>
          <a:p>
            <a:pPr>
              <a:defRPr/>
            </a:pPr>
            <a:fld id="{C9F57042-0B30-4C58-B77D-573CE532E034}" type="slidenum">
              <a:rPr lang="fr-BE"/>
              <a:pPr>
                <a:defRPr/>
              </a:pPr>
              <a:t>112</a:t>
            </a:fld>
            <a:endParaRPr lang="fr-BE" dirty="0"/>
          </a:p>
        </p:txBody>
      </p:sp>
      <p:sp>
        <p:nvSpPr>
          <p:cNvPr id="5" name="ZoneTexte 4"/>
          <p:cNvSpPr txBox="1"/>
          <p:nvPr/>
        </p:nvSpPr>
        <p:spPr>
          <a:xfrm>
            <a:off x="107504" y="6502088"/>
            <a:ext cx="3363421" cy="261610"/>
          </a:xfrm>
          <a:prstGeom prst="rect">
            <a:avLst/>
          </a:prstGeom>
          <a:noFill/>
        </p:spPr>
        <p:txBody>
          <a:bodyPr wrap="none" rtlCol="0">
            <a:spAutoFit/>
          </a:bodyPr>
          <a:lstStyle/>
          <a:p>
            <a:r>
              <a:rPr lang="fr-BE" sz="1100" dirty="0" smtClean="0"/>
              <a:t>« Race </a:t>
            </a:r>
            <a:r>
              <a:rPr lang="fr-BE" sz="1100" dirty="0"/>
              <a:t>differences in intelligence », Richard Lynn, </a:t>
            </a:r>
            <a:r>
              <a:rPr lang="fr-BE" sz="1100" dirty="0" smtClean="0"/>
              <a:t>2006. </a:t>
            </a:r>
            <a:endParaRPr lang="fr-BE" sz="1100" dirty="0"/>
          </a:p>
        </p:txBody>
      </p:sp>
    </p:spTree>
  </p:cSld>
  <p:clrMapOvr>
    <a:masterClrMapping/>
  </p:clrMapOvr>
  <p:transition spd="slow" advTm="295293"/>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12" y="-171400"/>
            <a:ext cx="8229600" cy="1143000"/>
          </a:xfrm>
        </p:spPr>
        <p:txBody>
          <a:bodyPr/>
          <a:lstStyle/>
          <a:p>
            <a:r>
              <a:rPr lang="fr-BE" sz="2800" dirty="0" smtClean="0"/>
              <a:t>Plus en détail…</a:t>
            </a:r>
            <a:endParaRPr lang="fr-BE" sz="2800" dirty="0"/>
          </a:p>
        </p:txBody>
      </p:sp>
      <p:sp>
        <p:nvSpPr>
          <p:cNvPr id="3" name="Espace réservé du contenu 2"/>
          <p:cNvSpPr>
            <a:spLocks noGrp="1"/>
          </p:cNvSpPr>
          <p:nvPr>
            <p:ph idx="1"/>
          </p:nvPr>
        </p:nvSpPr>
        <p:spPr>
          <a:xfrm>
            <a:off x="0" y="764704"/>
            <a:ext cx="8964488" cy="4525963"/>
          </a:xfrm>
        </p:spPr>
        <p:txBody>
          <a:bodyPr/>
          <a:lstStyle/>
          <a:p>
            <a:pPr marL="0" indent="0" eaLnBrk="1" fontAlgn="auto" hangingPunct="1">
              <a:spcAft>
                <a:spcPts val="0"/>
              </a:spcAft>
              <a:buNone/>
              <a:defRPr/>
            </a:pPr>
            <a:r>
              <a:rPr lang="fr-BE" sz="1100" dirty="0" smtClean="0"/>
              <a:t>La </a:t>
            </a:r>
            <a:r>
              <a:rPr lang="fr-BE" sz="1100" dirty="0"/>
              <a:t>pression de sélection pour améliorer l'intelligence eut lieu chez ceux qui ont connu la difficulté de survivre à des hivers rigoureux. Ce fut un nouvel environnement plus cognitivement exigeant en raison de la nécessité de chasser les grands animaux pour l'alimentation, ainsi que la nécessité de garder les enfants au chaud, ce qui a nécessité la construction d'abris et de vêtements. Pour toutes ces raisons, les climats froids ont exercé une pression de sélection pour une plus grande intelligence. Plus le froid des hivers fut rude et plus cette pression de sélection fut importante et l'intelligence a évolué en rapport. Ceci explique la large association entre la froideur de l'hiver, la température et l'intelligence.</a:t>
            </a:r>
            <a:br>
              <a:rPr lang="fr-BE" sz="1100" dirty="0"/>
            </a:br>
            <a:r>
              <a:rPr lang="fr-BE" sz="1100" dirty="0"/>
              <a:t/>
            </a:r>
            <a:br>
              <a:rPr lang="fr-BE" sz="1100" dirty="0"/>
            </a:br>
            <a:r>
              <a:rPr lang="fr-BE" sz="1100" dirty="0"/>
              <a:t>Processus génétiques dans l'évolution des différences de Q.I entre les races:</a:t>
            </a:r>
          </a:p>
          <a:p>
            <a:pPr marL="0" indent="0" eaLnBrk="1" fontAlgn="auto" hangingPunct="1">
              <a:spcAft>
                <a:spcPts val="0"/>
              </a:spcAft>
              <a:buNone/>
              <a:defRPr/>
            </a:pPr>
            <a:r>
              <a:rPr lang="fr-BE" sz="1100" dirty="0"/>
              <a:t/>
            </a:r>
            <a:br>
              <a:rPr lang="fr-BE" sz="1100" dirty="0"/>
            </a:br>
            <a:r>
              <a:rPr lang="fr-BE" sz="1100" dirty="0"/>
              <a:t>Deux procédés génétiques expliquent l'évolution des différences raciales dans l'intelligence.</a:t>
            </a:r>
            <a:br>
              <a:rPr lang="fr-BE" sz="1100" dirty="0"/>
            </a:br>
            <a:r>
              <a:rPr lang="fr-BE" sz="1100" dirty="0"/>
              <a:t/>
            </a:r>
            <a:br>
              <a:rPr lang="fr-BE" sz="1100" dirty="0"/>
            </a:br>
            <a:r>
              <a:rPr lang="fr-BE" sz="1100" dirty="0"/>
              <a:t>La première est la différence dans la fréquence des allèles de haute et de faible intelligence. (allèle de la myopie, allèle de CHRM2, allèle de </a:t>
            </a:r>
            <a:r>
              <a:rPr lang="fr-BE" sz="1100" dirty="0" err="1"/>
              <a:t>Dysbindin</a:t>
            </a:r>
            <a:r>
              <a:rPr lang="fr-BE" sz="1100" dirty="0"/>
              <a:t>…) Les premiers humains ont transporté les allèles de haute et de faible niveau d'intelligence avec eux, mais ceux qui ont colonisé les milieux froids ont été exposés à l'exigence cognitive de la survie au cours des hivers froids. Beaucoup de ceux qui portaient des allèles conférant un faible niveau d'intelligence n'ont pas pu survivre pendant les hivers froids et les individus ou les tribus les moins intelligents ont disparu, laissant les survivant les plus intelligents. Ce processus a permis de réduire et éventuellement d'éliminer les allèles de faible niveau d'intelligence, en laissant une plus grande proportion d'allèles pour une grande intelligence. Plus l'hiver était froid, plus la pression de sélection pour l'élimination des faibles quotients intellectuels, portant les allèles pour une faible intelligence, fut importante. Ce processus explique la large association entre les températures hivernales plus froides et le crescendo des volumes crâniens. </a:t>
            </a:r>
            <a:br>
              <a:rPr lang="fr-BE" sz="1100" dirty="0"/>
            </a:br>
            <a:r>
              <a:rPr lang="fr-BE" sz="1100" dirty="0"/>
              <a:t/>
            </a:r>
            <a:br>
              <a:rPr lang="fr-BE" sz="1100" dirty="0"/>
            </a:br>
            <a:r>
              <a:rPr lang="fr-BE" sz="1100" dirty="0"/>
              <a:t>Un deuxième processus génétique a s'être produit, c'est l'apparition de nouveaux allèles par des mutations. Les principes généraux sont que de nouveaux allèles mutants pour une haute intelligence sont plus susceptibles d'apparaître dans de grandes populations (pas chez les esquimaux) et dans des populations qui sont soumis au stress, c'est à dire à un environnement dans lequel ces mutations constituent un avantage sélectif à la survie.</a:t>
            </a:r>
            <a:br>
              <a:rPr lang="fr-BE" sz="1100" dirty="0"/>
            </a:br>
            <a:r>
              <a:rPr lang="fr-BE" sz="1100" dirty="0"/>
              <a:t/>
            </a:r>
            <a:br>
              <a:rPr lang="fr-BE" sz="1100" dirty="0"/>
            </a:br>
            <a:r>
              <a:rPr lang="fr-BE" sz="1100" dirty="0"/>
              <a:t>Une fois qu'un nouvel allèle muté pour une plus grande intelligence était apparu, cela conférait un avantage de sélection et ils se sont donc répandus à travers le groupe de près de cinquante à quatre-vingts individus qui constituaient l'effectif des groupes de cueilleurs chasseurs à ce stade de l'évolution humaine. Il se serait ensuite propagé assez rapidement parce que les groupes voisins des peuples de chasseurs ont généralement des alliances avec des groupes de voisins avec lesquels ils échangent des partenaires pour </a:t>
            </a:r>
            <a:r>
              <a:rPr lang="fr-BE" sz="1100" dirty="0" smtClean="0"/>
              <a:t>l'accouplement </a:t>
            </a:r>
            <a:r>
              <a:rPr lang="fr-BE" sz="1100" dirty="0"/>
              <a:t>et il est raisonnable de supposer que cette coutume fut présente pendant plusieurs milliers d'années au cours de l'évolution des races. Ces alliances de groupes sont connues sous le nom Dèmes, et un nouvel allèle mutant pour une plus grande intelligence, conférant un avantage de sélection, se serait propagé assez rapidement par l'intermédiaire des Dèmes. De temps en temps des accouplements avaient lieu entre Dèmes et par ce moyen de nouveaux allèles mutants pour une plus grande intelligence se propageaient d'un Dème à un autre et, éventuellement, dans l'ensemble d'une race</a:t>
            </a:r>
            <a:r>
              <a:rPr lang="fr-BE" sz="1100" dirty="0" smtClean="0"/>
              <a:t>.</a:t>
            </a:r>
            <a:r>
              <a:rPr lang="fr-BE" sz="1800" dirty="0" smtClean="0"/>
              <a:t/>
            </a:r>
            <a:br>
              <a:rPr lang="fr-BE" sz="1800" dirty="0" smtClean="0"/>
            </a:br>
            <a:endParaRPr lang="fr-BE" sz="1800" dirty="0" smtClean="0"/>
          </a:p>
          <a:p>
            <a:pPr marL="0" indent="0" eaLnBrk="1" fontAlgn="auto" hangingPunct="1">
              <a:spcAft>
                <a:spcPts val="0"/>
              </a:spcAft>
              <a:buNone/>
              <a:defRPr/>
            </a:pPr>
            <a:r>
              <a:rPr lang="fr-BE" sz="1600" dirty="0"/>
              <a:t/>
            </a:r>
            <a:br>
              <a:rPr lang="fr-BE" sz="1600" dirty="0"/>
            </a:br>
            <a:r>
              <a:rPr lang="fr-BE" sz="1600" dirty="0" smtClean="0"/>
              <a:t/>
            </a:r>
            <a:br>
              <a:rPr lang="fr-BE" sz="1600" dirty="0" smtClean="0"/>
            </a:br>
            <a:endParaRPr lang="fr-BE" sz="1600" dirty="0" smtClean="0"/>
          </a:p>
          <a:p>
            <a:pPr eaLnBrk="1" fontAlgn="auto" hangingPunct="1">
              <a:spcAft>
                <a:spcPts val="0"/>
              </a:spcAft>
              <a:buFont typeface="Arial" pitchFamily="34" charset="0"/>
              <a:buChar char="•"/>
              <a:defRPr/>
            </a:pPr>
            <a:endParaRPr lang="fr-BE" sz="1600" dirty="0"/>
          </a:p>
          <a:p>
            <a:pPr eaLnBrk="1" fontAlgn="auto" hangingPunct="1">
              <a:spcAft>
                <a:spcPts val="0"/>
              </a:spcAft>
              <a:buFont typeface="Arial" pitchFamily="34" charset="0"/>
              <a:buChar char="•"/>
              <a:defRPr/>
            </a:pPr>
            <a:endParaRPr lang="fr-BE" sz="1600" dirty="0"/>
          </a:p>
          <a:p>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113</a:t>
            </a:fld>
            <a:endParaRPr lang="fr-BE" dirty="0"/>
          </a:p>
        </p:txBody>
      </p:sp>
      <p:sp>
        <p:nvSpPr>
          <p:cNvPr id="5" name="ZoneTexte 4"/>
          <p:cNvSpPr txBox="1"/>
          <p:nvPr/>
        </p:nvSpPr>
        <p:spPr>
          <a:xfrm>
            <a:off x="107504" y="6502088"/>
            <a:ext cx="3363421" cy="261610"/>
          </a:xfrm>
          <a:prstGeom prst="rect">
            <a:avLst/>
          </a:prstGeom>
          <a:noFill/>
        </p:spPr>
        <p:txBody>
          <a:bodyPr wrap="none" rtlCol="0">
            <a:spAutoFit/>
          </a:bodyPr>
          <a:lstStyle/>
          <a:p>
            <a:r>
              <a:rPr lang="fr-BE" sz="1100" dirty="0" smtClean="0"/>
              <a:t>« Race </a:t>
            </a:r>
            <a:r>
              <a:rPr lang="fr-BE" sz="1100" dirty="0"/>
              <a:t>differences in intelligence », Richard Lynn, </a:t>
            </a:r>
            <a:r>
              <a:rPr lang="fr-BE" sz="1100" dirty="0" smtClean="0"/>
              <a:t>2006. </a:t>
            </a:r>
            <a:endParaRPr lang="fr-BE" sz="1100" dirty="0"/>
          </a:p>
        </p:txBody>
      </p:sp>
    </p:spTree>
    <p:extLst>
      <p:ext uri="{BB962C8B-B14F-4D97-AF65-F5344CB8AC3E}">
        <p14:creationId xmlns:p14="http://schemas.microsoft.com/office/powerpoint/2010/main" val="26905693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305272"/>
            <a:ext cx="8928992" cy="6552728"/>
          </a:xfrm>
        </p:spPr>
        <p:txBody>
          <a:bodyPr/>
          <a:lstStyle/>
          <a:p>
            <a:pPr marL="0" indent="0">
              <a:buNone/>
            </a:pPr>
            <a:r>
              <a:rPr lang="fr-BE" sz="1400" dirty="0"/>
              <a:t>La période de Würm ou période de glaciation </a:t>
            </a:r>
            <a:r>
              <a:rPr lang="fr-BE" sz="1400" dirty="0" smtClean="0"/>
              <a:t>principale (-28 mille ans à -10 mille ans) </a:t>
            </a:r>
            <a:r>
              <a:rPr lang="fr-BE" sz="1400" dirty="0"/>
              <a:t>exerça la plus importante pression de </a:t>
            </a:r>
            <a:r>
              <a:rPr lang="fr-BE" sz="1400" dirty="0" smtClean="0"/>
              <a:t>sélection. </a:t>
            </a:r>
            <a:br>
              <a:rPr lang="fr-BE" sz="1400" dirty="0" smtClean="0"/>
            </a:br>
            <a:r>
              <a:rPr lang="fr-BE" sz="1400" dirty="0" smtClean="0"/>
              <a:t/>
            </a:r>
            <a:br>
              <a:rPr lang="fr-BE" sz="1400" dirty="0" smtClean="0"/>
            </a:br>
            <a:r>
              <a:rPr lang="fr-BE" sz="1400" dirty="0" smtClean="0"/>
              <a:t>Les </a:t>
            </a:r>
            <a:r>
              <a:rPr lang="fr-BE" sz="1400" dirty="0"/>
              <a:t>températures en Eurasie tombèrent nettement en dessous de 0, transformant le continent en une zone proche de l'arctique actuellement. En Asie de l'est, le froid </a:t>
            </a:r>
            <a:r>
              <a:rPr lang="fr-BE" sz="1400" dirty="0" smtClean="0"/>
              <a:t>fut </a:t>
            </a:r>
            <a:r>
              <a:rPr lang="fr-BE" sz="1400" dirty="0"/>
              <a:t>tel que les asiatiques acquirent une couche de graisse sous-cutanée, qui leur donne cet aspect jaunâtre. Leurs yeux s'hybridèrent pour minimiser l'aveuglement du soleil qui se reflétait sur les étendues gelées. Les européens et les asiatiques de l'est ont également de plus petits bras et des jambes plus courtes en rapport au tronc -en comparaison des africains-, ceci étant une </a:t>
            </a:r>
            <a:r>
              <a:rPr lang="fr-BE" sz="1400" dirty="0" smtClean="0"/>
              <a:t>adaptation évolutive </a:t>
            </a:r>
            <a:r>
              <a:rPr lang="fr-BE" sz="1400" dirty="0"/>
              <a:t>au froid</a:t>
            </a:r>
            <a:r>
              <a:rPr lang="fr-BE" sz="1400" dirty="0" smtClean="0"/>
              <a:t>.</a:t>
            </a:r>
            <a:br>
              <a:rPr lang="fr-BE" sz="1400" dirty="0" smtClean="0"/>
            </a:br>
            <a:r>
              <a:rPr lang="fr-BE" sz="1400" dirty="0" smtClean="0"/>
              <a:t/>
            </a:r>
            <a:br>
              <a:rPr lang="fr-BE" sz="1400" dirty="0" smtClean="0"/>
            </a:br>
            <a:r>
              <a:rPr lang="fr-BE" sz="1400" dirty="0" smtClean="0"/>
              <a:t>Il </a:t>
            </a:r>
            <a:r>
              <a:rPr lang="fr-BE" sz="1400" dirty="0"/>
              <a:t>y eu également une évolution du système nerveux central avec augmentation de </a:t>
            </a:r>
            <a:r>
              <a:rPr lang="fr-BE" sz="1400" dirty="0" smtClean="0"/>
              <a:t>la taille moyenne du cerveau </a:t>
            </a:r>
            <a:r>
              <a:rPr lang="fr-BE" sz="1400" dirty="0"/>
              <a:t>en Eurasie et conséquemment </a:t>
            </a:r>
            <a:r>
              <a:rPr lang="fr-BE" sz="1400" dirty="0" smtClean="0"/>
              <a:t>une augmentation du </a:t>
            </a:r>
            <a:r>
              <a:rPr lang="fr-BE" sz="1400" dirty="0"/>
              <a:t>Q.I. </a:t>
            </a:r>
            <a:r>
              <a:rPr lang="fr-BE" sz="1400" dirty="0" smtClean="0"/>
              <a:t> </a:t>
            </a:r>
            <a:br>
              <a:rPr lang="fr-BE" sz="1400" dirty="0" smtClean="0"/>
            </a:br>
            <a:r>
              <a:rPr lang="fr-BE" sz="1400" dirty="0" smtClean="0"/>
              <a:t/>
            </a:r>
            <a:br>
              <a:rPr lang="fr-BE" sz="1400" dirty="0" smtClean="0"/>
            </a:br>
            <a:r>
              <a:rPr lang="fr-BE" sz="1400" dirty="0" smtClean="0"/>
              <a:t>En estimant l’augmentation du volume cérébral sous la forme de quotient d’</a:t>
            </a:r>
            <a:r>
              <a:rPr lang="fr-BE" sz="1400" dirty="0" err="1" smtClean="0"/>
              <a:t>encéphalisation</a:t>
            </a:r>
            <a:r>
              <a:rPr lang="fr-BE" sz="1400" dirty="0" smtClean="0"/>
              <a:t> (Q.E) pour contrôler la taille, </a:t>
            </a:r>
            <a:r>
              <a:rPr lang="fr-BE" sz="1400" dirty="0" err="1" smtClean="0"/>
              <a:t>Cutler</a:t>
            </a:r>
            <a:r>
              <a:rPr lang="fr-BE" sz="1400" dirty="0" smtClean="0"/>
              <a:t> (1976) a estimé que les européens pré-Würm avaient un Q.E de 7,3 et qu’il avait augmenté a 8,1 après la période glacière.</a:t>
            </a:r>
            <a:br>
              <a:rPr lang="fr-BE" sz="1400" dirty="0" smtClean="0"/>
            </a:br>
            <a:r>
              <a:rPr lang="fr-BE" sz="1400" dirty="0" smtClean="0"/>
              <a:t/>
            </a:r>
            <a:br>
              <a:rPr lang="fr-BE" sz="1400" dirty="0" smtClean="0"/>
            </a:br>
            <a:r>
              <a:rPr lang="fr-BE" sz="1400" dirty="0" smtClean="0"/>
              <a:t>L’homo sapiens peuple la planète depuis 200 mille ans, cependant il n’y a que 10 mille ans que des civilisations ont commencé à bourgeonner en Chine, Europe et Amérique, simultanément alors qu’il n’y avait pourtant aucun contact entre ces races.</a:t>
            </a:r>
            <a:br>
              <a:rPr lang="fr-BE" sz="1400" dirty="0" smtClean="0"/>
            </a:br>
            <a:r>
              <a:rPr lang="fr-BE" sz="1400" dirty="0" smtClean="0"/>
              <a:t/>
            </a:r>
            <a:br>
              <a:rPr lang="fr-BE" sz="1400" dirty="0" smtClean="0"/>
            </a:br>
            <a:r>
              <a:rPr lang="fr-BE" sz="1400" dirty="0" smtClean="0"/>
              <a:t>Vraisemblablement, le niveau d’intelligence avant la période glacière n’était pas suffisant. Après cette période par contre, qui se termina il y a un peu près 10 mille ans, l’intelligence était devenu suffisante pour faire la transition néolithique de la chasse-cueillette vers l’agriculture sédentaire.</a:t>
            </a:r>
            <a:br>
              <a:rPr lang="fr-BE" sz="1400" dirty="0" smtClean="0"/>
            </a:br>
            <a:r>
              <a:rPr lang="fr-BE" dirty="0" smtClean="0"/>
              <a:t/>
            </a:r>
            <a:br>
              <a:rPr lang="fr-BE" dirty="0" smtClean="0"/>
            </a:br>
            <a:endParaRPr lang="fr-BE" dirty="0" smtClean="0"/>
          </a:p>
          <a:p>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114</a:t>
            </a:fld>
            <a:endParaRPr lang="fr-BE" dirty="0"/>
          </a:p>
        </p:txBody>
      </p:sp>
      <p:sp>
        <p:nvSpPr>
          <p:cNvPr id="5" name="ZoneTexte 4"/>
          <p:cNvSpPr txBox="1"/>
          <p:nvPr/>
        </p:nvSpPr>
        <p:spPr>
          <a:xfrm>
            <a:off x="107504" y="6502088"/>
            <a:ext cx="3363421" cy="261610"/>
          </a:xfrm>
          <a:prstGeom prst="rect">
            <a:avLst/>
          </a:prstGeom>
          <a:noFill/>
        </p:spPr>
        <p:txBody>
          <a:bodyPr wrap="none" rtlCol="0">
            <a:spAutoFit/>
          </a:bodyPr>
          <a:lstStyle/>
          <a:p>
            <a:r>
              <a:rPr lang="fr-BE" sz="1100" dirty="0" smtClean="0"/>
              <a:t>« Race </a:t>
            </a:r>
            <a:r>
              <a:rPr lang="fr-BE" sz="1100" dirty="0"/>
              <a:t>differences in intelligence », Richard Lynn, </a:t>
            </a:r>
            <a:r>
              <a:rPr lang="fr-BE" sz="1100" dirty="0" smtClean="0"/>
              <a:t>2006. </a:t>
            </a:r>
            <a:endParaRPr lang="fr-BE" sz="1100" dirty="0"/>
          </a:p>
        </p:txBody>
      </p:sp>
    </p:spTree>
    <p:extLst>
      <p:ext uri="{BB962C8B-B14F-4D97-AF65-F5344CB8AC3E}">
        <p14:creationId xmlns:p14="http://schemas.microsoft.com/office/powerpoint/2010/main" val="87917060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076572B1-EB97-4BC6-95F8-1210006F2C67}" type="slidenum">
              <a:rPr lang="fr-BE"/>
              <a:pPr>
                <a:defRPr/>
              </a:pPr>
              <a:t>115</a:t>
            </a:fld>
            <a:endParaRPr lang="fr-BE" dirty="0"/>
          </a:p>
        </p:txBody>
      </p:sp>
      <p:pic>
        <p:nvPicPr>
          <p:cNvPr id="72707" name="Picture 2" descr="http://static.wikeo.be/files/7655/tab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605637"/>
            <a:ext cx="6760198" cy="600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77" y="6611779"/>
            <a:ext cx="6030416" cy="246221"/>
          </a:xfrm>
          <a:prstGeom prst="rect">
            <a:avLst/>
          </a:prstGeom>
        </p:spPr>
        <p:txBody>
          <a:bodyPr wrap="square">
            <a:spAutoFit/>
          </a:bodyPr>
          <a:lstStyle/>
          <a:p>
            <a:r>
              <a:rPr lang="en-US" sz="1000" dirty="0"/>
              <a:t>"Race, evolution and behavior" de J.P Rushton, 2000. </a:t>
            </a:r>
            <a:endParaRPr lang="fr-BE" sz="1000" dirty="0"/>
          </a:p>
        </p:txBody>
      </p:sp>
      <p:sp>
        <p:nvSpPr>
          <p:cNvPr id="3" name="ZoneTexte 2"/>
          <p:cNvSpPr txBox="1"/>
          <p:nvPr/>
        </p:nvSpPr>
        <p:spPr>
          <a:xfrm>
            <a:off x="251520" y="44624"/>
            <a:ext cx="8233921" cy="523220"/>
          </a:xfrm>
          <a:prstGeom prst="rect">
            <a:avLst/>
          </a:prstGeom>
          <a:noFill/>
        </p:spPr>
        <p:txBody>
          <a:bodyPr wrap="none" rtlCol="0">
            <a:spAutoFit/>
          </a:bodyPr>
          <a:lstStyle/>
          <a:p>
            <a:r>
              <a:rPr lang="fr-BE" sz="1400" dirty="0" smtClean="0"/>
              <a:t>Les africains sont plus r sélectionnés que les européens, qui sont plus r-sélectionnés que les asiatiques de l’est.</a:t>
            </a:r>
            <a:br>
              <a:rPr lang="fr-BE" sz="1400" dirty="0" smtClean="0"/>
            </a:br>
            <a:r>
              <a:rPr lang="fr-BE" sz="1400" dirty="0" smtClean="0"/>
              <a:t>R-K </a:t>
            </a:r>
            <a:r>
              <a:rPr lang="fr-BE" sz="1400" dirty="0" err="1" smtClean="0"/>
              <a:t>selection</a:t>
            </a:r>
            <a:r>
              <a:rPr lang="fr-BE" sz="1400" dirty="0" smtClean="0"/>
              <a:t> </a:t>
            </a:r>
            <a:r>
              <a:rPr lang="fr-BE" sz="1400" dirty="0" err="1" smtClean="0"/>
              <a:t>theory</a:t>
            </a:r>
            <a:r>
              <a:rPr lang="fr-BE" sz="1400" dirty="0" smtClean="0"/>
              <a:t> </a:t>
            </a:r>
            <a:r>
              <a:rPr lang="fr-BE" sz="1400" dirty="0" smtClean="0">
                <a:hlinkClick r:id="rId4"/>
              </a:rPr>
              <a:t>http</a:t>
            </a:r>
            <a:r>
              <a:rPr lang="fr-BE" sz="1400" dirty="0">
                <a:hlinkClick r:id="rId4"/>
              </a:rPr>
              <a:t>://en.wikipedia.org/wiki/R/K_selection_theory</a:t>
            </a:r>
            <a:endParaRPr lang="fr-BE" sz="1400" dirty="0"/>
          </a:p>
        </p:txBody>
      </p:sp>
    </p:spTree>
  </p:cSld>
  <p:clrMapOvr>
    <a:masterClrMapping/>
  </p:clrMapOvr>
  <p:transition spd="slow" advTm="297672"/>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116</a:t>
            </a:fld>
            <a:endParaRPr lang="fr-B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5697"/>
            <a:ext cx="5544616" cy="683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5868144" y="5517232"/>
            <a:ext cx="2932213" cy="769441"/>
          </a:xfrm>
          <a:prstGeom prst="rect">
            <a:avLst/>
          </a:prstGeom>
          <a:noFill/>
        </p:spPr>
        <p:txBody>
          <a:bodyPr wrap="none" rtlCol="0">
            <a:spAutoFit/>
          </a:bodyPr>
          <a:lstStyle/>
          <a:p>
            <a:r>
              <a:rPr lang="en-US" sz="1100" dirty="0" smtClean="0"/>
              <a:t>Tire de “Rushton’s </a:t>
            </a:r>
            <a:r>
              <a:rPr lang="en-US" sz="1100" dirty="0"/>
              <a:t>contributions to the study of </a:t>
            </a:r>
            <a:r>
              <a:rPr lang="en-US" sz="1100" dirty="0" smtClean="0"/>
              <a:t/>
            </a:r>
            <a:br>
              <a:rPr lang="en-US" sz="1100" dirty="0" smtClean="0"/>
            </a:br>
            <a:r>
              <a:rPr lang="en-US" sz="1100" dirty="0" smtClean="0"/>
              <a:t>mental ability”, </a:t>
            </a:r>
            <a:r>
              <a:rPr lang="en-US" sz="1100" dirty="0"/>
              <a:t>Arthur R. </a:t>
            </a:r>
            <a:r>
              <a:rPr lang="en-US" sz="1100" dirty="0" smtClean="0"/>
              <a:t>Jensen,</a:t>
            </a:r>
            <a:br>
              <a:rPr lang="en-US" sz="1100" dirty="0" smtClean="0"/>
            </a:br>
            <a:r>
              <a:rPr lang="en-US" sz="1100" dirty="0" smtClean="0"/>
              <a:t>Personality </a:t>
            </a:r>
            <a:r>
              <a:rPr lang="en-US" sz="1100" dirty="0"/>
              <a:t>and Individual </a:t>
            </a:r>
            <a:r>
              <a:rPr lang="en-US" sz="1100" dirty="0" smtClean="0"/>
              <a:t>Differences,</a:t>
            </a:r>
            <a:br>
              <a:rPr lang="en-US" sz="1100" dirty="0" smtClean="0"/>
            </a:br>
            <a:r>
              <a:rPr lang="en-US" sz="1100" dirty="0" smtClean="0"/>
              <a:t>2012</a:t>
            </a:r>
            <a:endParaRPr lang="fr-BE" dirty="0"/>
          </a:p>
        </p:txBody>
      </p:sp>
    </p:spTree>
    <p:extLst>
      <p:ext uri="{BB962C8B-B14F-4D97-AF65-F5344CB8AC3E}">
        <p14:creationId xmlns:p14="http://schemas.microsoft.com/office/powerpoint/2010/main" val="270852950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113" y="620713"/>
            <a:ext cx="9132887" cy="6858000"/>
          </a:xfrm>
        </p:spPr>
        <p:txBody>
          <a:bodyPr rtlCol="0">
            <a:normAutofit fontScale="70000" lnSpcReduction="20000"/>
          </a:bodyPr>
          <a:lstStyle/>
          <a:p>
            <a:pPr eaLnBrk="1" fontAlgn="auto" hangingPunct="1">
              <a:spcAft>
                <a:spcPts val="0"/>
              </a:spcAft>
              <a:buFont typeface="Arial" pitchFamily="34" charset="0"/>
              <a:buChar char="•"/>
              <a:defRPr/>
            </a:pPr>
            <a:r>
              <a:rPr lang="fr-BE" dirty="0" smtClean="0"/>
              <a:t>Les différences intellectuelles entre les races sont conséquentes des </a:t>
            </a:r>
            <a:r>
              <a:rPr lang="fr-BE" dirty="0"/>
              <a:t>différents environnements dans lesquels elles </a:t>
            </a:r>
            <a:r>
              <a:rPr lang="fr-BE" dirty="0" smtClean="0"/>
              <a:t>ont vécu, avec </a:t>
            </a:r>
            <a:r>
              <a:rPr lang="fr-BE" dirty="0"/>
              <a:t>en </a:t>
            </a:r>
            <a:r>
              <a:rPr lang="fr-BE" dirty="0" smtClean="0"/>
              <a:t>particulier l’impact du principal âge </a:t>
            </a:r>
            <a:r>
              <a:rPr lang="fr-BE" dirty="0"/>
              <a:t>de </a:t>
            </a:r>
            <a:r>
              <a:rPr lang="fr-BE" dirty="0" smtClean="0"/>
              <a:t>glace (-28000 à -10000) </a:t>
            </a:r>
            <a:r>
              <a:rPr lang="fr-BE" dirty="0"/>
              <a:t>dans l'hémisphère </a:t>
            </a:r>
            <a:r>
              <a:rPr lang="fr-BE" dirty="0" smtClean="0"/>
              <a:t>nord </a:t>
            </a:r>
            <a:r>
              <a:rPr lang="fr-BE" dirty="0"/>
              <a:t>exerçant des pressions de sélection pour une plus grande intelligence pour </a:t>
            </a:r>
            <a:r>
              <a:rPr lang="fr-BE" dirty="0" smtClean="0"/>
              <a:t>survivre.</a:t>
            </a:r>
          </a:p>
          <a:p>
            <a:pPr eaLnBrk="1" fontAlgn="auto" hangingPunct="1">
              <a:spcAft>
                <a:spcPts val="0"/>
              </a:spcAft>
              <a:buFont typeface="Arial" pitchFamily="34" charset="0"/>
              <a:buChar char="•"/>
              <a:defRPr/>
            </a:pPr>
            <a:r>
              <a:rPr lang="fr-BE" dirty="0" smtClean="0"/>
              <a:t>Il y eu apparition </a:t>
            </a:r>
            <a:r>
              <a:rPr lang="fr-BE" dirty="0"/>
              <a:t>de mutations pour plus </a:t>
            </a:r>
            <a:r>
              <a:rPr lang="fr-BE" dirty="0" smtClean="0"/>
              <a:t>d’intelligence dans </a:t>
            </a:r>
            <a:r>
              <a:rPr lang="fr-BE" dirty="0"/>
              <a:t>les </a:t>
            </a:r>
            <a:r>
              <a:rPr lang="fr-BE" dirty="0" smtClean="0"/>
              <a:t>populations </a:t>
            </a:r>
            <a:r>
              <a:rPr lang="fr-BE" dirty="0"/>
              <a:t>nombreuses et </a:t>
            </a:r>
            <a:r>
              <a:rPr lang="fr-BE" dirty="0" smtClean="0"/>
              <a:t>soumises au stress du </a:t>
            </a:r>
            <a:r>
              <a:rPr lang="fr-BE" dirty="0"/>
              <a:t>froid. Les différences de QI entre les races expliquent les différences </a:t>
            </a:r>
            <a:r>
              <a:rPr lang="fr-BE" dirty="0" smtClean="0"/>
              <a:t>dans la </a:t>
            </a:r>
            <a:r>
              <a:rPr lang="fr-BE" dirty="0"/>
              <a:t>capacité à faire la transition néolithique </a:t>
            </a:r>
            <a:r>
              <a:rPr lang="fr-BE" dirty="0" smtClean="0"/>
              <a:t>de la </a:t>
            </a:r>
            <a:r>
              <a:rPr lang="fr-BE" dirty="0"/>
              <a:t>chasse-cueillette à l'agriculture sédentaire, la construction des premières </a:t>
            </a:r>
            <a:r>
              <a:rPr lang="fr-BE" dirty="0" smtClean="0"/>
              <a:t>civilisations </a:t>
            </a:r>
            <a:r>
              <a:rPr lang="fr-BE" dirty="0"/>
              <a:t>et le développement des civilisations matures durant les deux mille dernières années. </a:t>
            </a:r>
            <a:r>
              <a:rPr lang="fr-BE" dirty="0" smtClean="0"/>
              <a:t/>
            </a:r>
            <a:br>
              <a:rPr lang="fr-BE" dirty="0" smtClean="0"/>
            </a:br>
            <a:r>
              <a:rPr lang="fr-BE" dirty="0" smtClean="0"/>
              <a:t/>
            </a:r>
            <a:br>
              <a:rPr lang="fr-BE" dirty="0" smtClean="0"/>
            </a:br>
            <a:r>
              <a:rPr lang="fr-BE" dirty="0" smtClean="0"/>
              <a:t>La </a:t>
            </a:r>
            <a:r>
              <a:rPr lang="fr-BE" dirty="0"/>
              <a:t>position des environnementalistes qui prétendent que depuis </a:t>
            </a:r>
            <a:r>
              <a:rPr lang="fr-BE" dirty="0" smtClean="0"/>
              <a:t>son apparition </a:t>
            </a:r>
            <a:r>
              <a:rPr lang="fr-BE" dirty="0"/>
              <a:t>il y a </a:t>
            </a:r>
            <a:r>
              <a:rPr lang="fr-BE" dirty="0" smtClean="0"/>
              <a:t>200000 </a:t>
            </a:r>
            <a:r>
              <a:rPr lang="fr-BE" dirty="0"/>
              <a:t>ans, les hommes, séparés par des barrières géographiques dans différentes parties du </a:t>
            </a:r>
            <a:r>
              <a:rPr lang="fr-BE" dirty="0" smtClean="0"/>
              <a:t>monde et ayant </a:t>
            </a:r>
            <a:r>
              <a:rPr lang="fr-BE" dirty="0"/>
              <a:t>évolué en une dizaine de races différentes avec des différences marquées dans la morphologie génétique, les groupes </a:t>
            </a:r>
            <a:r>
              <a:rPr lang="fr-BE" dirty="0" smtClean="0"/>
              <a:t>sanguins </a:t>
            </a:r>
            <a:r>
              <a:rPr lang="fr-BE" dirty="0"/>
              <a:t>et l'incidence des maladies </a:t>
            </a:r>
            <a:r>
              <a:rPr lang="fr-BE" dirty="0" smtClean="0"/>
              <a:t>génétiques, auraient pourtant </a:t>
            </a:r>
            <a:r>
              <a:rPr lang="fr-BE" dirty="0"/>
              <a:t>les mêmes génotypes pour l’intelligence, est si improbable que ceux qui l'avance doivent être totalement ignorants des principes fondamentaux de la biologie évolutive ou avoir un agenda </a:t>
            </a:r>
            <a:r>
              <a:rPr lang="fr-BE" dirty="0" smtClean="0"/>
              <a:t>politique pour nier de cette manière </a:t>
            </a:r>
            <a:r>
              <a:rPr lang="fr-BE" dirty="0"/>
              <a:t>l'importance de la race. Ou les deux.</a:t>
            </a:r>
          </a:p>
        </p:txBody>
      </p:sp>
      <p:sp>
        <p:nvSpPr>
          <p:cNvPr id="4" name="Espace réservé du numéro de diapositive 3"/>
          <p:cNvSpPr>
            <a:spLocks noGrp="1"/>
          </p:cNvSpPr>
          <p:nvPr>
            <p:ph type="sldNum" sz="quarter" idx="12"/>
          </p:nvPr>
        </p:nvSpPr>
        <p:spPr/>
        <p:txBody>
          <a:bodyPr/>
          <a:lstStyle/>
          <a:p>
            <a:pPr>
              <a:defRPr/>
            </a:pPr>
            <a:fld id="{2973038A-072F-4E09-BEE4-2E4B1DF7801A}" type="slidenum">
              <a:rPr lang="fr-BE"/>
              <a:pPr>
                <a:defRPr/>
              </a:pPr>
              <a:t>117</a:t>
            </a:fld>
            <a:endParaRPr lang="fr-BE" dirty="0"/>
          </a:p>
        </p:txBody>
      </p:sp>
    </p:spTree>
  </p:cSld>
  <p:clrMapOvr>
    <a:masterClrMapping/>
  </p:clrMapOvr>
  <p:transition spd="slow" advTm="90118"/>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re 1"/>
          <p:cNvSpPr>
            <a:spLocks noGrp="1"/>
          </p:cNvSpPr>
          <p:nvPr>
            <p:ph type="title"/>
          </p:nvPr>
        </p:nvSpPr>
        <p:spPr>
          <a:xfrm>
            <a:off x="395288" y="0"/>
            <a:ext cx="8229600" cy="1143000"/>
          </a:xfrm>
        </p:spPr>
        <p:txBody>
          <a:bodyPr/>
          <a:lstStyle/>
          <a:p>
            <a:pPr eaLnBrk="1" hangingPunct="1"/>
            <a:r>
              <a:rPr lang="fr-BE" dirty="0" smtClean="0"/>
              <a:t>Table des matières</a:t>
            </a:r>
          </a:p>
        </p:txBody>
      </p:sp>
      <p:sp>
        <p:nvSpPr>
          <p:cNvPr id="3" name="Espace réservé du contenu 2"/>
          <p:cNvSpPr>
            <a:spLocks noGrp="1"/>
          </p:cNvSpPr>
          <p:nvPr>
            <p:ph idx="1"/>
          </p:nvPr>
        </p:nvSpPr>
        <p:spPr>
          <a:xfrm>
            <a:off x="323850" y="1125538"/>
            <a:ext cx="8640763" cy="5588000"/>
          </a:xfrm>
        </p:spPr>
        <p:txBody>
          <a:bodyPr rtlCol="0">
            <a:normAutofit fontScale="92500"/>
          </a:bodyPr>
          <a:lstStyle/>
          <a:p>
            <a:pPr marL="0" indent="0" eaLnBrk="1" fontAlgn="auto" hangingPunct="1">
              <a:spcAft>
                <a:spcPts val="0"/>
              </a:spcAft>
              <a:buFont typeface="Arial" pitchFamily="34" charset="0"/>
              <a:buNone/>
              <a:defRPr/>
            </a:pPr>
            <a:r>
              <a:rPr lang="fr-BE" dirty="0" smtClean="0"/>
              <a:t>1. Les </a:t>
            </a:r>
            <a:r>
              <a:rPr lang="fr-BE" dirty="0"/>
              <a:t>9</a:t>
            </a:r>
            <a:r>
              <a:rPr lang="fr-BE" dirty="0" smtClean="0"/>
              <a:t> grandes races humaines</a:t>
            </a:r>
          </a:p>
          <a:p>
            <a:pPr marL="0" indent="0" eaLnBrk="1" fontAlgn="auto" hangingPunct="1">
              <a:spcAft>
                <a:spcPts val="0"/>
              </a:spcAft>
              <a:buFont typeface="Arial" pitchFamily="34" charset="0"/>
              <a:buNone/>
              <a:defRPr/>
            </a:pPr>
            <a:r>
              <a:rPr lang="fr-BE" dirty="0" smtClean="0"/>
              <a:t>2. Qu’est ce que l’intelligence ? </a:t>
            </a:r>
          </a:p>
          <a:p>
            <a:pPr marL="0" indent="0" eaLnBrk="1" fontAlgn="auto" hangingPunct="1">
              <a:spcAft>
                <a:spcPts val="0"/>
              </a:spcAft>
              <a:buFont typeface="Arial" pitchFamily="34" charset="0"/>
              <a:buNone/>
              <a:defRPr/>
            </a:pPr>
            <a:r>
              <a:rPr lang="fr-BE" dirty="0" smtClean="0"/>
              <a:t>3. Validité de la mesure de g</a:t>
            </a:r>
          </a:p>
          <a:p>
            <a:pPr marL="0" indent="0" eaLnBrk="1" fontAlgn="auto" hangingPunct="1">
              <a:spcAft>
                <a:spcPts val="0"/>
              </a:spcAft>
              <a:buFont typeface="Arial" pitchFamily="34" charset="0"/>
              <a:buNone/>
              <a:defRPr/>
            </a:pPr>
            <a:r>
              <a:rPr lang="fr-BE" dirty="0"/>
              <a:t>4</a:t>
            </a:r>
            <a:r>
              <a:rPr lang="fr-BE" dirty="0" smtClean="0"/>
              <a:t>. Q.I moyen à travers le monde</a:t>
            </a:r>
          </a:p>
          <a:p>
            <a:pPr marL="0" indent="0" eaLnBrk="1" fontAlgn="auto" hangingPunct="1">
              <a:spcAft>
                <a:spcPts val="0"/>
              </a:spcAft>
              <a:buFont typeface="Arial" pitchFamily="34" charset="0"/>
              <a:buNone/>
              <a:defRPr/>
            </a:pPr>
            <a:r>
              <a:rPr lang="fr-BE" dirty="0"/>
              <a:t>5</a:t>
            </a:r>
            <a:r>
              <a:rPr lang="fr-BE" dirty="0" smtClean="0"/>
              <a:t>. L’intelligence, essentiellement génétique</a:t>
            </a:r>
          </a:p>
          <a:p>
            <a:pPr marL="0" indent="0" eaLnBrk="1" fontAlgn="auto" hangingPunct="1">
              <a:spcAft>
                <a:spcPts val="0"/>
              </a:spcAft>
              <a:buFont typeface="Arial" pitchFamily="34" charset="0"/>
              <a:buNone/>
              <a:defRPr/>
            </a:pPr>
            <a:r>
              <a:rPr lang="fr-BE" dirty="0"/>
              <a:t>6</a:t>
            </a:r>
            <a:r>
              <a:rPr lang="fr-BE" dirty="0" smtClean="0"/>
              <a:t>. Causes des différences entre les races</a:t>
            </a:r>
          </a:p>
          <a:p>
            <a:pPr marL="0" indent="0" eaLnBrk="1" fontAlgn="auto" hangingPunct="1">
              <a:spcAft>
                <a:spcPts val="0"/>
              </a:spcAft>
              <a:buFont typeface="Arial" pitchFamily="34" charset="0"/>
              <a:buNone/>
              <a:defRPr/>
            </a:pPr>
            <a:r>
              <a:rPr lang="fr-BE" dirty="0">
                <a:solidFill>
                  <a:srgbClr val="FF0000"/>
                </a:solidFill>
              </a:rPr>
              <a:t>7</a:t>
            </a:r>
            <a:r>
              <a:rPr lang="fr-BE" dirty="0" smtClean="0">
                <a:solidFill>
                  <a:srgbClr val="FF0000"/>
                </a:solidFill>
              </a:rPr>
              <a:t>. Pourquoi le monde entier n’est-il pas développé ?</a:t>
            </a:r>
          </a:p>
          <a:p>
            <a:pPr marL="0" indent="0" eaLnBrk="1" fontAlgn="auto" hangingPunct="1">
              <a:spcAft>
                <a:spcPts val="0"/>
              </a:spcAft>
              <a:buFont typeface="Arial" pitchFamily="34" charset="0"/>
              <a:buNone/>
              <a:defRPr/>
            </a:pPr>
            <a:r>
              <a:rPr lang="fr-BE" dirty="0"/>
              <a:t>8</a:t>
            </a:r>
            <a:r>
              <a:rPr lang="fr-BE" dirty="0" smtClean="0"/>
              <a:t>. Bio-cratie mondiale</a:t>
            </a:r>
          </a:p>
          <a:p>
            <a:pPr marL="0" indent="0" eaLnBrk="1" fontAlgn="auto" hangingPunct="1">
              <a:spcAft>
                <a:spcPts val="0"/>
              </a:spcAft>
              <a:buFont typeface="Arial" pitchFamily="34" charset="0"/>
              <a:buNone/>
              <a:defRPr/>
            </a:pPr>
            <a:r>
              <a:rPr lang="fr-BE" dirty="0"/>
              <a:t>9</a:t>
            </a:r>
            <a:r>
              <a:rPr lang="fr-BE" dirty="0" smtClean="0"/>
              <a:t>. Accréditation scientifique</a:t>
            </a:r>
          </a:p>
          <a:p>
            <a:pPr marL="0" indent="0" eaLnBrk="1" fontAlgn="auto" hangingPunct="1">
              <a:spcAft>
                <a:spcPts val="0"/>
              </a:spcAft>
              <a:buFont typeface="Arial" pitchFamily="34" charset="0"/>
              <a:buNone/>
              <a:defRPr/>
            </a:pPr>
            <a:r>
              <a:rPr lang="fr-BE" dirty="0" smtClean="0"/>
              <a:t>10. Crépuscule occidental et conclusion générale</a:t>
            </a:r>
          </a:p>
          <a:p>
            <a:pPr marL="0" indent="0" eaLnBrk="1" fontAlgn="auto" hangingPunct="1">
              <a:spcAft>
                <a:spcPts val="0"/>
              </a:spcAft>
              <a:buFont typeface="Arial" pitchFamily="34" charset="0"/>
              <a:buNone/>
              <a:defRPr/>
            </a:pPr>
            <a:endParaRPr lang="fr-BE" dirty="0" smtClean="0"/>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83FA35A9-D6F1-46A2-80D1-370F3A890987}" type="slidenum">
              <a:rPr lang="fr-BE"/>
              <a:pPr>
                <a:defRPr/>
              </a:pPr>
              <a:t>118</a:t>
            </a:fld>
            <a:endParaRPr lang="fr-BE" dirty="0"/>
          </a:p>
        </p:txBody>
      </p:sp>
    </p:spTree>
  </p:cSld>
  <p:clrMapOvr>
    <a:masterClrMapping/>
  </p:clrMapOvr>
  <p:transition spd="slow" advTm="9772"/>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0825" y="260350"/>
            <a:ext cx="8785225" cy="6337300"/>
          </a:xfrm>
        </p:spPr>
        <p:txBody>
          <a:bodyPr rtlCol="0">
            <a:normAutofit fontScale="62500" lnSpcReduction="20000"/>
          </a:bodyPr>
          <a:lstStyle/>
          <a:p>
            <a:pPr marL="0" indent="0" eaLnBrk="1" fontAlgn="auto" hangingPunct="1">
              <a:spcAft>
                <a:spcPts val="0"/>
              </a:spcAft>
              <a:buFont typeface="Arial" pitchFamily="34" charset="0"/>
              <a:buNone/>
              <a:defRPr/>
            </a:pPr>
            <a:r>
              <a:rPr lang="fr-BE" dirty="0"/>
              <a:t>Ces différences raciales dans l'intelligence sont l'une des plus importantes raisons des différences dans la richesse et la pauvreté des nations </a:t>
            </a:r>
            <a:r>
              <a:rPr lang="fr-BE" dirty="0" smtClean="0"/>
              <a:t>à </a:t>
            </a:r>
            <a:r>
              <a:rPr lang="fr-BE" dirty="0"/>
              <a:t>travers le monde (l'autre raison principale étant la présence d'une économie de marché ou à contrario d'une certaine forme de socialisme ou le communisme, préjudiciable au développement). </a:t>
            </a:r>
            <a:endParaRPr lang="fr-BE" dirty="0" smtClean="0"/>
          </a:p>
          <a:p>
            <a:pPr marL="0" indent="0" eaLnBrk="1" fontAlgn="auto" hangingPunct="1">
              <a:spcAft>
                <a:spcPts val="0"/>
              </a:spcAft>
              <a:buFont typeface="Arial" pitchFamily="34" charset="0"/>
              <a:buNone/>
              <a:defRPr/>
            </a:pPr>
            <a:endParaRPr lang="fr-BE" dirty="0"/>
          </a:p>
          <a:p>
            <a:pPr marL="0" indent="0" eaLnBrk="1" fontAlgn="auto" hangingPunct="1">
              <a:spcAft>
                <a:spcPts val="0"/>
              </a:spcAft>
              <a:buFont typeface="Arial" pitchFamily="34" charset="0"/>
              <a:buNone/>
              <a:defRPr/>
            </a:pPr>
            <a:r>
              <a:rPr lang="fr-BE" dirty="0" smtClean="0"/>
              <a:t>L'intelligence </a:t>
            </a:r>
            <a:r>
              <a:rPr lang="fr-BE" dirty="0"/>
              <a:t>est un déterminant majeure de la compétence et de la capacité de gain, de façon inévitable l'Europe et les peuples d'Extrême-Orient dont les populations sont intelligentes atteignent des normes plus élevées de vie que les autres peuples, qui sont moins intelligents.</a:t>
            </a:r>
            <a:br>
              <a:rPr lang="fr-BE" dirty="0"/>
            </a:br>
            <a:r>
              <a:rPr lang="fr-BE" dirty="0"/>
              <a:t/>
            </a:r>
            <a:br>
              <a:rPr lang="fr-BE" dirty="0"/>
            </a:br>
            <a:r>
              <a:rPr lang="fr-BE" dirty="0"/>
              <a:t>Ceci est souvent appelé le fossé Nord-Sud, </a:t>
            </a:r>
            <a:r>
              <a:rPr lang="fr-BE" dirty="0" smtClean="0"/>
              <a:t>composé </a:t>
            </a:r>
            <a:r>
              <a:rPr lang="fr-BE" dirty="0"/>
              <a:t>de la richesse du nord de l'Europe, de l'Amérique du Nord et du </a:t>
            </a:r>
            <a:r>
              <a:rPr lang="fr-BE" dirty="0" smtClean="0"/>
              <a:t>Japon </a:t>
            </a:r>
            <a:r>
              <a:rPr lang="fr-BE" dirty="0"/>
              <a:t>et les pauvres du sud, l'Asie du Sud, l'Afrique et l'Amérique </a:t>
            </a:r>
            <a:r>
              <a:rPr lang="fr-BE" dirty="0" smtClean="0"/>
              <a:t>latine. C’est un </a:t>
            </a:r>
            <a:r>
              <a:rPr lang="fr-BE" dirty="0"/>
              <a:t>euphémisme par rapport aux richesses de l'Europe et de l'Extrême-Orient, peuples qui vivent principalement dans l'hémisphère nord et </a:t>
            </a:r>
            <a:r>
              <a:rPr lang="fr-BE" dirty="0" smtClean="0"/>
              <a:t>la misère des </a:t>
            </a:r>
            <a:r>
              <a:rPr lang="fr-BE" dirty="0"/>
              <a:t>pays pauvres d'Asie du sud, d'Afrique et de l'Amérique </a:t>
            </a:r>
            <a:r>
              <a:rPr lang="fr-BE" dirty="0" smtClean="0"/>
              <a:t>latine, peuples qui </a:t>
            </a:r>
            <a:r>
              <a:rPr lang="fr-BE" dirty="0"/>
              <a:t>vivent dans le sud. Ces écarts de richesse sont en grande partie </a:t>
            </a:r>
            <a:r>
              <a:rPr lang="fr-BE" dirty="0" smtClean="0"/>
              <a:t>causés </a:t>
            </a:r>
            <a:r>
              <a:rPr lang="fr-BE" dirty="0"/>
              <a:t>par les différences raciales dans l'intelligence.</a:t>
            </a:r>
            <a:br>
              <a:rPr lang="fr-BE" dirty="0"/>
            </a:br>
            <a:r>
              <a:rPr lang="fr-BE" dirty="0"/>
              <a:t/>
            </a:r>
            <a:br>
              <a:rPr lang="fr-BE" dirty="0"/>
            </a:br>
            <a:r>
              <a:rPr lang="fr-BE" dirty="0"/>
              <a:t>De ce fait, l'idée que la pauvreté puisse être éliminée par l'annulation de dettes et la fourniture de d'avantage d'aide est vouée à l'échec.</a:t>
            </a:r>
            <a:br>
              <a:rPr lang="fr-BE" dirty="0"/>
            </a:br>
            <a:r>
              <a:rPr lang="fr-BE" dirty="0"/>
              <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837C7CAE-5376-4E39-B75E-23FF728CE185}" type="slidenum">
              <a:rPr lang="fr-BE"/>
              <a:pPr>
                <a:defRPr/>
              </a:pPr>
              <a:t>119</a:t>
            </a:fld>
            <a:endParaRPr lang="fr-BE" dirty="0"/>
          </a:p>
        </p:txBody>
      </p:sp>
    </p:spTree>
  </p:cSld>
  <p:clrMapOvr>
    <a:masterClrMapping/>
  </p:clrMapOvr>
  <p:transition spd="slow" advTm="79068"/>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395288" y="0"/>
            <a:ext cx="8229600" cy="1143000"/>
          </a:xfrm>
        </p:spPr>
        <p:txBody>
          <a:bodyPr/>
          <a:lstStyle/>
          <a:p>
            <a:pPr eaLnBrk="1" hangingPunct="1"/>
            <a:r>
              <a:rPr lang="fr-BE" dirty="0" smtClean="0"/>
              <a:t>Table des matières</a:t>
            </a:r>
          </a:p>
        </p:txBody>
      </p:sp>
      <p:sp>
        <p:nvSpPr>
          <p:cNvPr id="3" name="Espace réservé du contenu 2"/>
          <p:cNvSpPr>
            <a:spLocks noGrp="1"/>
          </p:cNvSpPr>
          <p:nvPr>
            <p:ph idx="1"/>
          </p:nvPr>
        </p:nvSpPr>
        <p:spPr>
          <a:xfrm>
            <a:off x="323850" y="1125538"/>
            <a:ext cx="8640763" cy="5588000"/>
          </a:xfrm>
        </p:spPr>
        <p:txBody>
          <a:bodyPr rtlCol="0">
            <a:normAutofit fontScale="92500"/>
          </a:bodyPr>
          <a:lstStyle/>
          <a:p>
            <a:pPr marL="0" indent="0" eaLnBrk="1" fontAlgn="auto" hangingPunct="1">
              <a:spcAft>
                <a:spcPts val="0"/>
              </a:spcAft>
              <a:buFont typeface="Arial" pitchFamily="34" charset="0"/>
              <a:buNone/>
              <a:defRPr/>
            </a:pPr>
            <a:r>
              <a:rPr lang="fr-BE" dirty="0" smtClean="0"/>
              <a:t>1. Les </a:t>
            </a:r>
            <a:r>
              <a:rPr lang="fr-BE" dirty="0"/>
              <a:t>9</a:t>
            </a:r>
            <a:r>
              <a:rPr lang="fr-BE" dirty="0" smtClean="0"/>
              <a:t> grandes races humaines</a:t>
            </a:r>
          </a:p>
          <a:p>
            <a:pPr marL="0" indent="0" eaLnBrk="1" fontAlgn="auto" hangingPunct="1">
              <a:spcAft>
                <a:spcPts val="0"/>
              </a:spcAft>
              <a:buFont typeface="Arial" pitchFamily="34" charset="0"/>
              <a:buNone/>
              <a:defRPr/>
            </a:pPr>
            <a:r>
              <a:rPr lang="fr-BE" dirty="0" smtClean="0">
                <a:solidFill>
                  <a:srgbClr val="FF0000"/>
                </a:solidFill>
              </a:rPr>
              <a:t>2. Qu’est ce que l’intelligence ? </a:t>
            </a:r>
          </a:p>
          <a:p>
            <a:pPr marL="0" indent="0" eaLnBrk="1" fontAlgn="auto" hangingPunct="1">
              <a:spcAft>
                <a:spcPts val="0"/>
              </a:spcAft>
              <a:buFont typeface="Arial" pitchFamily="34" charset="0"/>
              <a:buNone/>
              <a:defRPr/>
            </a:pPr>
            <a:r>
              <a:rPr lang="fr-BE" dirty="0" smtClean="0"/>
              <a:t>3. Validité du Q.I</a:t>
            </a:r>
          </a:p>
          <a:p>
            <a:pPr marL="0" indent="0" eaLnBrk="1" fontAlgn="auto" hangingPunct="1">
              <a:spcAft>
                <a:spcPts val="0"/>
              </a:spcAft>
              <a:buFont typeface="Arial" pitchFamily="34" charset="0"/>
              <a:buNone/>
              <a:defRPr/>
            </a:pPr>
            <a:r>
              <a:rPr lang="fr-BE" dirty="0"/>
              <a:t>4</a:t>
            </a:r>
            <a:r>
              <a:rPr lang="fr-BE" dirty="0" smtClean="0"/>
              <a:t>. Q.I moyen à travers le monde</a:t>
            </a:r>
          </a:p>
          <a:p>
            <a:pPr marL="0" indent="0" eaLnBrk="1" fontAlgn="auto" hangingPunct="1">
              <a:spcAft>
                <a:spcPts val="0"/>
              </a:spcAft>
              <a:buFont typeface="Arial" pitchFamily="34" charset="0"/>
              <a:buNone/>
              <a:defRPr/>
            </a:pPr>
            <a:r>
              <a:rPr lang="fr-BE" dirty="0"/>
              <a:t>5</a:t>
            </a:r>
            <a:r>
              <a:rPr lang="fr-BE" dirty="0" smtClean="0"/>
              <a:t>. L’intelligence, essentiellement génétique</a:t>
            </a:r>
          </a:p>
          <a:p>
            <a:pPr marL="0" indent="0" eaLnBrk="1" fontAlgn="auto" hangingPunct="1">
              <a:spcAft>
                <a:spcPts val="0"/>
              </a:spcAft>
              <a:buFont typeface="Arial" pitchFamily="34" charset="0"/>
              <a:buNone/>
              <a:defRPr/>
            </a:pPr>
            <a:r>
              <a:rPr lang="fr-BE" dirty="0"/>
              <a:t>6</a:t>
            </a:r>
            <a:r>
              <a:rPr lang="fr-BE" dirty="0" smtClean="0"/>
              <a:t>. Causes des différences entre les races</a:t>
            </a:r>
          </a:p>
          <a:p>
            <a:pPr marL="0" indent="0" eaLnBrk="1" fontAlgn="auto" hangingPunct="1">
              <a:spcAft>
                <a:spcPts val="0"/>
              </a:spcAft>
              <a:buFont typeface="Arial" pitchFamily="34" charset="0"/>
              <a:buNone/>
              <a:defRPr/>
            </a:pPr>
            <a:r>
              <a:rPr lang="fr-BE" dirty="0"/>
              <a:t>7</a:t>
            </a:r>
            <a:r>
              <a:rPr lang="fr-BE" dirty="0" smtClean="0"/>
              <a:t>. Pourquoi le monde entier n’est-il pas développé ?</a:t>
            </a:r>
          </a:p>
          <a:p>
            <a:pPr marL="0" indent="0" eaLnBrk="1" fontAlgn="auto" hangingPunct="1">
              <a:spcAft>
                <a:spcPts val="0"/>
              </a:spcAft>
              <a:buFont typeface="Arial" pitchFamily="34" charset="0"/>
              <a:buNone/>
              <a:defRPr/>
            </a:pPr>
            <a:r>
              <a:rPr lang="fr-BE" dirty="0"/>
              <a:t>8</a:t>
            </a:r>
            <a:r>
              <a:rPr lang="fr-BE" dirty="0" smtClean="0"/>
              <a:t>. Bio-cratie mondiale</a:t>
            </a:r>
          </a:p>
          <a:p>
            <a:pPr marL="0" indent="0" eaLnBrk="1" fontAlgn="auto" hangingPunct="1">
              <a:spcAft>
                <a:spcPts val="0"/>
              </a:spcAft>
              <a:buFont typeface="Arial" pitchFamily="34" charset="0"/>
              <a:buNone/>
              <a:defRPr/>
            </a:pPr>
            <a:r>
              <a:rPr lang="fr-BE" dirty="0"/>
              <a:t>9</a:t>
            </a:r>
            <a:r>
              <a:rPr lang="fr-BE" dirty="0" smtClean="0"/>
              <a:t>. Accréditation scientifique</a:t>
            </a:r>
          </a:p>
          <a:p>
            <a:pPr marL="0" indent="0" eaLnBrk="1" fontAlgn="auto" hangingPunct="1">
              <a:spcAft>
                <a:spcPts val="0"/>
              </a:spcAft>
              <a:buFont typeface="Arial" pitchFamily="34" charset="0"/>
              <a:buNone/>
              <a:defRPr/>
            </a:pPr>
            <a:r>
              <a:rPr lang="fr-BE" dirty="0" smtClean="0"/>
              <a:t>10. Crépuscule </a:t>
            </a:r>
            <a:r>
              <a:rPr lang="fr-BE" dirty="0"/>
              <a:t>occidental et conclusion générale</a:t>
            </a:r>
            <a:endParaRPr lang="fr-BE" dirty="0" smtClean="0"/>
          </a:p>
          <a:p>
            <a:pPr marL="0" indent="0" eaLnBrk="1" fontAlgn="auto" hangingPunct="1">
              <a:spcAft>
                <a:spcPts val="0"/>
              </a:spcAft>
              <a:buFont typeface="Arial" pitchFamily="34" charset="0"/>
              <a:buNone/>
              <a:defRPr/>
            </a:pPr>
            <a:endParaRPr lang="fr-BE" dirty="0" smtClean="0"/>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BA9F18FA-6DDF-4DA1-9ED8-5DDC4711BD8C}" type="slidenum">
              <a:rPr lang="fr-BE"/>
              <a:pPr>
                <a:defRPr/>
              </a:pPr>
              <a:t>12</a:t>
            </a:fld>
            <a:endParaRPr lang="fr-BE" dirty="0"/>
          </a:p>
        </p:txBody>
      </p:sp>
    </p:spTree>
  </p:cSld>
  <p:clrMapOvr>
    <a:masterClrMapping/>
  </p:clrMapOvr>
  <p:transition spd="slow" advTm="807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2438" y="116632"/>
            <a:ext cx="8229600" cy="1143000"/>
          </a:xfrm>
        </p:spPr>
        <p:txBody>
          <a:bodyPr rtlCol="0">
            <a:normAutofit fontScale="90000"/>
          </a:bodyPr>
          <a:lstStyle/>
          <a:p>
            <a:pPr eaLnBrk="1" fontAlgn="auto" hangingPunct="1">
              <a:spcAft>
                <a:spcPts val="0"/>
              </a:spcAft>
              <a:defRPr/>
            </a:pPr>
            <a:r>
              <a:rPr lang="fr-BE" dirty="0" smtClean="0"/>
              <a:t>Pourquoi le monde entier n’est-il pas développé ?</a:t>
            </a:r>
            <a:endParaRPr lang="fr-BE" dirty="0"/>
          </a:p>
        </p:txBody>
      </p:sp>
      <p:sp>
        <p:nvSpPr>
          <p:cNvPr id="4" name="Espace réservé du numéro de diapositive 3"/>
          <p:cNvSpPr>
            <a:spLocks noGrp="1"/>
          </p:cNvSpPr>
          <p:nvPr>
            <p:ph type="sldNum" sz="quarter" idx="12"/>
          </p:nvPr>
        </p:nvSpPr>
        <p:spPr/>
        <p:txBody>
          <a:bodyPr/>
          <a:lstStyle/>
          <a:p>
            <a:pPr>
              <a:defRPr/>
            </a:pPr>
            <a:fld id="{18A9441A-CE83-403B-A8CC-7A1B0CE6EAC0}" type="slidenum">
              <a:rPr lang="fr-BE"/>
              <a:pPr>
                <a:defRPr/>
              </a:pPr>
              <a:t>120</a:t>
            </a:fld>
            <a:endParaRPr lang="fr-BE" dirty="0"/>
          </a:p>
        </p:txBody>
      </p:sp>
      <p:sp>
        <p:nvSpPr>
          <p:cNvPr id="76806" name="ZoneTexte 2"/>
          <p:cNvSpPr txBox="1">
            <a:spLocks noChangeArrowheads="1"/>
          </p:cNvSpPr>
          <p:nvPr/>
        </p:nvSpPr>
        <p:spPr bwMode="auto">
          <a:xfrm>
            <a:off x="1043608" y="1362076"/>
            <a:ext cx="720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b="1" dirty="0"/>
              <a:t>Salaire moyen par </a:t>
            </a:r>
            <a:r>
              <a:rPr lang="fr-BE" b="1" dirty="0" smtClean="0"/>
              <a:t>habitant </a:t>
            </a:r>
            <a:r>
              <a:rPr lang="fr-BE" b="1" dirty="0"/>
              <a:t>en fonction du Q.I moyen </a:t>
            </a:r>
            <a:r>
              <a:rPr lang="fr-BE" b="1" dirty="0" smtClean="0"/>
              <a:t>national.</a:t>
            </a:r>
            <a:endParaRPr lang="fr-BE" b="1" dirty="0"/>
          </a:p>
        </p:txBody>
      </p:sp>
      <p:sp>
        <p:nvSpPr>
          <p:cNvPr id="3" name="ZoneTexte 2"/>
          <p:cNvSpPr txBox="1"/>
          <p:nvPr/>
        </p:nvSpPr>
        <p:spPr>
          <a:xfrm>
            <a:off x="0" y="6449758"/>
            <a:ext cx="3732112" cy="261610"/>
          </a:xfrm>
          <a:prstGeom prst="rect">
            <a:avLst/>
          </a:prstGeom>
          <a:noFill/>
        </p:spPr>
        <p:txBody>
          <a:bodyPr wrap="none" rtlCol="0">
            <a:spAutoFit/>
          </a:bodyPr>
          <a:lstStyle/>
          <a:p>
            <a:r>
              <a:rPr lang="fr-BE" sz="1100" dirty="0" smtClean="0"/>
              <a:t>Tiré de « I.Q and global </a:t>
            </a:r>
            <a:r>
              <a:rPr lang="fr-BE" sz="1100" dirty="0" err="1" smtClean="0"/>
              <a:t>inequality</a:t>
            </a:r>
            <a:r>
              <a:rPr lang="fr-BE" sz="1100" dirty="0" smtClean="0"/>
              <a:t> », Lynn et </a:t>
            </a:r>
            <a:r>
              <a:rPr lang="fr-BE" sz="1100" dirty="0" err="1" smtClean="0"/>
              <a:t>Vanhanen</a:t>
            </a:r>
            <a:r>
              <a:rPr lang="fr-BE" sz="1100" dirty="0" smtClean="0"/>
              <a:t>, 2006.</a:t>
            </a:r>
            <a:r>
              <a:rPr lang="en-US" sz="1100" dirty="0"/>
              <a:t> </a:t>
            </a:r>
            <a:endParaRPr lang="fr-BE" sz="11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844824"/>
            <a:ext cx="5256584" cy="414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77861"/>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121</a:t>
            </a:fld>
            <a:endParaRPr lang="fr-BE"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88640"/>
            <a:ext cx="7776864" cy="6168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7759" y="6550223"/>
            <a:ext cx="7946021" cy="307777"/>
          </a:xfrm>
          <a:prstGeom prst="rect">
            <a:avLst/>
          </a:prstGeom>
          <a:noFill/>
        </p:spPr>
        <p:txBody>
          <a:bodyPr wrap="none" rtlCol="0">
            <a:spAutoFit/>
          </a:bodyPr>
          <a:lstStyle/>
          <a:p>
            <a:r>
              <a:rPr lang="en-US" sz="1400" dirty="0" smtClean="0"/>
              <a:t>“Exponential </a:t>
            </a:r>
            <a:r>
              <a:rPr lang="en-US" sz="1400" dirty="0"/>
              <a:t>correlation of I.Q and the wealth of </a:t>
            </a:r>
            <a:r>
              <a:rPr lang="en-US" sz="1400" dirty="0" smtClean="0"/>
              <a:t>nations”, E</a:t>
            </a:r>
            <a:r>
              <a:rPr lang="en-US" sz="1400" dirty="0"/>
              <a:t>. </a:t>
            </a:r>
            <a:r>
              <a:rPr lang="en-US" sz="1400" dirty="0" smtClean="0"/>
              <a:t>Dickerson, 2006, Intelligence 34, pp. 291-295. </a:t>
            </a:r>
            <a:endParaRPr lang="fr-BE" sz="1400" dirty="0"/>
          </a:p>
        </p:txBody>
      </p:sp>
    </p:spTree>
    <p:extLst>
      <p:ext uri="{BB962C8B-B14F-4D97-AF65-F5344CB8AC3E}">
        <p14:creationId xmlns:p14="http://schemas.microsoft.com/office/powerpoint/2010/main" val="196619190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122</a:t>
            </a:fld>
            <a:endParaRPr lang="fr-BE"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3796456" cy="646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106" y="980728"/>
            <a:ext cx="481965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4218394" y="5445224"/>
            <a:ext cx="4752528" cy="1554272"/>
          </a:xfrm>
          <a:prstGeom prst="rect">
            <a:avLst/>
          </a:prstGeom>
          <a:noFill/>
        </p:spPr>
        <p:txBody>
          <a:bodyPr wrap="square" rtlCol="0">
            <a:spAutoFit/>
          </a:bodyPr>
          <a:lstStyle/>
          <a:p>
            <a:r>
              <a:rPr lang="fr-BE" sz="1100" dirty="0"/>
              <a:t> </a:t>
            </a:r>
          </a:p>
          <a:p>
            <a:r>
              <a:rPr lang="en-US" sz="1100" dirty="0" smtClean="0"/>
              <a:t>“National </a:t>
            </a:r>
            <a:r>
              <a:rPr lang="en-US" sz="1100" dirty="0"/>
              <a:t>IQs: A review of their educational, cognitive, economic, political, </a:t>
            </a:r>
            <a:r>
              <a:rPr lang="en-US" sz="1100" dirty="0" smtClean="0"/>
              <a:t/>
            </a:r>
            <a:br>
              <a:rPr lang="en-US" sz="1100" dirty="0" smtClean="0"/>
            </a:br>
            <a:r>
              <a:rPr lang="en-US" sz="1100" dirty="0" smtClean="0"/>
              <a:t>demographic</a:t>
            </a:r>
            <a:r>
              <a:rPr lang="en-US" sz="1100" dirty="0"/>
              <a:t>, sociological, epidemiological, geographic and climatic </a:t>
            </a:r>
            <a:r>
              <a:rPr lang="en-US" sz="1100" dirty="0" smtClean="0"/>
              <a:t>correlates”</a:t>
            </a:r>
            <a:endParaRPr lang="fr-BE" sz="1100" dirty="0"/>
          </a:p>
          <a:p>
            <a:r>
              <a:rPr lang="fr-BE" sz="1100" dirty="0" smtClean="0"/>
              <a:t/>
            </a:r>
            <a:br>
              <a:rPr lang="fr-BE" sz="1100" dirty="0" smtClean="0"/>
            </a:br>
            <a:r>
              <a:rPr lang="fr-BE" sz="1100" dirty="0" smtClean="0"/>
              <a:t>Richard Lynn et Tatu </a:t>
            </a:r>
            <a:r>
              <a:rPr lang="fr-BE" sz="1100" dirty="0" err="1" smtClean="0"/>
              <a:t>Vanhanen</a:t>
            </a:r>
            <a:r>
              <a:rPr lang="fr-BE" sz="1100" dirty="0" smtClean="0"/>
              <a:t>, </a:t>
            </a:r>
            <a:r>
              <a:rPr lang="fr-BE" sz="1100" dirty="0"/>
              <a:t>Intelligence, Volume 40, issue 2, March–April 2012, Pages 226–234.</a:t>
            </a:r>
          </a:p>
          <a:p>
            <a:endParaRPr lang="fr-BE" sz="1100" dirty="0"/>
          </a:p>
          <a:p>
            <a:endParaRPr lang="fr-BE" dirty="0"/>
          </a:p>
        </p:txBody>
      </p:sp>
    </p:spTree>
    <p:extLst>
      <p:ext uri="{BB962C8B-B14F-4D97-AF65-F5344CB8AC3E}">
        <p14:creationId xmlns:p14="http://schemas.microsoft.com/office/powerpoint/2010/main" val="284039394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BE" dirty="0" smtClean="0"/>
              <a:t/>
            </a:r>
            <a:br>
              <a:rPr lang="fr-BE" dirty="0" smtClean="0"/>
            </a:br>
            <a:r>
              <a:rPr lang="fr-BE" dirty="0" smtClean="0"/>
              <a:t>Un </a:t>
            </a:r>
            <a:r>
              <a:rPr lang="fr-BE" dirty="0"/>
              <a:t>peu près </a:t>
            </a:r>
            <a:r>
              <a:rPr lang="fr-BE" dirty="0" smtClean="0"/>
              <a:t>75</a:t>
            </a:r>
            <a:r>
              <a:rPr lang="fr-BE" dirty="0"/>
              <a:t>% des variations en terme de PIB par habitant </a:t>
            </a:r>
            <a:r>
              <a:rPr lang="fr-BE" dirty="0" smtClean="0"/>
              <a:t>sont causées </a:t>
            </a:r>
            <a:r>
              <a:rPr lang="fr-BE" dirty="0"/>
              <a:t>par les inégalités intellectuelles entre les </a:t>
            </a:r>
            <a:r>
              <a:rPr lang="fr-BE" dirty="0" smtClean="0"/>
              <a:t>nations, sous-tendues par les inégalités raciales en termes d’intelligence.</a:t>
            </a:r>
            <a:endParaRPr lang="fr-BE" dirty="0"/>
          </a:p>
          <a:p>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123</a:t>
            </a:fld>
            <a:endParaRPr lang="fr-BE" dirty="0"/>
          </a:p>
        </p:txBody>
      </p:sp>
    </p:spTree>
    <p:extLst>
      <p:ext uri="{BB962C8B-B14F-4D97-AF65-F5344CB8AC3E}">
        <p14:creationId xmlns:p14="http://schemas.microsoft.com/office/powerpoint/2010/main" val="200573744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u contenu 2"/>
          <p:cNvSpPr>
            <a:spLocks noGrp="1"/>
          </p:cNvSpPr>
          <p:nvPr>
            <p:ph idx="1"/>
          </p:nvPr>
        </p:nvSpPr>
        <p:spPr>
          <a:xfrm>
            <a:off x="107950" y="115888"/>
            <a:ext cx="9036050" cy="6626225"/>
          </a:xfrm>
        </p:spPr>
        <p:txBody>
          <a:bodyPr/>
          <a:lstStyle/>
          <a:p>
            <a:pPr eaLnBrk="1" hangingPunct="1"/>
            <a:r>
              <a:rPr lang="fr-BE" sz="2200" dirty="0" smtClean="0"/>
              <a:t>En gros, un gain de 10 points de Q.I se traduit par un doublement du salaire moyen au niveau national.</a:t>
            </a:r>
          </a:p>
          <a:p>
            <a:pPr eaLnBrk="1" hangingPunct="1"/>
            <a:r>
              <a:rPr lang="fr-BE" sz="2200" dirty="0" smtClean="0"/>
              <a:t>Un gain de 5 points de Q.I multiplie le salaire moyen par 1,45.</a:t>
            </a:r>
            <a:r>
              <a:rPr lang="fr-BE" dirty="0" smtClean="0"/>
              <a:t/>
            </a:r>
            <a:br>
              <a:rPr lang="fr-BE" dirty="0" smtClean="0"/>
            </a:br>
            <a:endParaRPr lang="fr-BE" dirty="0" smtClean="0"/>
          </a:p>
          <a:p>
            <a:pPr marL="0" indent="0">
              <a:buNone/>
            </a:pPr>
            <a:r>
              <a:rPr lang="fr-BE" sz="1400" dirty="0" smtClean="0"/>
              <a:t>Exemple:</a:t>
            </a:r>
            <a:br>
              <a:rPr lang="fr-BE" sz="1400" dirty="0" smtClean="0"/>
            </a:br>
            <a:r>
              <a:rPr lang="fr-BE" sz="1400" dirty="0" smtClean="0"/>
              <a:t>Le </a:t>
            </a:r>
            <a:r>
              <a:rPr lang="fr-BE" sz="1400" dirty="0"/>
              <a:t>Cameroun a un Q.I moyen de 70 et un salaire de 1474$.</a:t>
            </a:r>
          </a:p>
          <a:p>
            <a:pPr marL="0" indent="0">
              <a:buNone/>
            </a:pPr>
            <a:r>
              <a:rPr lang="fr-BE" sz="1400" dirty="0"/>
              <a:t>L'Equateur a un Q.I moyen de 80 et un salaire moyen de 3003$ (à peu près le double)</a:t>
            </a:r>
          </a:p>
          <a:p>
            <a:pPr marL="0" indent="0">
              <a:buNone/>
            </a:pPr>
            <a:r>
              <a:rPr lang="fr-BE" sz="1400" dirty="0"/>
              <a:t>La Turquie a un Q.I moyen de 90 et un salaire moyen de 6422$ (à peu près le double)</a:t>
            </a:r>
          </a:p>
          <a:p>
            <a:pPr marL="0" indent="0">
              <a:buNone/>
            </a:pPr>
            <a:r>
              <a:rPr lang="fr-BE" sz="1400" dirty="0"/>
              <a:t>Hong-Kong avec un Q.I moyen de 107 a presque 20 points de plus que la Turquie et a un salaire de 20763$, presque </a:t>
            </a:r>
            <a:r>
              <a:rPr lang="fr-BE" sz="1400" dirty="0" smtClean="0"/>
              <a:t>2x2 </a:t>
            </a:r>
            <a:r>
              <a:rPr lang="fr-BE" sz="1400" dirty="0"/>
              <a:t>= 4 fois le salaire moyen turque.</a:t>
            </a:r>
          </a:p>
          <a:p>
            <a:pPr eaLnBrk="1" hangingPunct="1"/>
            <a:endParaRPr lang="fr-BE" dirty="0" smtClean="0"/>
          </a:p>
          <a:p>
            <a:pPr eaLnBrk="1" hangingPunct="1"/>
            <a:endParaRPr lang="fr-BE" dirty="0" smtClean="0"/>
          </a:p>
          <a:p>
            <a:pPr eaLnBrk="1" hangingPunct="1"/>
            <a:endParaRPr lang="fr-BE" dirty="0" smtClean="0"/>
          </a:p>
          <a:p>
            <a:pPr marL="0" indent="0" eaLnBrk="1" hangingPunct="1">
              <a:buNone/>
            </a:pPr>
            <a:r>
              <a:rPr lang="fr-BE" dirty="0" smtClean="0"/>
              <a:t/>
            </a:r>
            <a:br>
              <a:rPr lang="fr-BE" dirty="0" smtClean="0"/>
            </a:br>
            <a:endParaRPr lang="fr-BE" dirty="0" smtClean="0"/>
          </a:p>
        </p:txBody>
      </p:sp>
      <p:sp>
        <p:nvSpPr>
          <p:cNvPr id="4" name="Espace réservé du numéro de diapositive 3"/>
          <p:cNvSpPr>
            <a:spLocks noGrp="1"/>
          </p:cNvSpPr>
          <p:nvPr>
            <p:ph type="sldNum" sz="quarter" idx="12"/>
          </p:nvPr>
        </p:nvSpPr>
        <p:spPr/>
        <p:txBody>
          <a:bodyPr/>
          <a:lstStyle/>
          <a:p>
            <a:pPr>
              <a:defRPr/>
            </a:pPr>
            <a:fld id="{A3EBAB54-93B3-4CE6-8E89-56F9783B442B}" type="slidenum">
              <a:rPr lang="fr-BE"/>
              <a:pPr>
                <a:defRPr/>
              </a:pPr>
              <a:t>124</a:t>
            </a:fld>
            <a:endParaRPr lang="fr-BE" dirty="0"/>
          </a:p>
        </p:txBody>
      </p:sp>
      <p:graphicFrame>
        <p:nvGraphicFramePr>
          <p:cNvPr id="5" name="Tableau 4"/>
          <p:cNvGraphicFramePr>
            <a:graphicFrameLocks noGrp="1"/>
          </p:cNvGraphicFramePr>
          <p:nvPr>
            <p:extLst>
              <p:ext uri="{D42A27DB-BD31-4B8C-83A1-F6EECF244321}">
                <p14:modId xmlns:p14="http://schemas.microsoft.com/office/powerpoint/2010/main" val="1287156200"/>
              </p:ext>
            </p:extLst>
          </p:nvPr>
        </p:nvGraphicFramePr>
        <p:xfrm>
          <a:off x="899592" y="4077072"/>
          <a:ext cx="5002212" cy="1262742"/>
        </p:xfrm>
        <a:graphic>
          <a:graphicData uri="http://schemas.openxmlformats.org/drawingml/2006/table">
            <a:tbl>
              <a:tblPr firstRow="1" firstCol="1" bandRow="1">
                <a:tableStyleId>{5C22544A-7EE6-4342-B048-85BDC9FD1C3A}</a:tableStyleId>
              </a:tblPr>
              <a:tblGrid>
                <a:gridCol w="3384497"/>
                <a:gridCol w="1617715"/>
              </a:tblGrid>
              <a:tr h="210457">
                <a:tc>
                  <a:txBody>
                    <a:bodyPr/>
                    <a:lstStyle/>
                    <a:p>
                      <a:pPr algn="ctr">
                        <a:lnSpc>
                          <a:spcPct val="115000"/>
                        </a:lnSpc>
                        <a:spcAft>
                          <a:spcPts val="1000"/>
                        </a:spcAft>
                      </a:pPr>
                      <a:r>
                        <a:rPr lang="fr-BE" sz="1200" dirty="0" smtClean="0">
                          <a:effectLst/>
                        </a:rPr>
                        <a:t>Correlation </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BE" sz="1200" dirty="0" smtClean="0">
                          <a:effectLst/>
                        </a:rPr>
                        <a:t>National I.Q</a:t>
                      </a:r>
                      <a:endParaRPr lang="fr-BE" sz="1100" dirty="0">
                        <a:effectLst/>
                        <a:latin typeface="Calibri"/>
                        <a:ea typeface="Calibri"/>
                        <a:cs typeface="Times New Roman"/>
                      </a:endParaRPr>
                    </a:p>
                  </a:txBody>
                  <a:tcPr marL="0" marR="0" marT="0" marB="0" anchor="ctr"/>
                </a:tc>
              </a:tr>
              <a:tr h="210457">
                <a:tc>
                  <a:txBody>
                    <a:bodyPr/>
                    <a:lstStyle/>
                    <a:p>
                      <a:pPr>
                        <a:lnSpc>
                          <a:spcPct val="115000"/>
                        </a:lnSpc>
                        <a:spcAft>
                          <a:spcPts val="1000"/>
                        </a:spcAft>
                      </a:pPr>
                      <a:r>
                        <a:rPr lang="fr-BE" sz="1200" dirty="0">
                          <a:effectLst/>
                        </a:rPr>
                        <a:t>QHC</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0.839</a:t>
                      </a:r>
                      <a:endParaRPr lang="fr-BE" sz="1100" dirty="0">
                        <a:effectLst/>
                        <a:latin typeface="Calibri"/>
                        <a:ea typeface="Calibri"/>
                        <a:cs typeface="Times New Roman"/>
                      </a:endParaRPr>
                    </a:p>
                  </a:txBody>
                  <a:tcPr marL="0" marR="0" marT="0" marB="0" anchor="ctr"/>
                </a:tc>
              </a:tr>
              <a:tr h="210457">
                <a:tc>
                  <a:txBody>
                    <a:bodyPr/>
                    <a:lstStyle/>
                    <a:p>
                      <a:pPr>
                        <a:lnSpc>
                          <a:spcPct val="115000"/>
                        </a:lnSpc>
                        <a:spcAft>
                          <a:spcPts val="1000"/>
                        </a:spcAft>
                      </a:pPr>
                      <a:r>
                        <a:rPr lang="fr-BE" sz="1200" dirty="0">
                          <a:effectLst/>
                        </a:rPr>
                        <a:t>Adult literacy rate 2002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0.733</a:t>
                      </a:r>
                      <a:endParaRPr lang="fr-BE" sz="1100" dirty="0">
                        <a:effectLst/>
                        <a:latin typeface="Calibri"/>
                        <a:ea typeface="Calibri"/>
                        <a:cs typeface="Times New Roman"/>
                      </a:endParaRPr>
                    </a:p>
                  </a:txBody>
                  <a:tcPr marL="0" marR="0" marT="0" marB="0" anchor="ctr"/>
                </a:tc>
              </a:tr>
              <a:tr h="210457">
                <a:tc>
                  <a:txBody>
                    <a:bodyPr/>
                    <a:lstStyle/>
                    <a:p>
                      <a:pPr>
                        <a:lnSpc>
                          <a:spcPct val="115000"/>
                        </a:lnSpc>
                        <a:spcAft>
                          <a:spcPts val="1000"/>
                        </a:spcAft>
                      </a:pPr>
                      <a:r>
                        <a:rPr lang="fr-BE" sz="1200" dirty="0">
                          <a:effectLst/>
                        </a:rPr>
                        <a:t>Tertiary enrollment ratio</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0.780</a:t>
                      </a:r>
                      <a:endParaRPr lang="fr-BE" sz="1100" dirty="0">
                        <a:effectLst/>
                        <a:latin typeface="Calibri"/>
                        <a:ea typeface="Calibri"/>
                        <a:cs typeface="Times New Roman"/>
                      </a:endParaRPr>
                    </a:p>
                  </a:txBody>
                  <a:tcPr marL="0" marR="0" marT="0" marB="0" anchor="ctr"/>
                </a:tc>
              </a:tr>
              <a:tr h="210457">
                <a:tc>
                  <a:txBody>
                    <a:bodyPr/>
                    <a:lstStyle/>
                    <a:p>
                      <a:pPr>
                        <a:lnSpc>
                          <a:spcPct val="115000"/>
                        </a:lnSpc>
                        <a:spcAft>
                          <a:spcPts val="1000"/>
                        </a:spcAft>
                      </a:pPr>
                      <a:r>
                        <a:rPr lang="fr-BE" sz="1200" dirty="0">
                          <a:effectLst/>
                        </a:rPr>
                        <a:t>Life expectancy at birth 2002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0.817</a:t>
                      </a:r>
                      <a:endParaRPr lang="fr-BE" sz="1100" dirty="0">
                        <a:effectLst/>
                        <a:latin typeface="Calibri"/>
                        <a:ea typeface="Calibri"/>
                        <a:cs typeface="Times New Roman"/>
                      </a:endParaRPr>
                    </a:p>
                  </a:txBody>
                  <a:tcPr marL="0" marR="0" marT="0" marB="0" anchor="ctr"/>
                </a:tc>
              </a:tr>
              <a:tr h="210457">
                <a:tc>
                  <a:txBody>
                    <a:bodyPr/>
                    <a:lstStyle/>
                    <a:p>
                      <a:pPr>
                        <a:lnSpc>
                          <a:spcPct val="115000"/>
                        </a:lnSpc>
                        <a:spcAft>
                          <a:spcPts val="1000"/>
                        </a:spcAft>
                      </a:pPr>
                      <a:r>
                        <a:rPr lang="fr-BE" sz="1200" dirty="0">
                          <a:effectLst/>
                        </a:rPr>
                        <a:t>Index of Democratization 2002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BE" sz="1200" dirty="0">
                          <a:effectLst/>
                        </a:rPr>
                        <a:t>0.584</a:t>
                      </a:r>
                      <a:endParaRPr lang="fr-BE" sz="1100" dirty="0">
                        <a:effectLst/>
                        <a:latin typeface="Calibri"/>
                        <a:ea typeface="Calibri"/>
                        <a:cs typeface="Times New Roman"/>
                      </a:endParaRPr>
                    </a:p>
                  </a:txBody>
                  <a:tcPr marL="0" marR="0" marT="0" marB="0" anchor="ctr"/>
                </a:tc>
              </a:tr>
            </a:tbl>
          </a:graphicData>
        </a:graphic>
      </p:graphicFrame>
      <p:sp>
        <p:nvSpPr>
          <p:cNvPr id="77854" name="ZoneTexte 1"/>
          <p:cNvSpPr txBox="1">
            <a:spLocks noChangeArrowheads="1"/>
          </p:cNvSpPr>
          <p:nvPr/>
        </p:nvSpPr>
        <p:spPr bwMode="auto">
          <a:xfrm>
            <a:off x="6156176" y="4317265"/>
            <a:ext cx="25098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100" dirty="0"/>
              <a:t>QHC = index de développement humain</a:t>
            </a:r>
          </a:p>
        </p:txBody>
      </p:sp>
      <p:sp>
        <p:nvSpPr>
          <p:cNvPr id="2" name="ZoneTexte 1"/>
          <p:cNvSpPr txBox="1"/>
          <p:nvPr/>
        </p:nvSpPr>
        <p:spPr>
          <a:xfrm>
            <a:off x="683568" y="3563704"/>
            <a:ext cx="5775299" cy="369332"/>
          </a:xfrm>
          <a:prstGeom prst="rect">
            <a:avLst/>
          </a:prstGeom>
          <a:noFill/>
        </p:spPr>
        <p:txBody>
          <a:bodyPr wrap="none" rtlCol="0">
            <a:spAutoFit/>
          </a:bodyPr>
          <a:lstStyle/>
          <a:p>
            <a:r>
              <a:rPr lang="fr-BE" dirty="0" smtClean="0"/>
              <a:t>Autres paramètres sociaux corrélés au Q.I moyen national…</a:t>
            </a:r>
            <a:endParaRPr lang="fr-BE" dirty="0"/>
          </a:p>
        </p:txBody>
      </p:sp>
    </p:spTree>
  </p:cSld>
  <p:clrMapOvr>
    <a:masterClrMapping/>
  </p:clrMapOvr>
  <p:transition spd="slow" advTm="60975"/>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FB858BCE-EC13-4C41-8DBD-ED5A2917FB0B}" type="slidenum">
              <a:rPr lang="fr-BE" smtClean="0"/>
              <a:pPr>
                <a:defRPr/>
              </a:pPr>
              <a:t>125</a:t>
            </a:fld>
            <a:endParaRPr lang="fr-BE" dirty="0"/>
          </a:p>
        </p:txBody>
      </p:sp>
      <p:pic>
        <p:nvPicPr>
          <p:cNvPr id="788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694" y="377040"/>
            <a:ext cx="5975350" cy="554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2" name="ZoneTexte 4"/>
          <p:cNvSpPr txBox="1">
            <a:spLocks noChangeArrowheads="1"/>
          </p:cNvSpPr>
          <p:nvPr/>
        </p:nvSpPr>
        <p:spPr bwMode="auto">
          <a:xfrm>
            <a:off x="1234334" y="0"/>
            <a:ext cx="5768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Index de démocratisation en fonction de Q.I moyen national</a:t>
            </a:r>
          </a:p>
        </p:txBody>
      </p:sp>
      <p:sp>
        <p:nvSpPr>
          <p:cNvPr id="78853" name="ZoneTexte 5"/>
          <p:cNvSpPr txBox="1">
            <a:spLocks noChangeArrowheads="1"/>
          </p:cNvSpPr>
          <p:nvPr/>
        </p:nvSpPr>
        <p:spPr bwMode="auto">
          <a:xfrm>
            <a:off x="1300163" y="6155531"/>
            <a:ext cx="6094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-&gt; Un niveau intellectuel élevé est nécessaire à une démocratie.</a:t>
            </a:r>
          </a:p>
        </p:txBody>
      </p:sp>
      <p:sp>
        <p:nvSpPr>
          <p:cNvPr id="2" name="ZoneTexte 1"/>
          <p:cNvSpPr txBox="1"/>
          <p:nvPr/>
        </p:nvSpPr>
        <p:spPr>
          <a:xfrm>
            <a:off x="0" y="6589990"/>
            <a:ext cx="4429418" cy="261610"/>
          </a:xfrm>
          <a:prstGeom prst="rect">
            <a:avLst/>
          </a:prstGeom>
          <a:noFill/>
        </p:spPr>
        <p:txBody>
          <a:bodyPr wrap="none" rtlCol="0">
            <a:spAutoFit/>
          </a:bodyPr>
          <a:lstStyle/>
          <a:p>
            <a:r>
              <a:rPr lang="fr-BE" sz="1100" dirty="0" smtClean="0"/>
              <a:t>Image extraire de « The </a:t>
            </a:r>
            <a:r>
              <a:rPr lang="fr-BE" sz="1100" dirty="0" err="1" smtClean="0"/>
              <a:t>limits</a:t>
            </a:r>
            <a:r>
              <a:rPr lang="fr-BE" sz="1100" dirty="0" smtClean="0"/>
              <a:t> of </a:t>
            </a:r>
            <a:r>
              <a:rPr lang="fr-BE" sz="1100" dirty="0" err="1" smtClean="0"/>
              <a:t>democratization</a:t>
            </a:r>
            <a:r>
              <a:rPr lang="fr-BE" sz="1100" dirty="0" smtClean="0"/>
              <a:t> », Tatu </a:t>
            </a:r>
            <a:r>
              <a:rPr lang="fr-BE" sz="1100" dirty="0" err="1" smtClean="0"/>
              <a:t>Vanhanen</a:t>
            </a:r>
            <a:r>
              <a:rPr lang="fr-BE" sz="1100" dirty="0" smtClean="0"/>
              <a:t>, 2009.</a:t>
            </a:r>
            <a:endParaRPr lang="fr-BE" sz="1100"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188640"/>
            <a:ext cx="8784976" cy="4525963"/>
          </a:xfrm>
        </p:spPr>
        <p:txBody>
          <a:bodyPr/>
          <a:lstStyle/>
          <a:p>
            <a:r>
              <a:rPr lang="fr-BE" dirty="0"/>
              <a:t>A partir de la composition raciale d’une population -&gt; prédiction du Q.I moyen -&gt; prédiction d’un nombre considérable de paramètres sociaux.</a:t>
            </a:r>
          </a:p>
          <a:p>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126</a:t>
            </a:fld>
            <a:endParaRPr lang="fr-BE"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370069"/>
            <a:ext cx="4392488" cy="403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6228184" y="4064305"/>
            <a:ext cx="2766335" cy="646331"/>
          </a:xfrm>
          <a:prstGeom prst="rect">
            <a:avLst/>
          </a:prstGeom>
          <a:noFill/>
        </p:spPr>
        <p:txBody>
          <a:bodyPr wrap="none" rtlCol="0">
            <a:spAutoFit/>
          </a:bodyPr>
          <a:lstStyle/>
          <a:p>
            <a:r>
              <a:rPr lang="fr-BE" dirty="0" smtClean="0"/>
              <a:t>Salaire moyen par habitant </a:t>
            </a:r>
          </a:p>
          <a:p>
            <a:r>
              <a:rPr lang="fr-BE" dirty="0" smtClean="0"/>
              <a:t>en fonction du Q.I moyen</a:t>
            </a:r>
            <a:endParaRPr lang="fr-BE" dirty="0"/>
          </a:p>
        </p:txBody>
      </p:sp>
      <p:sp>
        <p:nvSpPr>
          <p:cNvPr id="6" name="ZoneTexte 5"/>
          <p:cNvSpPr txBox="1"/>
          <p:nvPr/>
        </p:nvSpPr>
        <p:spPr>
          <a:xfrm>
            <a:off x="-153" y="6596390"/>
            <a:ext cx="4366901" cy="261610"/>
          </a:xfrm>
          <a:prstGeom prst="rect">
            <a:avLst/>
          </a:prstGeom>
          <a:noFill/>
        </p:spPr>
        <p:txBody>
          <a:bodyPr wrap="none" rtlCol="0">
            <a:spAutoFit/>
          </a:bodyPr>
          <a:lstStyle/>
          <a:p>
            <a:r>
              <a:rPr lang="fr-BE" sz="1100" dirty="0" smtClean="0"/>
              <a:t>Tiré de « I.Q and the </a:t>
            </a:r>
            <a:r>
              <a:rPr lang="fr-BE" sz="1100" dirty="0" err="1" smtClean="0"/>
              <a:t>wealth</a:t>
            </a:r>
            <a:r>
              <a:rPr lang="fr-BE" sz="1100" dirty="0" smtClean="0"/>
              <a:t> of nations », Lynn et </a:t>
            </a:r>
            <a:r>
              <a:rPr lang="fr-BE" sz="1100" dirty="0" err="1" smtClean="0"/>
              <a:t>Vanhanen</a:t>
            </a:r>
            <a:r>
              <a:rPr lang="fr-BE" sz="1100" dirty="0" smtClean="0"/>
              <a:t>, 2002, p.171.</a:t>
            </a:r>
            <a:endParaRPr lang="fr-BE" sz="1100" dirty="0"/>
          </a:p>
        </p:txBody>
      </p:sp>
    </p:spTree>
    <p:extLst>
      <p:ext uri="{BB962C8B-B14F-4D97-AF65-F5344CB8AC3E}">
        <p14:creationId xmlns:p14="http://schemas.microsoft.com/office/powerpoint/2010/main" val="262285674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620688"/>
            <a:ext cx="8712968" cy="5256584"/>
          </a:xfrm>
        </p:spPr>
        <p:txBody>
          <a:bodyPr/>
          <a:lstStyle/>
          <a:p>
            <a:pPr marL="0" indent="0">
              <a:buNone/>
            </a:pPr>
            <a:r>
              <a:rPr lang="fr-BE" dirty="0" smtClean="0"/>
              <a:t/>
            </a:r>
            <a:br>
              <a:rPr lang="fr-BE" dirty="0" smtClean="0"/>
            </a:br>
            <a:r>
              <a:rPr lang="fr-BE" dirty="0" smtClean="0"/>
              <a:t>Les différences en terme de Q.I moyen des populations ont un impact considérable en terme de fréquence d’individus intelligents ou moins intelligents. Une population à Q.I moyen élevé (en Eurasie essentiellement) produira une proportion considérablement supérieure d’individus doués et considérablement inférieure d’individus peu doués</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127</a:t>
            </a:fld>
            <a:endParaRPr lang="fr-BE" dirty="0"/>
          </a:p>
        </p:txBody>
      </p:sp>
    </p:spTree>
    <p:extLst>
      <p:ext uri="{BB962C8B-B14F-4D97-AF65-F5344CB8AC3E}">
        <p14:creationId xmlns:p14="http://schemas.microsoft.com/office/powerpoint/2010/main" val="283558778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14E3657E-D497-4887-BCEB-05482FB6EA67}" type="slidenum">
              <a:rPr lang="fr-BE" smtClean="0"/>
              <a:pPr>
                <a:defRPr/>
              </a:pPr>
              <a:t>128</a:t>
            </a:fld>
            <a:endParaRPr lang="fr-BE" dirty="0"/>
          </a:p>
        </p:txBody>
      </p:sp>
      <p:graphicFrame>
        <p:nvGraphicFramePr>
          <p:cNvPr id="5" name="Tableau 4"/>
          <p:cNvGraphicFramePr>
            <a:graphicFrameLocks noGrp="1"/>
          </p:cNvGraphicFramePr>
          <p:nvPr/>
        </p:nvGraphicFramePr>
        <p:xfrm>
          <a:off x="1258888" y="14288"/>
          <a:ext cx="6697661" cy="6864354"/>
        </p:xfrm>
        <a:graphic>
          <a:graphicData uri="http://schemas.openxmlformats.org/drawingml/2006/table">
            <a:tbl>
              <a:tblPr firstRow="1" firstCol="1" bandRow="1">
                <a:tableStyleId>{5C22544A-7EE6-4342-B048-85BDC9FD1C3A}</a:tableStyleId>
              </a:tblPr>
              <a:tblGrid>
                <a:gridCol w="698090"/>
                <a:gridCol w="1244555"/>
                <a:gridCol w="1162970"/>
                <a:gridCol w="1162970"/>
                <a:gridCol w="1214538"/>
                <a:gridCol w="1214538"/>
              </a:tblGrid>
              <a:tr h="1927859">
                <a:tc>
                  <a:txBody>
                    <a:bodyPr/>
                    <a:lstStyle/>
                    <a:p>
                      <a:pPr algn="l">
                        <a:lnSpc>
                          <a:spcPct val="115000"/>
                        </a:lnSpc>
                        <a:spcAft>
                          <a:spcPts val="0"/>
                        </a:spcAft>
                      </a:pPr>
                      <a:r>
                        <a:rPr lang="fr-BE" sz="1400" dirty="0">
                          <a:effectLst/>
                        </a:rPr>
                        <a:t>Race :</a:t>
                      </a:r>
                      <a:endParaRPr lang="fr-BE" sz="14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400" dirty="0">
                          <a:effectLst/>
                        </a:rPr>
                        <a:t>Africains occidentaux</a:t>
                      </a:r>
                    </a:p>
                    <a:p>
                      <a:pPr algn="l">
                        <a:lnSpc>
                          <a:spcPct val="115000"/>
                        </a:lnSpc>
                        <a:spcAft>
                          <a:spcPts val="0"/>
                        </a:spcAft>
                      </a:pPr>
                      <a:r>
                        <a:rPr lang="fr-BE" sz="1000" dirty="0">
                          <a:effectLst/>
                        </a:rPr>
                        <a:t> </a:t>
                      </a:r>
                      <a:r>
                        <a:rPr lang="fr-BE" sz="1400" dirty="0" smtClean="0">
                          <a:effectLst/>
                        </a:rPr>
                        <a:t>(sinon</a:t>
                      </a:r>
                      <a:r>
                        <a:rPr lang="fr-BE" sz="1400" baseline="0" dirty="0" smtClean="0">
                          <a:effectLst/>
                        </a:rPr>
                        <a:t> 67)</a:t>
                      </a:r>
                      <a:endParaRPr lang="fr-BE" sz="1400" dirty="0">
                        <a:effectLst/>
                      </a:endParaRP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400" dirty="0">
                          <a:effectLst/>
                        </a:rPr>
                        <a:t>Q.I : 80</a:t>
                      </a:r>
                    </a:p>
                    <a:p>
                      <a:pPr algn="l">
                        <a:lnSpc>
                          <a:spcPct val="115000"/>
                        </a:lnSpc>
                        <a:spcAft>
                          <a:spcPts val="0"/>
                        </a:spcAft>
                      </a:pPr>
                      <a:r>
                        <a:rPr lang="fr-BE" sz="1400" dirty="0">
                          <a:effectLst/>
                        </a:rPr>
                        <a:t>S.D : 12,5</a:t>
                      </a:r>
                    </a:p>
                    <a:p>
                      <a:pPr algn="l">
                        <a:lnSpc>
                          <a:spcPct val="115000"/>
                        </a:lnSpc>
                        <a:spcAft>
                          <a:spcPts val="0"/>
                        </a:spcAft>
                      </a:pPr>
                      <a:r>
                        <a:rPr lang="fr-BE" sz="1000" dirty="0">
                          <a:effectLst/>
                        </a:rPr>
                        <a:t> </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400" dirty="0">
                          <a:effectLst/>
                        </a:rPr>
                        <a:t>Nord </a:t>
                      </a:r>
                      <a:r>
                        <a:rPr lang="fr-BE" sz="1400" dirty="0" smtClean="0">
                          <a:effectLst/>
                        </a:rPr>
                        <a:t>africains occidentaux </a:t>
                      </a:r>
                      <a:r>
                        <a:rPr lang="fr-BE" sz="1400" dirty="0">
                          <a:effectLst/>
                        </a:rPr>
                        <a:t>(sinon 84)</a:t>
                      </a:r>
                    </a:p>
                    <a:p>
                      <a:pPr algn="l">
                        <a:lnSpc>
                          <a:spcPct val="115000"/>
                        </a:lnSpc>
                        <a:spcAft>
                          <a:spcPts val="0"/>
                        </a:spcAft>
                      </a:pPr>
                      <a:r>
                        <a:rPr lang="fr-BE" sz="1000" dirty="0">
                          <a:effectLst/>
                        </a:rPr>
                        <a:t> </a:t>
                      </a:r>
                    </a:p>
                    <a:p>
                      <a:pPr algn="l">
                        <a:lnSpc>
                          <a:spcPct val="115000"/>
                        </a:lnSpc>
                        <a:spcAft>
                          <a:spcPts val="0"/>
                        </a:spcAft>
                      </a:pPr>
                      <a:endParaRPr lang="fr-BE" sz="1400" dirty="0" smtClean="0">
                        <a:effectLst/>
                      </a:endParaRPr>
                    </a:p>
                    <a:p>
                      <a:pPr algn="l">
                        <a:lnSpc>
                          <a:spcPct val="115000"/>
                        </a:lnSpc>
                        <a:spcAft>
                          <a:spcPts val="0"/>
                        </a:spcAft>
                      </a:pPr>
                      <a:r>
                        <a:rPr lang="fr-BE" sz="1400" dirty="0" smtClean="0">
                          <a:effectLst/>
                        </a:rPr>
                        <a:t>Q.I</a:t>
                      </a:r>
                      <a:r>
                        <a:rPr lang="fr-BE" sz="1400" dirty="0">
                          <a:effectLst/>
                        </a:rPr>
                        <a:t> : 88</a:t>
                      </a:r>
                    </a:p>
                    <a:p>
                      <a:pPr algn="l">
                        <a:lnSpc>
                          <a:spcPct val="115000"/>
                        </a:lnSpc>
                        <a:spcAft>
                          <a:spcPts val="0"/>
                        </a:spcAft>
                      </a:pPr>
                      <a:r>
                        <a:rPr lang="fr-BE" sz="1400" dirty="0">
                          <a:effectLst/>
                        </a:rPr>
                        <a:t>S.D : 15</a:t>
                      </a:r>
                    </a:p>
                    <a:p>
                      <a:pPr algn="l">
                        <a:lnSpc>
                          <a:spcPct val="115000"/>
                        </a:lnSpc>
                        <a:spcAft>
                          <a:spcPts val="0"/>
                        </a:spcAft>
                      </a:pPr>
                      <a:r>
                        <a:rPr lang="fr-BE" sz="1000" dirty="0">
                          <a:effectLst/>
                        </a:rPr>
                        <a:t> </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400" dirty="0">
                          <a:effectLst/>
                        </a:rPr>
                        <a:t>Européens</a:t>
                      </a: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400" dirty="0">
                          <a:effectLst/>
                        </a:rPr>
                        <a:t>Q.I : 100</a:t>
                      </a:r>
                    </a:p>
                    <a:p>
                      <a:pPr algn="l">
                        <a:lnSpc>
                          <a:spcPct val="115000"/>
                        </a:lnSpc>
                        <a:spcAft>
                          <a:spcPts val="0"/>
                        </a:spcAft>
                      </a:pPr>
                      <a:r>
                        <a:rPr lang="fr-BE" sz="1400" dirty="0">
                          <a:effectLst/>
                        </a:rPr>
                        <a:t>S.D : 15</a:t>
                      </a:r>
                      <a:endParaRPr lang="fr-BE" sz="14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 </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 </a:t>
                      </a:r>
                      <a:endParaRPr lang="fr-BE" sz="1000" dirty="0">
                        <a:effectLst/>
                        <a:latin typeface="Calibri"/>
                        <a:ea typeface="Calibri"/>
                        <a:cs typeface="Times New Roman"/>
                      </a:endParaRPr>
                    </a:p>
                  </a:txBody>
                  <a:tcPr marL="41902" marR="41902" marT="0" marB="0"/>
                </a:tc>
              </a:tr>
              <a:tr h="1296923">
                <a:tc>
                  <a:txBody>
                    <a:bodyPr/>
                    <a:lstStyle/>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400" dirty="0">
                          <a:effectLst/>
                        </a:rPr>
                        <a:t>Q.I :</a:t>
                      </a:r>
                      <a:endParaRPr lang="fr-BE" sz="14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Pourcentage dépassant le Q.I indiqué dans la colonne de gauche :</a:t>
                      </a:r>
                    </a:p>
                    <a:p>
                      <a:pPr algn="l">
                        <a:lnSpc>
                          <a:spcPct val="115000"/>
                        </a:lnSpc>
                        <a:spcAft>
                          <a:spcPts val="0"/>
                        </a:spcAft>
                      </a:pPr>
                      <a:r>
                        <a:rPr lang="fr-BE" sz="1000" dirty="0">
                          <a:effectLst/>
                        </a:rPr>
                        <a:t> </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Pourcentage dépassant le Q.I indiqué dans la colonne de gauche :</a:t>
                      </a:r>
                    </a:p>
                    <a:p>
                      <a:pPr algn="l">
                        <a:lnSpc>
                          <a:spcPct val="115000"/>
                        </a:lnSpc>
                        <a:spcAft>
                          <a:spcPts val="0"/>
                        </a:spcAft>
                      </a:pPr>
                      <a:r>
                        <a:rPr lang="fr-BE" sz="1000" dirty="0">
                          <a:effectLst/>
                        </a:rPr>
                        <a:t> </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Pourcentage dépassant le Q.I indiqué dans la colonne de gauche :</a:t>
                      </a:r>
                    </a:p>
                    <a:p>
                      <a:pPr algn="l">
                        <a:lnSpc>
                          <a:spcPct val="115000"/>
                        </a:lnSpc>
                        <a:spcAft>
                          <a:spcPts val="0"/>
                        </a:spcAft>
                      </a:pPr>
                      <a:r>
                        <a:rPr lang="fr-BE" sz="1000" dirty="0">
                          <a:effectLst/>
                        </a:rPr>
                        <a:t> </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Ratio européens sur africains occidentaux : </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 </a:t>
                      </a:r>
                    </a:p>
                    <a:p>
                      <a:pPr algn="l">
                        <a:lnSpc>
                          <a:spcPct val="115000"/>
                        </a:lnSpc>
                        <a:spcAft>
                          <a:spcPts val="0"/>
                        </a:spcAft>
                      </a:pPr>
                      <a:r>
                        <a:rPr lang="fr-BE" sz="1000" dirty="0">
                          <a:effectLst/>
                        </a:rPr>
                        <a:t>Ratio européens sur nord africains :</a:t>
                      </a:r>
                      <a:endParaRPr lang="fr-BE" sz="1000" dirty="0">
                        <a:effectLst/>
                        <a:latin typeface="Calibri"/>
                        <a:ea typeface="Calibri"/>
                        <a:cs typeface="Times New Roman"/>
                      </a:endParaRPr>
                    </a:p>
                  </a:txBody>
                  <a:tcPr marL="41902" marR="41902" marT="0" marB="0"/>
                </a:tc>
              </a:tr>
              <a:tr h="175260">
                <a:tc>
                  <a:txBody>
                    <a:bodyPr/>
                    <a:lstStyle/>
                    <a:p>
                      <a:pPr algn="l">
                        <a:lnSpc>
                          <a:spcPct val="115000"/>
                        </a:lnSpc>
                        <a:spcAft>
                          <a:spcPts val="0"/>
                        </a:spcAft>
                      </a:pPr>
                      <a:r>
                        <a:rPr lang="fr-BE" sz="1000" dirty="0">
                          <a:effectLst/>
                        </a:rPr>
                        <a:t>70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79</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88,49</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97,72</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r>
              <a:tr h="175260">
                <a:tc>
                  <a:txBody>
                    <a:bodyPr/>
                    <a:lstStyle/>
                    <a:p>
                      <a:pPr algn="l">
                        <a:lnSpc>
                          <a:spcPct val="115000"/>
                        </a:lnSpc>
                        <a:spcAft>
                          <a:spcPts val="0"/>
                        </a:spcAft>
                      </a:pPr>
                      <a:r>
                        <a:rPr lang="fr-BE" sz="1000" dirty="0">
                          <a:effectLst/>
                        </a:rPr>
                        <a:t>80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50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69,31</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90,9</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r>
              <a:tr h="175260">
                <a:tc>
                  <a:txBody>
                    <a:bodyPr/>
                    <a:lstStyle/>
                    <a:p>
                      <a:pPr algn="l">
                        <a:lnSpc>
                          <a:spcPct val="115000"/>
                        </a:lnSpc>
                        <a:spcAft>
                          <a:spcPts val="0"/>
                        </a:spcAft>
                      </a:pPr>
                      <a:r>
                        <a:rPr lang="fr-BE" sz="1000" dirty="0">
                          <a:effectLst/>
                        </a:rPr>
                        <a:t>90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21</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45,45</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74,8</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r>
              <a:tr h="292748">
                <a:tc>
                  <a:txBody>
                    <a:bodyPr/>
                    <a:lstStyle/>
                    <a:p>
                      <a:pPr algn="l">
                        <a:lnSpc>
                          <a:spcPct val="115000"/>
                        </a:lnSpc>
                        <a:spcAft>
                          <a:spcPts val="0"/>
                        </a:spcAft>
                      </a:pPr>
                      <a:r>
                        <a:rPr lang="fr-BE" sz="1000" dirty="0">
                          <a:effectLst/>
                        </a:rPr>
                        <a:t>100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5,5</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21,19</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50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9,09</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2,36</a:t>
                      </a:r>
                      <a:endParaRPr lang="fr-BE" sz="1000" dirty="0">
                        <a:effectLst/>
                        <a:latin typeface="Calibri"/>
                        <a:ea typeface="Calibri"/>
                        <a:cs typeface="Times New Roman"/>
                      </a:endParaRPr>
                    </a:p>
                  </a:txBody>
                  <a:tcPr marL="41902" marR="41902" marT="0" marB="0"/>
                </a:tc>
              </a:tr>
              <a:tr h="292748">
                <a:tc>
                  <a:txBody>
                    <a:bodyPr/>
                    <a:lstStyle/>
                    <a:p>
                      <a:pPr algn="l">
                        <a:lnSpc>
                          <a:spcPct val="115000"/>
                        </a:lnSpc>
                        <a:spcAft>
                          <a:spcPts val="0"/>
                        </a:spcAft>
                      </a:pPr>
                      <a:r>
                        <a:rPr lang="fr-BE" sz="1000" dirty="0">
                          <a:solidFill>
                            <a:srgbClr val="FF0000"/>
                          </a:solidFill>
                          <a:effectLst/>
                        </a:rPr>
                        <a:t>110</a:t>
                      </a:r>
                      <a:endParaRPr lang="fr-BE" sz="1000" dirty="0">
                        <a:solidFill>
                          <a:srgbClr val="FF0000"/>
                        </a:solidFill>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smtClean="0">
                          <a:solidFill>
                            <a:srgbClr val="FF0000"/>
                          </a:solidFill>
                          <a:effectLst/>
                        </a:rPr>
                        <a:t>0,82 %</a:t>
                      </a:r>
                      <a:endParaRPr lang="fr-BE" sz="1000" dirty="0">
                        <a:solidFill>
                          <a:srgbClr val="FF0000"/>
                        </a:solidFill>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smtClean="0">
                          <a:solidFill>
                            <a:srgbClr val="FF0000"/>
                          </a:solidFill>
                          <a:effectLst/>
                        </a:rPr>
                        <a:t>7,12 %</a:t>
                      </a:r>
                      <a:endParaRPr lang="fr-BE" sz="1000" dirty="0">
                        <a:solidFill>
                          <a:srgbClr val="FF0000"/>
                        </a:solidFill>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smtClean="0">
                          <a:solidFill>
                            <a:srgbClr val="FF0000"/>
                          </a:solidFill>
                          <a:effectLst/>
                        </a:rPr>
                        <a:t>25,2 %</a:t>
                      </a:r>
                      <a:endParaRPr lang="fr-BE" sz="1000" dirty="0">
                        <a:solidFill>
                          <a:srgbClr val="FF0000"/>
                        </a:solidFill>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solidFill>
                            <a:srgbClr val="FF0000"/>
                          </a:solidFill>
                          <a:effectLst/>
                        </a:rPr>
                        <a:t>30,7</a:t>
                      </a:r>
                      <a:endParaRPr lang="fr-BE" sz="1000" dirty="0">
                        <a:solidFill>
                          <a:srgbClr val="FF0000"/>
                        </a:solidFill>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solidFill>
                            <a:srgbClr val="FF0000"/>
                          </a:solidFill>
                          <a:effectLst/>
                        </a:rPr>
                        <a:t>3,54</a:t>
                      </a:r>
                      <a:endParaRPr lang="fr-BE" sz="1000" dirty="0">
                        <a:solidFill>
                          <a:srgbClr val="FF0000"/>
                        </a:solidFill>
                        <a:effectLst/>
                        <a:latin typeface="Calibri"/>
                        <a:ea typeface="Calibri"/>
                        <a:cs typeface="Times New Roman"/>
                      </a:endParaRPr>
                    </a:p>
                  </a:txBody>
                  <a:tcPr marL="41902" marR="41902" marT="0" marB="0"/>
                </a:tc>
              </a:tr>
              <a:tr h="438610">
                <a:tc>
                  <a:txBody>
                    <a:bodyPr/>
                    <a:lstStyle/>
                    <a:p>
                      <a:pPr algn="l">
                        <a:lnSpc>
                          <a:spcPct val="115000"/>
                        </a:lnSpc>
                        <a:spcAft>
                          <a:spcPts val="0"/>
                        </a:spcAft>
                      </a:pPr>
                      <a:r>
                        <a:rPr lang="fr-BE" sz="1000" dirty="0">
                          <a:effectLst/>
                        </a:rPr>
                        <a:t>120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0,069 (Un sur 1455)</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1,645</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9,1</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131,88</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5,56</a:t>
                      </a:r>
                      <a:endParaRPr lang="fr-BE" sz="1000" dirty="0">
                        <a:effectLst/>
                        <a:latin typeface="Calibri"/>
                        <a:ea typeface="Calibri"/>
                        <a:cs typeface="Times New Roman"/>
                      </a:endParaRPr>
                    </a:p>
                  </a:txBody>
                  <a:tcPr marL="41902" marR="41902" marT="0" marB="0"/>
                </a:tc>
              </a:tr>
              <a:tr h="584981">
                <a:tc>
                  <a:txBody>
                    <a:bodyPr/>
                    <a:lstStyle/>
                    <a:p>
                      <a:pPr algn="l">
                        <a:lnSpc>
                          <a:spcPct val="115000"/>
                        </a:lnSpc>
                        <a:spcAft>
                          <a:spcPts val="0"/>
                        </a:spcAft>
                      </a:pPr>
                      <a:r>
                        <a:rPr lang="fr-BE" sz="1000" dirty="0">
                          <a:effectLst/>
                        </a:rPr>
                        <a:t>130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0,0032 (Un sur 31500)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0,26 (Un sur 391)</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2,28</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712,5</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8,77</a:t>
                      </a:r>
                      <a:endParaRPr lang="fr-BE" sz="1000" dirty="0">
                        <a:effectLst/>
                        <a:latin typeface="Calibri"/>
                        <a:ea typeface="Calibri"/>
                        <a:cs typeface="Times New Roman"/>
                      </a:endParaRPr>
                    </a:p>
                  </a:txBody>
                  <a:tcPr marL="41902" marR="41902" marT="0" marB="0"/>
                </a:tc>
              </a:tr>
              <a:tr h="803663">
                <a:tc>
                  <a:txBody>
                    <a:bodyPr/>
                    <a:lstStyle/>
                    <a:p>
                      <a:pPr algn="l">
                        <a:lnSpc>
                          <a:spcPct val="115000"/>
                        </a:lnSpc>
                        <a:spcAft>
                          <a:spcPts val="0"/>
                        </a:spcAft>
                      </a:pPr>
                      <a:r>
                        <a:rPr lang="fr-BE" sz="1000" dirty="0">
                          <a:effectLst/>
                        </a:rPr>
                        <a:t>140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0,00008 (Un sur un million deux cent cinquante-huit mille)</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0,026 (Un sur 3794,7)</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0,38</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4750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14,62</a:t>
                      </a:r>
                      <a:endParaRPr lang="fr-BE" sz="1000" dirty="0">
                        <a:effectLst/>
                        <a:latin typeface="Calibri"/>
                        <a:ea typeface="Calibri"/>
                        <a:cs typeface="Times New Roman"/>
                      </a:endParaRPr>
                    </a:p>
                  </a:txBody>
                  <a:tcPr marL="41902" marR="41902" marT="0" marB="0"/>
                </a:tc>
              </a:tr>
              <a:tr h="350520">
                <a:tc>
                  <a:txBody>
                    <a:bodyPr/>
                    <a:lstStyle/>
                    <a:p>
                      <a:pPr algn="l">
                        <a:lnSpc>
                          <a:spcPct val="115000"/>
                        </a:lnSpc>
                        <a:spcAft>
                          <a:spcPts val="0"/>
                        </a:spcAft>
                      </a:pPr>
                      <a:r>
                        <a:rPr lang="fr-BE" sz="1000" dirty="0">
                          <a:effectLst/>
                        </a:rPr>
                        <a:t>150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0,0018 (Un sur 55906)</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0,043 (Un sur 2330)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23,89</a:t>
                      </a:r>
                      <a:endParaRPr lang="fr-BE" sz="1000" dirty="0">
                        <a:effectLst/>
                        <a:latin typeface="Calibri"/>
                        <a:ea typeface="Calibri"/>
                        <a:cs typeface="Times New Roman"/>
                      </a:endParaRPr>
                    </a:p>
                  </a:txBody>
                  <a:tcPr marL="41902" marR="41902" marT="0" marB="0"/>
                </a:tc>
              </a:tr>
              <a:tr h="350520">
                <a:tc>
                  <a:txBody>
                    <a:bodyPr/>
                    <a:lstStyle/>
                    <a:p>
                      <a:pPr algn="l">
                        <a:lnSpc>
                          <a:spcPct val="115000"/>
                        </a:lnSpc>
                        <a:spcAft>
                          <a:spcPts val="0"/>
                        </a:spcAft>
                      </a:pPr>
                      <a:r>
                        <a:rPr lang="fr-BE" sz="1000" dirty="0">
                          <a:effectLst/>
                        </a:rPr>
                        <a:t>160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0,0032 (Un sur 31560)</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c>
                  <a:txBody>
                    <a:bodyPr/>
                    <a:lstStyle/>
                    <a:p>
                      <a:pPr algn="l">
                        <a:lnSpc>
                          <a:spcPct val="115000"/>
                        </a:lnSpc>
                        <a:spcAft>
                          <a:spcPts val="0"/>
                        </a:spcAft>
                      </a:pPr>
                      <a:r>
                        <a:rPr lang="fr-BE" sz="1000" dirty="0">
                          <a:effectLst/>
                        </a:rPr>
                        <a:t>-</a:t>
                      </a:r>
                      <a:endParaRPr lang="fr-BE" sz="1000" dirty="0">
                        <a:effectLst/>
                        <a:latin typeface="Calibri"/>
                        <a:ea typeface="Calibri"/>
                        <a:cs typeface="Times New Roman"/>
                      </a:endParaRPr>
                    </a:p>
                  </a:txBody>
                  <a:tcPr marL="41902" marR="41902" marT="0" marB="0"/>
                </a:tc>
              </a:tr>
            </a:tbl>
          </a:graphicData>
        </a:graphic>
      </p:graphicFrame>
    </p:spTree>
  </p:cSld>
  <p:clrMapOvr>
    <a:masterClrMapping/>
  </p:clrMapOvr>
  <p:transition spd="slow" advTm="178229"/>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129</a:t>
            </a:fld>
            <a:endParaRPr lang="fr-BE" dirty="0"/>
          </a:p>
        </p:txBody>
      </p:sp>
      <p:pic>
        <p:nvPicPr>
          <p:cNvPr id="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12" y="404664"/>
            <a:ext cx="8877386" cy="5995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4919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smtClean="0"/>
              <a:t>Définition qualitative de l’intelligence</a:t>
            </a:r>
            <a:endParaRPr lang="fr-BE" dirty="0"/>
          </a:p>
        </p:txBody>
      </p:sp>
      <p:sp>
        <p:nvSpPr>
          <p:cNvPr id="13315" name="Espace réservé du contenu 2"/>
          <p:cNvSpPr>
            <a:spLocks noGrp="1"/>
          </p:cNvSpPr>
          <p:nvPr>
            <p:ph idx="1"/>
          </p:nvPr>
        </p:nvSpPr>
        <p:spPr>
          <a:xfrm>
            <a:off x="250825" y="1557338"/>
            <a:ext cx="8893175" cy="5256212"/>
          </a:xfrm>
        </p:spPr>
        <p:txBody>
          <a:bodyPr/>
          <a:lstStyle/>
          <a:p>
            <a:pPr marL="0" indent="0" eaLnBrk="1" hangingPunct="1">
              <a:buFont typeface="Arial" charset="0"/>
              <a:buNone/>
            </a:pPr>
            <a:r>
              <a:rPr lang="fr-BE" dirty="0" smtClean="0"/>
              <a:t>« </a:t>
            </a:r>
            <a:r>
              <a:rPr lang="fr-BE" dirty="0"/>
              <a:t>C</a:t>
            </a:r>
            <a:r>
              <a:rPr lang="fr-BE" dirty="0" smtClean="0"/>
              <a:t>apacité mentale qui, entre autre, implique l’habileté à raisonner, planifier, résoudre des problèmes, penser d’une façon abstraite, comprendre des idées complexes, apprendre rapidement et apprendre de l’expérience. Ce n’est pas simplement une question de connaissance. Cela reflète plutôt une capacité plus large et plus profonde à comprendre notre environnement »</a:t>
            </a:r>
          </a:p>
          <a:p>
            <a:pPr marL="0" indent="0" eaLnBrk="1" hangingPunct="1">
              <a:buFont typeface="Arial" charset="0"/>
              <a:buNone/>
            </a:pPr>
            <a:r>
              <a:rPr lang="fr-BE" dirty="0" smtClean="0"/>
              <a:t>(Gottfredson, 1997)</a:t>
            </a:r>
          </a:p>
        </p:txBody>
      </p:sp>
      <p:sp>
        <p:nvSpPr>
          <p:cNvPr id="4" name="Espace réservé du numéro de diapositive 3"/>
          <p:cNvSpPr>
            <a:spLocks noGrp="1"/>
          </p:cNvSpPr>
          <p:nvPr>
            <p:ph type="sldNum" sz="quarter" idx="12"/>
          </p:nvPr>
        </p:nvSpPr>
        <p:spPr/>
        <p:txBody>
          <a:bodyPr/>
          <a:lstStyle/>
          <a:p>
            <a:pPr>
              <a:defRPr/>
            </a:pPr>
            <a:fld id="{6C3A5F55-12EE-4797-B76F-354BDA3E7649}" type="slidenum">
              <a:rPr lang="fr-BE"/>
              <a:pPr>
                <a:defRPr/>
              </a:pPr>
              <a:t>13</a:t>
            </a:fld>
            <a:endParaRPr lang="fr-BE" dirty="0"/>
          </a:p>
        </p:txBody>
      </p:sp>
    </p:spTree>
  </p:cSld>
  <p:clrMapOvr>
    <a:masterClrMapping/>
  </p:clrMapOvr>
  <p:transition spd="slow" advTm="34026"/>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130</a:t>
            </a:fld>
            <a:endParaRPr lang="fr-BE"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1" y="836712"/>
            <a:ext cx="9154066" cy="5918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979712" y="226451"/>
            <a:ext cx="7416824" cy="400110"/>
          </a:xfrm>
          <a:prstGeom prst="rect">
            <a:avLst/>
          </a:prstGeom>
          <a:noFill/>
        </p:spPr>
        <p:txBody>
          <a:bodyPr wrap="square" rtlCol="0">
            <a:spAutoFit/>
          </a:bodyPr>
          <a:lstStyle/>
          <a:p>
            <a:r>
              <a:rPr lang="fr-BE" sz="2000" b="1" dirty="0" smtClean="0"/>
              <a:t>Seuil n°1: Q.I &lt; 75 : Déficience mentale</a:t>
            </a:r>
            <a:endParaRPr lang="fr-BE" sz="2000" b="1" dirty="0"/>
          </a:p>
        </p:txBody>
      </p:sp>
    </p:spTree>
    <p:extLst>
      <p:ext uri="{BB962C8B-B14F-4D97-AF65-F5344CB8AC3E}">
        <p14:creationId xmlns:p14="http://schemas.microsoft.com/office/powerpoint/2010/main" val="250251480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131</a:t>
            </a:fld>
            <a:endParaRPr lang="fr-BE"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84" y="908720"/>
            <a:ext cx="8913002" cy="5572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1115616" y="266772"/>
            <a:ext cx="7272808" cy="400110"/>
          </a:xfrm>
          <a:prstGeom prst="rect">
            <a:avLst/>
          </a:prstGeom>
          <a:noFill/>
        </p:spPr>
        <p:txBody>
          <a:bodyPr wrap="square" rtlCol="0">
            <a:spAutoFit/>
          </a:bodyPr>
          <a:lstStyle/>
          <a:p>
            <a:r>
              <a:rPr lang="fr-BE" sz="2000" b="1" dirty="0" smtClean="0"/>
              <a:t>Seuil n°2: Q.I &gt; 105: Accès à l’université, bonne intelligence</a:t>
            </a:r>
            <a:endParaRPr lang="fr-BE" sz="2000" b="1" dirty="0"/>
          </a:p>
        </p:txBody>
      </p:sp>
    </p:spTree>
    <p:extLst>
      <p:ext uri="{BB962C8B-B14F-4D97-AF65-F5344CB8AC3E}">
        <p14:creationId xmlns:p14="http://schemas.microsoft.com/office/powerpoint/2010/main" val="157970849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132</a:t>
            </a:fld>
            <a:endParaRPr lang="fr-B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1052736"/>
            <a:ext cx="9217024" cy="5715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1043608" y="332656"/>
            <a:ext cx="7649082" cy="400110"/>
          </a:xfrm>
          <a:prstGeom prst="rect">
            <a:avLst/>
          </a:prstGeom>
          <a:noFill/>
        </p:spPr>
        <p:txBody>
          <a:bodyPr wrap="none" rtlCol="0">
            <a:spAutoFit/>
          </a:bodyPr>
          <a:lstStyle/>
          <a:p>
            <a:r>
              <a:rPr lang="fr-BE" sz="2000" b="1" dirty="0" smtClean="0"/>
              <a:t>Q.I &gt; 115 : Succès socio-économique supérieur, intelligence supérieure</a:t>
            </a:r>
            <a:endParaRPr lang="fr-BE" sz="2000" b="1" dirty="0"/>
          </a:p>
        </p:txBody>
      </p:sp>
    </p:spTree>
    <p:extLst>
      <p:ext uri="{BB962C8B-B14F-4D97-AF65-F5344CB8AC3E}">
        <p14:creationId xmlns:p14="http://schemas.microsoft.com/office/powerpoint/2010/main" val="144339117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133</a:t>
            </a:fld>
            <a:endParaRPr lang="fr-BE" dirty="0"/>
          </a:p>
        </p:txBody>
      </p:sp>
      <p:graphicFrame>
        <p:nvGraphicFramePr>
          <p:cNvPr id="5" name="Tableau 4"/>
          <p:cNvGraphicFramePr>
            <a:graphicFrameLocks noGrp="1"/>
          </p:cNvGraphicFramePr>
          <p:nvPr>
            <p:extLst>
              <p:ext uri="{D42A27DB-BD31-4B8C-83A1-F6EECF244321}">
                <p14:modId xmlns:p14="http://schemas.microsoft.com/office/powerpoint/2010/main" val="2981833340"/>
              </p:ext>
            </p:extLst>
          </p:nvPr>
        </p:nvGraphicFramePr>
        <p:xfrm>
          <a:off x="467544" y="476672"/>
          <a:ext cx="7632848" cy="5424642"/>
        </p:xfrm>
        <a:graphic>
          <a:graphicData uri="http://schemas.openxmlformats.org/drawingml/2006/table">
            <a:tbl>
              <a:tblPr firstRow="1" firstCol="1" bandRow="1">
                <a:tableStyleId>{5C22544A-7EE6-4342-B048-85BDC9FD1C3A}</a:tableStyleId>
              </a:tblPr>
              <a:tblGrid>
                <a:gridCol w="1766393"/>
                <a:gridCol w="676810"/>
                <a:gridCol w="1074594"/>
                <a:gridCol w="933928"/>
                <a:gridCol w="921246"/>
                <a:gridCol w="1042311"/>
                <a:gridCol w="1217566"/>
              </a:tblGrid>
              <a:tr h="456990">
                <a:tc>
                  <a:txBody>
                    <a:bodyPr/>
                    <a:lstStyle/>
                    <a:p>
                      <a:pPr>
                        <a:lnSpc>
                          <a:spcPct val="115000"/>
                        </a:lnSpc>
                        <a:spcAft>
                          <a:spcPts val="0"/>
                        </a:spcAft>
                      </a:pPr>
                      <a:r>
                        <a:rPr lang="fr-BE" sz="1100" spc="-30" dirty="0">
                          <a:effectLst/>
                        </a:rPr>
                        <a:t>Nations</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30" dirty="0" err="1" smtClean="0">
                          <a:effectLst/>
                          <a:latin typeface="+mn-lt"/>
                          <a:ea typeface="+mn-ea"/>
                          <a:cs typeface="+mn-cs"/>
                        </a:rPr>
                        <a:t>Mean</a:t>
                      </a:r>
                      <a:r>
                        <a:rPr lang="fr-BE" sz="1100" spc="-30" baseline="0" dirty="0" smtClean="0">
                          <a:effectLst/>
                          <a:latin typeface="+mn-lt"/>
                          <a:ea typeface="+mn-ea"/>
                          <a:cs typeface="+mn-cs"/>
                        </a:rPr>
                        <a:t> I.Q</a:t>
                      </a:r>
                      <a:endParaRPr lang="fr-BE" sz="1100" dirty="0">
                        <a:effectLst/>
                        <a:latin typeface="Calibri"/>
                        <a:ea typeface="Calibri"/>
                        <a:cs typeface="Times New Roman"/>
                      </a:endParaRPr>
                    </a:p>
                  </a:txBody>
                  <a:tcPr marL="0" marR="0" marT="0" marB="0" anchor="b"/>
                </a:tc>
                <a:tc>
                  <a:txBody>
                    <a:bodyPr/>
                    <a:lstStyle/>
                    <a:p>
                      <a:pPr algn="r">
                        <a:lnSpc>
                          <a:spcPts val="975"/>
                        </a:lnSpc>
                        <a:spcAft>
                          <a:spcPts val="0"/>
                        </a:spcAft>
                      </a:pPr>
                      <a:r>
                        <a:rPr lang="fr-BE" sz="1100" spc="-30" dirty="0">
                          <a:effectLst/>
                        </a:rPr>
                        <a:t>Math &amp;</a:t>
                      </a:r>
                      <a:endParaRPr lang="fr-BE" sz="1100" dirty="0">
                        <a:effectLst/>
                      </a:endParaRPr>
                    </a:p>
                    <a:p>
                      <a:pPr algn="r">
                        <a:lnSpc>
                          <a:spcPct val="115000"/>
                        </a:lnSpc>
                        <a:spcAft>
                          <a:spcPts val="0"/>
                        </a:spcAft>
                      </a:pPr>
                      <a:r>
                        <a:rPr lang="fr-BE" sz="1100" spc="-30" dirty="0">
                          <a:effectLst/>
                        </a:rPr>
                        <a:t>Science</a:t>
                      </a:r>
                      <a:endParaRPr lang="fr-BE" sz="1100" dirty="0">
                        <a:effectLst/>
                      </a:endParaRPr>
                    </a:p>
                    <a:p>
                      <a:pPr algn="r">
                        <a:lnSpc>
                          <a:spcPts val="900"/>
                        </a:lnSpc>
                        <a:spcAft>
                          <a:spcPts val="0"/>
                        </a:spcAft>
                      </a:pPr>
                      <a:r>
                        <a:rPr lang="fr-BE" sz="1100" spc="-30" dirty="0">
                          <a:effectLst/>
                        </a:rPr>
                        <a:t>1964-86</a:t>
                      </a:r>
                      <a:endParaRPr lang="fr-BE" sz="1100" dirty="0">
                        <a:effectLst/>
                        <a:latin typeface="Calibri"/>
                        <a:ea typeface="Calibri"/>
                        <a:cs typeface="Times New Roman"/>
                      </a:endParaRPr>
                    </a:p>
                  </a:txBody>
                  <a:tcPr marL="0" marR="0" marT="0" marB="0" anchor="b"/>
                </a:tc>
                <a:tc>
                  <a:txBody>
                    <a:bodyPr/>
                    <a:lstStyle/>
                    <a:p>
                      <a:pPr algn="r">
                        <a:lnSpc>
                          <a:spcPts val="975"/>
                        </a:lnSpc>
                        <a:spcAft>
                          <a:spcPts val="0"/>
                        </a:spcAft>
                      </a:pPr>
                      <a:r>
                        <a:rPr lang="fr-BE" sz="1100" spc="-30" dirty="0">
                          <a:effectLst/>
                        </a:rPr>
                        <a:t>Math</a:t>
                      </a:r>
                      <a:endParaRPr lang="fr-BE" sz="1100" dirty="0">
                        <a:effectLst/>
                      </a:endParaRPr>
                    </a:p>
                    <a:p>
                      <a:pPr algn="r">
                        <a:lnSpc>
                          <a:spcPts val="900"/>
                        </a:lnSpc>
                        <a:spcAft>
                          <a:spcPts val="0"/>
                        </a:spcAft>
                      </a:pPr>
                      <a:r>
                        <a:rPr lang="fr-BE" sz="1100" spc="-30" dirty="0">
                          <a:effectLst/>
                        </a:rPr>
                        <a:t>1994</a:t>
                      </a:r>
                      <a:endParaRPr lang="fr-BE" sz="1100" dirty="0">
                        <a:effectLst/>
                      </a:endParaRPr>
                    </a:p>
                    <a:p>
                      <a:pPr algn="r">
                        <a:lnSpc>
                          <a:spcPts val="975"/>
                        </a:lnSpc>
                        <a:spcAft>
                          <a:spcPts val="0"/>
                        </a:spcAft>
                      </a:pPr>
                      <a:r>
                        <a:rPr lang="fr-BE" sz="1100" spc="-30" dirty="0">
                          <a:effectLst/>
                        </a:rPr>
                        <a:t>Age 10</a:t>
                      </a:r>
                      <a:endParaRPr lang="fr-BE" sz="1100" dirty="0">
                        <a:effectLst/>
                        <a:latin typeface="Calibri"/>
                        <a:ea typeface="Calibri"/>
                        <a:cs typeface="Times New Roman"/>
                      </a:endParaRPr>
                    </a:p>
                  </a:txBody>
                  <a:tcPr marL="0" marR="0" marT="0" marB="0" anchor="b"/>
                </a:tc>
                <a:tc>
                  <a:txBody>
                    <a:bodyPr/>
                    <a:lstStyle/>
                    <a:p>
                      <a:pPr algn="r">
                        <a:lnSpc>
                          <a:spcPts val="975"/>
                        </a:lnSpc>
                        <a:spcAft>
                          <a:spcPts val="0"/>
                        </a:spcAft>
                      </a:pPr>
                      <a:r>
                        <a:rPr lang="fr-BE" sz="1100" spc="-30" dirty="0">
                          <a:effectLst/>
                        </a:rPr>
                        <a:t>Math</a:t>
                      </a:r>
                      <a:endParaRPr lang="fr-BE" sz="1100" dirty="0">
                        <a:effectLst/>
                      </a:endParaRPr>
                    </a:p>
                    <a:p>
                      <a:pPr algn="r">
                        <a:lnSpc>
                          <a:spcPts val="900"/>
                        </a:lnSpc>
                        <a:spcAft>
                          <a:spcPts val="0"/>
                        </a:spcAft>
                      </a:pPr>
                      <a:r>
                        <a:rPr lang="fr-BE" sz="1100" spc="-30" dirty="0">
                          <a:effectLst/>
                        </a:rPr>
                        <a:t>1994</a:t>
                      </a:r>
                      <a:endParaRPr lang="fr-BE" sz="1100" dirty="0">
                        <a:effectLst/>
                      </a:endParaRPr>
                    </a:p>
                    <a:p>
                      <a:pPr algn="r">
                        <a:lnSpc>
                          <a:spcPts val="975"/>
                        </a:lnSpc>
                        <a:spcAft>
                          <a:spcPts val="0"/>
                        </a:spcAft>
                      </a:pPr>
                      <a:r>
                        <a:rPr lang="fr-BE" sz="1100" spc="-30" dirty="0">
                          <a:effectLst/>
                        </a:rPr>
                        <a:t>Age 14</a:t>
                      </a:r>
                      <a:endParaRPr lang="fr-BE" sz="1100" dirty="0">
                        <a:effectLst/>
                        <a:latin typeface="Calibri"/>
                        <a:ea typeface="Calibri"/>
                        <a:cs typeface="Times New Roman"/>
                      </a:endParaRPr>
                    </a:p>
                  </a:txBody>
                  <a:tcPr marL="0" marR="0" marT="0" marB="0" anchor="b"/>
                </a:tc>
                <a:tc>
                  <a:txBody>
                    <a:bodyPr/>
                    <a:lstStyle/>
                    <a:p>
                      <a:pPr algn="r">
                        <a:lnSpc>
                          <a:spcPts val="975"/>
                        </a:lnSpc>
                        <a:spcAft>
                          <a:spcPts val="0"/>
                        </a:spcAft>
                      </a:pPr>
                      <a:r>
                        <a:rPr lang="fr-BE" sz="1100" spc="-30" dirty="0">
                          <a:effectLst/>
                        </a:rPr>
                        <a:t>Science</a:t>
                      </a:r>
                      <a:endParaRPr lang="fr-BE" sz="1100" dirty="0">
                        <a:effectLst/>
                      </a:endParaRPr>
                    </a:p>
                    <a:p>
                      <a:pPr algn="r">
                        <a:lnSpc>
                          <a:spcPts val="900"/>
                        </a:lnSpc>
                        <a:spcAft>
                          <a:spcPts val="0"/>
                        </a:spcAft>
                      </a:pPr>
                      <a:r>
                        <a:rPr lang="fr-BE" sz="1100" spc="-30" dirty="0">
                          <a:effectLst/>
                        </a:rPr>
                        <a:t>1994</a:t>
                      </a:r>
                      <a:endParaRPr lang="fr-BE" sz="1100" dirty="0">
                        <a:effectLst/>
                      </a:endParaRPr>
                    </a:p>
                    <a:p>
                      <a:pPr algn="r">
                        <a:lnSpc>
                          <a:spcPct val="115000"/>
                        </a:lnSpc>
                        <a:spcAft>
                          <a:spcPts val="0"/>
                        </a:spcAft>
                      </a:pPr>
                      <a:r>
                        <a:rPr lang="fr-BE" sz="1100" spc="-30" dirty="0">
                          <a:effectLst/>
                        </a:rPr>
                        <a:t>Age 10</a:t>
                      </a:r>
                      <a:endParaRPr lang="fr-BE" sz="1100" dirty="0">
                        <a:effectLst/>
                        <a:latin typeface="Calibri"/>
                        <a:ea typeface="Calibri"/>
                        <a:cs typeface="Times New Roman"/>
                      </a:endParaRPr>
                    </a:p>
                  </a:txBody>
                  <a:tcPr marL="0" marR="0" marT="0" marB="0" anchor="b"/>
                </a:tc>
                <a:tc>
                  <a:txBody>
                    <a:bodyPr/>
                    <a:lstStyle/>
                    <a:p>
                      <a:pPr algn="r">
                        <a:lnSpc>
                          <a:spcPts val="975"/>
                        </a:lnSpc>
                        <a:spcAft>
                          <a:spcPts val="0"/>
                        </a:spcAft>
                      </a:pPr>
                      <a:r>
                        <a:rPr lang="fr-BE" sz="1100" spc="-30" dirty="0">
                          <a:effectLst/>
                        </a:rPr>
                        <a:t>Science</a:t>
                      </a:r>
                      <a:endParaRPr lang="fr-BE" sz="1100" dirty="0">
                        <a:effectLst/>
                      </a:endParaRPr>
                    </a:p>
                    <a:p>
                      <a:pPr algn="r">
                        <a:lnSpc>
                          <a:spcPts val="900"/>
                        </a:lnSpc>
                        <a:spcAft>
                          <a:spcPts val="0"/>
                        </a:spcAft>
                      </a:pPr>
                      <a:r>
                        <a:rPr lang="fr-BE" sz="1100" spc="-30" dirty="0">
                          <a:effectLst/>
                        </a:rPr>
                        <a:t>1994</a:t>
                      </a:r>
                      <a:endParaRPr lang="fr-BE" sz="1100" dirty="0">
                        <a:effectLst/>
                      </a:endParaRPr>
                    </a:p>
                    <a:p>
                      <a:pPr algn="r">
                        <a:lnSpc>
                          <a:spcPct val="115000"/>
                        </a:lnSpc>
                        <a:spcAft>
                          <a:spcPts val="0"/>
                        </a:spcAft>
                      </a:pPr>
                      <a:r>
                        <a:rPr lang="fr-BE" sz="1100" dirty="0">
                          <a:effectLst/>
                        </a:rPr>
                        <a:t>Age 14</a:t>
                      </a:r>
                      <a:endParaRPr lang="fr-BE" sz="1100" dirty="0">
                        <a:effectLst/>
                        <a:latin typeface="Calibri"/>
                        <a:ea typeface="Calibri"/>
                        <a:cs typeface="Times New Roman"/>
                      </a:endParaRPr>
                    </a:p>
                  </a:txBody>
                  <a:tcPr marL="0" marR="0" marT="0" marB="0" anchor="b"/>
                </a:tc>
              </a:tr>
              <a:tr h="207018">
                <a:tc>
                  <a:txBody>
                    <a:bodyPr/>
                    <a:lstStyle/>
                    <a:p>
                      <a:pPr>
                        <a:lnSpc>
                          <a:spcPct val="115000"/>
                        </a:lnSpc>
                        <a:spcAft>
                          <a:spcPts val="0"/>
                        </a:spcAft>
                      </a:pPr>
                      <a:r>
                        <a:rPr lang="fr-BE" sz="1400" b="1" dirty="0">
                          <a:effectLst/>
                        </a:rPr>
                        <a:t>East </a:t>
                      </a:r>
                      <a:r>
                        <a:rPr lang="fr-BE" sz="1400" b="1" spc="-30" dirty="0" err="1">
                          <a:effectLst/>
                        </a:rPr>
                        <a:t>Asia</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105</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spc="-30" dirty="0">
                          <a:effectLst/>
                        </a:rPr>
                        <a:t>56.60</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604</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606</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561</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568</a:t>
                      </a:r>
                      <a:endParaRPr lang="fr-BE" sz="1400" b="1" dirty="0">
                        <a:effectLst/>
                        <a:latin typeface="Calibri"/>
                        <a:ea typeface="Calibri"/>
                        <a:cs typeface="Times New Roman"/>
                      </a:endParaRPr>
                    </a:p>
                  </a:txBody>
                  <a:tcPr marL="0" marR="0" marT="0" marB="0" anchor="b"/>
                </a:tc>
              </a:tr>
              <a:tr h="193341">
                <a:tc>
                  <a:txBody>
                    <a:bodyPr/>
                    <a:lstStyle/>
                    <a:p>
                      <a:pPr>
                        <a:lnSpc>
                          <a:spcPct val="115000"/>
                        </a:lnSpc>
                        <a:spcAft>
                          <a:spcPts val="0"/>
                        </a:spcAft>
                      </a:pPr>
                      <a:r>
                        <a:rPr lang="fr-BE" sz="1100" dirty="0">
                          <a:effectLst/>
                        </a:rPr>
                        <a:t>China</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103</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59.28</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r>
              <a:tr h="195601">
                <a:tc>
                  <a:txBody>
                    <a:bodyPr/>
                    <a:lstStyle/>
                    <a:p>
                      <a:pPr>
                        <a:lnSpc>
                          <a:spcPct val="115000"/>
                        </a:lnSpc>
                        <a:spcAft>
                          <a:spcPts val="0"/>
                        </a:spcAft>
                      </a:pPr>
                      <a:r>
                        <a:rPr lang="fr-BE" sz="1100" dirty="0">
                          <a:effectLst/>
                        </a:rPr>
                        <a:t>Hong Kong</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56.93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587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588</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533</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522</a:t>
                      </a:r>
                      <a:endParaRPr lang="fr-BE" sz="1100">
                        <a:effectLst/>
                        <a:latin typeface="Calibri"/>
                        <a:ea typeface="Calibri"/>
                        <a:cs typeface="Times New Roman"/>
                      </a:endParaRPr>
                    </a:p>
                  </a:txBody>
                  <a:tcPr marL="0" marR="0" marT="0" marB="0" anchor="b"/>
                </a:tc>
              </a:tr>
              <a:tr h="191079">
                <a:tc>
                  <a:txBody>
                    <a:bodyPr/>
                    <a:lstStyle/>
                    <a:p>
                      <a:pPr>
                        <a:lnSpc>
                          <a:spcPct val="115000"/>
                        </a:lnSpc>
                        <a:spcAft>
                          <a:spcPts val="0"/>
                        </a:spcAft>
                      </a:pPr>
                      <a:r>
                        <a:rPr lang="fr-BE" sz="1100" dirty="0" err="1">
                          <a:effectLst/>
                        </a:rPr>
                        <a:t>Japan</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60.65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597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605</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574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571</a:t>
                      </a:r>
                      <a:endParaRPr lang="fr-BE" sz="1100">
                        <a:effectLst/>
                        <a:latin typeface="Calibri"/>
                        <a:ea typeface="Calibri"/>
                        <a:cs typeface="Times New Roman"/>
                      </a:endParaRPr>
                    </a:p>
                  </a:txBody>
                  <a:tcPr marL="0" marR="0" marT="0" marB="0" anchor="b"/>
                </a:tc>
              </a:tr>
              <a:tr h="189384">
                <a:tc>
                  <a:txBody>
                    <a:bodyPr/>
                    <a:lstStyle/>
                    <a:p>
                      <a:pPr>
                        <a:lnSpc>
                          <a:spcPct val="115000"/>
                        </a:lnSpc>
                        <a:spcAft>
                          <a:spcPts val="0"/>
                        </a:spcAft>
                      </a:pPr>
                      <a:r>
                        <a:rPr lang="fr-BE" sz="1100" dirty="0">
                          <a:effectLst/>
                        </a:rPr>
                        <a:t>Singapore</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56.51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625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643</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607</a:t>
                      </a:r>
                      <a:endParaRPr lang="fr-BE" sz="1100">
                        <a:effectLst/>
                        <a:latin typeface="Calibri"/>
                        <a:ea typeface="Calibri"/>
                        <a:cs typeface="Times New Roman"/>
                      </a:endParaRPr>
                    </a:p>
                  </a:txBody>
                  <a:tcPr marL="0" marR="0" marT="0" marB="0" anchor="b"/>
                </a:tc>
              </a:tr>
              <a:tr h="193341">
                <a:tc>
                  <a:txBody>
                    <a:bodyPr/>
                    <a:lstStyle/>
                    <a:p>
                      <a:pPr>
                        <a:lnSpc>
                          <a:spcPct val="115000"/>
                        </a:lnSpc>
                        <a:spcAft>
                          <a:spcPts val="0"/>
                        </a:spcAft>
                      </a:pPr>
                      <a:r>
                        <a:rPr lang="fr-BE" sz="1100">
                          <a:effectLst/>
                        </a:rPr>
                        <a:t>South Korea</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109</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56.21</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611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607</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597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565</a:t>
                      </a:r>
                      <a:endParaRPr lang="fr-BE" sz="1100">
                        <a:effectLst/>
                        <a:latin typeface="Calibri"/>
                        <a:ea typeface="Calibri"/>
                        <a:cs typeface="Times New Roman"/>
                      </a:endParaRPr>
                    </a:p>
                  </a:txBody>
                  <a:tcPr marL="0" marR="0" marT="0" marB="0" anchor="b"/>
                </a:tc>
              </a:tr>
              <a:tr h="195601">
                <a:tc>
                  <a:txBody>
                    <a:bodyPr/>
                    <a:lstStyle/>
                    <a:p>
                      <a:pPr>
                        <a:lnSpc>
                          <a:spcPct val="115000"/>
                        </a:lnSpc>
                        <a:spcAft>
                          <a:spcPts val="0"/>
                        </a:spcAft>
                      </a:pPr>
                      <a:r>
                        <a:rPr lang="fr-BE" sz="1100">
                          <a:effectLst/>
                        </a:rPr>
                        <a:t>Taiwan</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105</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56.28</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r>
              <a:tr h="207018">
                <a:tc>
                  <a:txBody>
                    <a:bodyPr/>
                    <a:lstStyle/>
                    <a:p>
                      <a:pPr>
                        <a:lnSpc>
                          <a:spcPct val="115000"/>
                        </a:lnSpc>
                        <a:spcAft>
                          <a:spcPts val="0"/>
                        </a:spcAft>
                      </a:pPr>
                      <a:r>
                        <a:rPr lang="fr-BE" sz="1400" b="1" dirty="0">
                          <a:effectLst/>
                        </a:rPr>
                        <a:t>Europe</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98</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52.84</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545</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530</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549</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532</a:t>
                      </a:r>
                      <a:endParaRPr lang="fr-BE" sz="1400" b="1" dirty="0">
                        <a:effectLst/>
                        <a:latin typeface="Calibri"/>
                        <a:ea typeface="Calibri"/>
                        <a:cs typeface="Times New Roman"/>
                      </a:endParaRPr>
                    </a:p>
                  </a:txBody>
                  <a:tcPr marL="0" marR="0" marT="0" marB="0" anchor="b"/>
                </a:tc>
              </a:tr>
              <a:tr h="191644">
                <a:tc>
                  <a:txBody>
                    <a:bodyPr/>
                    <a:lstStyle/>
                    <a:p>
                      <a:pPr>
                        <a:lnSpc>
                          <a:spcPct val="115000"/>
                        </a:lnSpc>
                        <a:spcAft>
                          <a:spcPts val="0"/>
                        </a:spcAft>
                      </a:pPr>
                      <a:r>
                        <a:rPr lang="fr-BE" sz="1100">
                          <a:effectLst/>
                        </a:rPr>
                        <a:t>Australie</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48.13</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546</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530</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562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545</a:t>
                      </a:r>
                      <a:endParaRPr lang="fr-BE" sz="1100" dirty="0">
                        <a:effectLst/>
                        <a:latin typeface="Calibri"/>
                        <a:ea typeface="Calibri"/>
                        <a:cs typeface="Times New Roman"/>
                      </a:endParaRPr>
                    </a:p>
                  </a:txBody>
                  <a:tcPr marL="0" marR="0" marT="0" marB="0" anchor="b"/>
                </a:tc>
              </a:tr>
              <a:tr h="191079">
                <a:tc>
                  <a:txBody>
                    <a:bodyPr/>
                    <a:lstStyle/>
                    <a:p>
                      <a:pPr>
                        <a:lnSpc>
                          <a:spcPct val="115000"/>
                        </a:lnSpc>
                        <a:spcAft>
                          <a:spcPts val="0"/>
                        </a:spcAft>
                      </a:pPr>
                      <a:r>
                        <a:rPr lang="fr-BE" sz="1100">
                          <a:effectLst/>
                        </a:rPr>
                        <a:t>Austria</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100</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559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565</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558</a:t>
                      </a:r>
                      <a:endParaRPr lang="fr-BE" sz="1100">
                        <a:effectLst/>
                        <a:latin typeface="Calibri"/>
                        <a:ea typeface="Calibri"/>
                        <a:cs typeface="Times New Roman"/>
                      </a:endParaRPr>
                    </a:p>
                  </a:txBody>
                  <a:tcPr marL="0" marR="0" marT="0" marB="0" anchor="b"/>
                </a:tc>
              </a:tr>
              <a:tr h="195601">
                <a:tc>
                  <a:txBody>
                    <a:bodyPr/>
                    <a:lstStyle/>
                    <a:p>
                      <a:pPr>
                        <a:lnSpc>
                          <a:spcPct val="115000"/>
                        </a:lnSpc>
                        <a:spcAft>
                          <a:spcPts val="0"/>
                        </a:spcAft>
                      </a:pPr>
                      <a:r>
                        <a:rPr lang="fr-BE" sz="1100">
                          <a:effectLst/>
                        </a:rPr>
                        <a:t>Belgium</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53.25</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     511</a:t>
                      </a:r>
                      <a:endParaRPr lang="fr-BE" sz="1100">
                        <a:effectLst/>
                        <a:latin typeface="Calibri"/>
                        <a:ea typeface="Calibri"/>
                        <a:cs typeface="Times New Roman"/>
                      </a:endParaRPr>
                    </a:p>
                  </a:txBody>
                  <a:tcPr marL="0" marR="0" marT="0" marB="0" anchor="b"/>
                </a:tc>
              </a:tr>
              <a:tr h="193341">
                <a:tc>
                  <a:txBody>
                    <a:bodyPr/>
                    <a:lstStyle/>
                    <a:p>
                      <a:pPr>
                        <a:lnSpc>
                          <a:spcPct val="115000"/>
                        </a:lnSpc>
                        <a:spcAft>
                          <a:spcPts val="0"/>
                        </a:spcAft>
                      </a:pPr>
                      <a:r>
                        <a:rPr lang="fr-BE" sz="1100">
                          <a:effectLst/>
                        </a:rPr>
                        <a:t>Britain</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53.98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513</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506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551</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552</a:t>
                      </a:r>
                      <a:endParaRPr lang="fr-BE" sz="1100">
                        <a:effectLst/>
                        <a:latin typeface="Calibri"/>
                        <a:ea typeface="Calibri"/>
                        <a:cs typeface="Times New Roman"/>
                      </a:endParaRPr>
                    </a:p>
                  </a:txBody>
                  <a:tcPr marL="0" marR="0" marT="0" marB="0" anchor="b"/>
                </a:tc>
              </a:tr>
              <a:tr h="191079">
                <a:tc>
                  <a:txBody>
                    <a:bodyPr/>
                    <a:lstStyle/>
                    <a:p>
                      <a:pPr>
                        <a:lnSpc>
                          <a:spcPct val="115000"/>
                        </a:lnSpc>
                        <a:spcAft>
                          <a:spcPts val="0"/>
                        </a:spcAft>
                      </a:pPr>
                      <a:r>
                        <a:rPr lang="fr-BE" sz="1100">
                          <a:effectLst/>
                        </a:rPr>
                        <a:t>Bulgarie</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59.28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565</a:t>
                      </a:r>
                      <a:endParaRPr lang="fr-BE" sz="1100" dirty="0">
                        <a:effectLst/>
                        <a:latin typeface="Calibri"/>
                        <a:ea typeface="Calibri"/>
                        <a:cs typeface="Times New Roman"/>
                      </a:endParaRPr>
                    </a:p>
                  </a:txBody>
                  <a:tcPr marL="0" marR="0" marT="0" marB="0" anchor="b"/>
                </a:tc>
              </a:tr>
              <a:tr h="191079">
                <a:tc>
                  <a:txBody>
                    <a:bodyPr/>
                    <a:lstStyle/>
                    <a:p>
                      <a:pPr>
                        <a:lnSpc>
                          <a:spcPct val="115000"/>
                        </a:lnSpc>
                        <a:spcAft>
                          <a:spcPts val="0"/>
                        </a:spcAft>
                      </a:pPr>
                      <a:r>
                        <a:rPr lang="fr-BE" sz="1100">
                          <a:effectLst/>
                        </a:rPr>
                        <a:t>Canada</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47.57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532</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527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549</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531</a:t>
                      </a:r>
                      <a:endParaRPr lang="fr-BE" sz="1100">
                        <a:effectLst/>
                        <a:latin typeface="Calibri"/>
                        <a:ea typeface="Calibri"/>
                        <a:cs typeface="Times New Roman"/>
                      </a:endParaRPr>
                    </a:p>
                  </a:txBody>
                  <a:tcPr marL="0" marR="0" marT="0" marB="0" anchor="b"/>
                </a:tc>
              </a:tr>
              <a:tr h="191644">
                <a:tc>
                  <a:txBody>
                    <a:bodyPr/>
                    <a:lstStyle/>
                    <a:p>
                      <a:pPr>
                        <a:lnSpc>
                          <a:spcPct val="115000"/>
                        </a:lnSpc>
                        <a:spcAft>
                          <a:spcPts val="0"/>
                        </a:spcAft>
                      </a:pPr>
                      <a:r>
                        <a:rPr lang="fr-BE" sz="1100">
                          <a:effectLst/>
                        </a:rPr>
                        <a:t>Czech Rep</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567</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564</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557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574</a:t>
                      </a:r>
                      <a:endParaRPr lang="fr-BE" sz="1100">
                        <a:effectLst/>
                        <a:latin typeface="Calibri"/>
                        <a:ea typeface="Calibri"/>
                        <a:cs typeface="Times New Roman"/>
                      </a:endParaRPr>
                    </a:p>
                  </a:txBody>
                  <a:tcPr marL="0" marR="0" marT="0" marB="0" anchor="b"/>
                </a:tc>
              </a:tr>
              <a:tr h="195037">
                <a:tc>
                  <a:txBody>
                    <a:bodyPr/>
                    <a:lstStyle/>
                    <a:p>
                      <a:pPr>
                        <a:lnSpc>
                          <a:spcPct val="115000"/>
                        </a:lnSpc>
                        <a:spcAft>
                          <a:spcPts val="0"/>
                        </a:spcAft>
                      </a:pPr>
                      <a:r>
                        <a:rPr lang="fr-BE" sz="1100">
                          <a:effectLst/>
                        </a:rPr>
                        <a:t>Denmark</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53.48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478</a:t>
                      </a:r>
                      <a:endParaRPr lang="fr-BE" sz="1100">
                        <a:effectLst/>
                        <a:latin typeface="Calibri"/>
                        <a:ea typeface="Calibri"/>
                        <a:cs typeface="Times New Roman"/>
                      </a:endParaRPr>
                    </a:p>
                  </a:txBody>
                  <a:tcPr marL="0" marR="0" marT="0" marB="0" anchor="b"/>
                </a:tc>
              </a:tr>
              <a:tr h="193341">
                <a:tc>
                  <a:txBody>
                    <a:bodyPr/>
                    <a:lstStyle/>
                    <a:p>
                      <a:pPr>
                        <a:lnSpc>
                          <a:spcPct val="115000"/>
                        </a:lnSpc>
                        <a:spcAft>
                          <a:spcPts val="0"/>
                        </a:spcAft>
                      </a:pPr>
                      <a:r>
                        <a:rPr lang="fr-BE" sz="1100">
                          <a:effectLst/>
                        </a:rPr>
                        <a:t>Finland</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48.76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r>
              <a:tr h="191644">
                <a:tc>
                  <a:txBody>
                    <a:bodyPr/>
                    <a:lstStyle/>
                    <a:p>
                      <a:pPr>
                        <a:lnSpc>
                          <a:spcPct val="115000"/>
                        </a:lnSpc>
                        <a:spcAft>
                          <a:spcPts val="0"/>
                        </a:spcAft>
                      </a:pPr>
                      <a:r>
                        <a:rPr lang="fr-BE" sz="1100">
                          <a:effectLst/>
                        </a:rPr>
                        <a:t>France</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54.15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538</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498</a:t>
                      </a:r>
                      <a:endParaRPr lang="fr-BE" sz="1100">
                        <a:effectLst/>
                        <a:latin typeface="Calibri"/>
                        <a:ea typeface="Calibri"/>
                        <a:cs typeface="Times New Roman"/>
                      </a:endParaRPr>
                    </a:p>
                  </a:txBody>
                  <a:tcPr marL="0" marR="0" marT="0" marB="0" anchor="b"/>
                </a:tc>
              </a:tr>
              <a:tr h="191079">
                <a:tc>
                  <a:txBody>
                    <a:bodyPr/>
                    <a:lstStyle/>
                    <a:p>
                      <a:pPr>
                        <a:lnSpc>
                          <a:spcPct val="115000"/>
                        </a:lnSpc>
                        <a:spcAft>
                          <a:spcPts val="0"/>
                        </a:spcAft>
                      </a:pPr>
                      <a:r>
                        <a:rPr lang="fr-BE" sz="1100" dirty="0" smtClean="0">
                          <a:effectLst/>
                        </a:rPr>
                        <a:t>Germany</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59.03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531</a:t>
                      </a:r>
                      <a:endParaRPr lang="fr-BE" sz="1100">
                        <a:effectLst/>
                        <a:latin typeface="Calibri"/>
                        <a:ea typeface="Calibri"/>
                        <a:cs typeface="Times New Roman"/>
                      </a:endParaRPr>
                    </a:p>
                  </a:txBody>
                  <a:tcPr marL="0" marR="0" marT="0" marB="0" anchor="b"/>
                </a:tc>
              </a:tr>
              <a:tr h="191644">
                <a:tc>
                  <a:txBody>
                    <a:bodyPr/>
                    <a:lstStyle/>
                    <a:p>
                      <a:pPr>
                        <a:lnSpc>
                          <a:spcPct val="115000"/>
                        </a:lnSpc>
                        <a:spcAft>
                          <a:spcPts val="0"/>
                        </a:spcAft>
                      </a:pPr>
                      <a:r>
                        <a:rPr lang="fr-BE" sz="1100">
                          <a:effectLst/>
                        </a:rPr>
                        <a:t>Greece</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492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484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497</a:t>
                      </a:r>
                      <a:endParaRPr lang="fr-BE" sz="1100">
                        <a:effectLst/>
                        <a:latin typeface="Calibri"/>
                        <a:ea typeface="Calibri"/>
                        <a:cs typeface="Times New Roman"/>
                      </a:endParaRPr>
                    </a:p>
                  </a:txBody>
                  <a:tcPr marL="0" marR="0" marT="0" marB="0" anchor="b"/>
                </a:tc>
              </a:tr>
              <a:tr h="195037">
                <a:tc>
                  <a:txBody>
                    <a:bodyPr/>
                    <a:lstStyle/>
                    <a:p>
                      <a:pPr>
                        <a:lnSpc>
                          <a:spcPct val="115000"/>
                        </a:lnSpc>
                        <a:spcAft>
                          <a:spcPts val="0"/>
                        </a:spcAft>
                      </a:pPr>
                      <a:r>
                        <a:rPr lang="fr-BE" sz="1100">
                          <a:effectLst/>
                        </a:rPr>
                        <a:t>Hungary</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53.85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554</a:t>
                      </a:r>
                      <a:endParaRPr lang="fr-BE" sz="1100" dirty="0">
                        <a:effectLst/>
                        <a:latin typeface="Calibri"/>
                        <a:ea typeface="Calibri"/>
                        <a:cs typeface="Times New Roman"/>
                      </a:endParaRPr>
                    </a:p>
                  </a:txBody>
                  <a:tcPr marL="0" marR="0" marT="0" marB="0" anchor="b"/>
                </a:tc>
              </a:tr>
              <a:tr h="193341">
                <a:tc>
                  <a:txBody>
                    <a:bodyPr/>
                    <a:lstStyle/>
                    <a:p>
                      <a:pPr>
                        <a:lnSpc>
                          <a:spcPct val="115000"/>
                        </a:lnSpc>
                        <a:spcAft>
                          <a:spcPts val="0"/>
                        </a:spcAft>
                      </a:pPr>
                      <a:r>
                        <a:rPr lang="fr-BE" sz="1100">
                          <a:effectLst/>
                        </a:rPr>
                        <a:t>Iceland</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487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505</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494</a:t>
                      </a:r>
                      <a:endParaRPr lang="fr-BE" sz="1100">
                        <a:effectLst/>
                        <a:latin typeface="Calibri"/>
                        <a:ea typeface="Calibri"/>
                        <a:cs typeface="Times New Roman"/>
                      </a:endParaRPr>
                    </a:p>
                  </a:txBody>
                  <a:tcPr marL="0" marR="0" marT="0" marB="0" anchor="b"/>
                </a:tc>
              </a:tr>
              <a:tr h="191644">
                <a:tc>
                  <a:txBody>
                    <a:bodyPr/>
                    <a:lstStyle/>
                    <a:p>
                      <a:pPr>
                        <a:lnSpc>
                          <a:spcPct val="115000"/>
                        </a:lnSpc>
                        <a:spcAft>
                          <a:spcPts val="0"/>
                        </a:spcAft>
                      </a:pPr>
                      <a:r>
                        <a:rPr lang="fr-BE" sz="1100">
                          <a:effectLst/>
                        </a:rPr>
                        <a:t>Ireland</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47.59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550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527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539</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538</a:t>
                      </a:r>
                      <a:endParaRPr lang="fr-BE" sz="1100" dirty="0">
                        <a:effectLst/>
                        <a:latin typeface="Calibri"/>
                        <a:ea typeface="Calibri"/>
                        <a:cs typeface="Times New Roman"/>
                      </a:endParaRPr>
                    </a:p>
                  </a:txBody>
                  <a:tcPr marL="0" marR="0" marT="0" marB="0" anchor="b"/>
                </a:tc>
              </a:tr>
              <a:tr h="191079">
                <a:tc>
                  <a:txBody>
                    <a:bodyPr/>
                    <a:lstStyle/>
                    <a:p>
                      <a:pPr>
                        <a:lnSpc>
                          <a:spcPct val="115000"/>
                        </a:lnSpc>
                        <a:spcAft>
                          <a:spcPts val="0"/>
                        </a:spcAft>
                      </a:pPr>
                      <a:r>
                        <a:rPr lang="fr-BE" sz="1100">
                          <a:effectLst/>
                        </a:rPr>
                        <a:t>Italy</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44.59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r>
              <a:tr h="219910">
                <a:tc>
                  <a:txBody>
                    <a:bodyPr/>
                    <a:lstStyle/>
                    <a:p>
                      <a:pPr>
                        <a:lnSpc>
                          <a:spcPct val="115000"/>
                        </a:lnSpc>
                        <a:spcAft>
                          <a:spcPts val="0"/>
                        </a:spcAft>
                      </a:pPr>
                      <a:r>
                        <a:rPr lang="fr-BE" sz="1100" dirty="0" err="1">
                          <a:effectLst/>
                        </a:rPr>
                        <a:t>Latvia</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97</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525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493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512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485</a:t>
                      </a:r>
                      <a:endParaRPr lang="fr-BE" sz="1100" dirty="0">
                        <a:effectLst/>
                        <a:latin typeface="Calibri"/>
                        <a:ea typeface="Calibri"/>
                        <a:cs typeface="Times New Roman"/>
                      </a:endParaRPr>
                    </a:p>
                  </a:txBody>
                  <a:tcPr marL="0" marR="0" marT="0" marB="0" anchor="b"/>
                </a:tc>
              </a:tr>
            </a:tbl>
          </a:graphicData>
        </a:graphic>
      </p:graphicFrame>
    </p:spTree>
    <p:extLst>
      <p:ext uri="{BB962C8B-B14F-4D97-AF65-F5344CB8AC3E}">
        <p14:creationId xmlns:p14="http://schemas.microsoft.com/office/powerpoint/2010/main" val="43245912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134</a:t>
            </a:fld>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2230965595"/>
              </p:ext>
            </p:extLst>
          </p:nvPr>
        </p:nvGraphicFramePr>
        <p:xfrm>
          <a:off x="251520" y="548680"/>
          <a:ext cx="8280920" cy="6115690"/>
        </p:xfrm>
        <a:graphic>
          <a:graphicData uri="http://schemas.openxmlformats.org/drawingml/2006/table">
            <a:tbl>
              <a:tblPr firstRow="1" firstCol="1" bandRow="1">
                <a:tableStyleId>{5C22544A-7EE6-4342-B048-85BDC9FD1C3A}</a:tableStyleId>
              </a:tblPr>
              <a:tblGrid>
                <a:gridCol w="1928485"/>
                <a:gridCol w="727379"/>
                <a:gridCol w="1163805"/>
                <a:gridCol w="1014598"/>
                <a:gridCol w="997192"/>
                <a:gridCol w="1127747"/>
                <a:gridCol w="1321714"/>
              </a:tblGrid>
              <a:tr h="615569">
                <a:tc>
                  <a:txBody>
                    <a:bodyPr/>
                    <a:lstStyle/>
                    <a:p>
                      <a:pPr>
                        <a:lnSpc>
                          <a:spcPct val="115000"/>
                        </a:lnSpc>
                        <a:spcAft>
                          <a:spcPts val="0"/>
                        </a:spcAft>
                      </a:pP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err="1" smtClean="0">
                          <a:effectLst/>
                          <a:latin typeface="Calibri"/>
                          <a:ea typeface="Calibri"/>
                          <a:cs typeface="Times New Roman"/>
                        </a:rPr>
                        <a:t>Mean</a:t>
                      </a:r>
                      <a:r>
                        <a:rPr lang="fr-BE" sz="1100" dirty="0" smtClean="0">
                          <a:effectLst/>
                          <a:latin typeface="Calibri"/>
                          <a:ea typeface="Calibri"/>
                          <a:cs typeface="Times New Roman"/>
                        </a:rPr>
                        <a:t> I.Q</a:t>
                      </a:r>
                      <a:endParaRPr lang="fr-BE" sz="1100" dirty="0">
                        <a:effectLst/>
                        <a:latin typeface="Calibri"/>
                        <a:ea typeface="Calibri"/>
                        <a:cs typeface="Times New Roman"/>
                      </a:endParaRPr>
                    </a:p>
                  </a:txBody>
                  <a:tcPr marL="0" marR="0" marT="0" marB="0" anchor="b"/>
                </a:tc>
                <a:tc>
                  <a:txBody>
                    <a:bodyPr/>
                    <a:lstStyle/>
                    <a:p>
                      <a:pPr algn="r">
                        <a:lnSpc>
                          <a:spcPts val="975"/>
                        </a:lnSpc>
                        <a:spcAft>
                          <a:spcPts val="0"/>
                        </a:spcAft>
                      </a:pPr>
                      <a:r>
                        <a:rPr lang="fr-BE" sz="1100" spc="-30" dirty="0" smtClean="0">
                          <a:effectLst/>
                        </a:rPr>
                        <a:t>Math &amp;</a:t>
                      </a:r>
                      <a:endParaRPr lang="fr-BE" sz="1100" dirty="0" smtClean="0">
                        <a:effectLst/>
                      </a:endParaRPr>
                    </a:p>
                    <a:p>
                      <a:pPr algn="r">
                        <a:lnSpc>
                          <a:spcPct val="115000"/>
                        </a:lnSpc>
                        <a:spcAft>
                          <a:spcPts val="0"/>
                        </a:spcAft>
                      </a:pPr>
                      <a:r>
                        <a:rPr lang="fr-BE" sz="1100" spc="-30" dirty="0" smtClean="0">
                          <a:effectLst/>
                        </a:rPr>
                        <a:t>Science</a:t>
                      </a:r>
                      <a:endParaRPr lang="fr-BE" sz="1100" dirty="0" smtClean="0">
                        <a:effectLst/>
                      </a:endParaRPr>
                    </a:p>
                    <a:p>
                      <a:pPr algn="r">
                        <a:lnSpc>
                          <a:spcPts val="900"/>
                        </a:lnSpc>
                        <a:spcAft>
                          <a:spcPts val="0"/>
                        </a:spcAft>
                      </a:pPr>
                      <a:r>
                        <a:rPr lang="fr-BE" sz="1100" spc="-30" dirty="0" smtClean="0">
                          <a:effectLst/>
                        </a:rPr>
                        <a:t>1964-86</a:t>
                      </a:r>
                      <a:endParaRPr lang="fr-BE" sz="1100" dirty="0" smtClean="0">
                        <a:effectLst/>
                        <a:latin typeface="+mn-lt"/>
                        <a:ea typeface="Calibri"/>
                        <a:cs typeface="Times New Roman"/>
                      </a:endParaRPr>
                    </a:p>
                  </a:txBody>
                  <a:tcPr marL="0" marR="0" marT="0" marB="0" anchor="b"/>
                </a:tc>
                <a:tc>
                  <a:txBody>
                    <a:bodyPr/>
                    <a:lstStyle/>
                    <a:p>
                      <a:pPr algn="r">
                        <a:lnSpc>
                          <a:spcPts val="975"/>
                        </a:lnSpc>
                        <a:spcAft>
                          <a:spcPts val="0"/>
                        </a:spcAft>
                      </a:pPr>
                      <a:r>
                        <a:rPr lang="fr-BE" sz="1100" spc="-30" dirty="0" smtClean="0">
                          <a:effectLst/>
                        </a:rPr>
                        <a:t>Math</a:t>
                      </a:r>
                      <a:endParaRPr lang="fr-BE" sz="1100" dirty="0" smtClean="0">
                        <a:effectLst/>
                      </a:endParaRPr>
                    </a:p>
                    <a:p>
                      <a:pPr algn="r">
                        <a:lnSpc>
                          <a:spcPts val="900"/>
                        </a:lnSpc>
                        <a:spcAft>
                          <a:spcPts val="0"/>
                        </a:spcAft>
                      </a:pPr>
                      <a:r>
                        <a:rPr lang="fr-BE" sz="1100" spc="-30" dirty="0" smtClean="0">
                          <a:effectLst/>
                        </a:rPr>
                        <a:t>1994</a:t>
                      </a:r>
                      <a:endParaRPr lang="fr-BE" sz="1100" dirty="0" smtClean="0">
                        <a:effectLst/>
                      </a:endParaRPr>
                    </a:p>
                    <a:p>
                      <a:pPr algn="r">
                        <a:lnSpc>
                          <a:spcPts val="975"/>
                        </a:lnSpc>
                        <a:spcAft>
                          <a:spcPts val="0"/>
                        </a:spcAft>
                      </a:pPr>
                      <a:r>
                        <a:rPr lang="fr-BE" sz="1100" spc="-30" dirty="0" smtClean="0">
                          <a:effectLst/>
                        </a:rPr>
                        <a:t>Age 10</a:t>
                      </a:r>
                      <a:endParaRPr lang="fr-BE" sz="1100" dirty="0" smtClean="0">
                        <a:effectLst/>
                        <a:latin typeface="+mn-lt"/>
                        <a:ea typeface="Calibri"/>
                        <a:cs typeface="Times New Roman"/>
                      </a:endParaRPr>
                    </a:p>
                  </a:txBody>
                  <a:tcPr marL="0" marR="0" marT="0" marB="0" anchor="b"/>
                </a:tc>
                <a:tc>
                  <a:txBody>
                    <a:bodyPr/>
                    <a:lstStyle/>
                    <a:p>
                      <a:pPr algn="r">
                        <a:lnSpc>
                          <a:spcPts val="975"/>
                        </a:lnSpc>
                        <a:spcAft>
                          <a:spcPts val="0"/>
                        </a:spcAft>
                      </a:pPr>
                      <a:r>
                        <a:rPr lang="fr-BE" sz="1100" spc="-30" dirty="0" smtClean="0">
                          <a:effectLst/>
                        </a:rPr>
                        <a:t>Math</a:t>
                      </a:r>
                      <a:endParaRPr lang="fr-BE" sz="1100" dirty="0" smtClean="0">
                        <a:effectLst/>
                      </a:endParaRPr>
                    </a:p>
                    <a:p>
                      <a:pPr algn="r">
                        <a:lnSpc>
                          <a:spcPts val="900"/>
                        </a:lnSpc>
                        <a:spcAft>
                          <a:spcPts val="0"/>
                        </a:spcAft>
                      </a:pPr>
                      <a:r>
                        <a:rPr lang="fr-BE" sz="1100" spc="-30" dirty="0" smtClean="0">
                          <a:effectLst/>
                        </a:rPr>
                        <a:t>1994</a:t>
                      </a:r>
                      <a:endParaRPr lang="fr-BE" sz="1100" dirty="0" smtClean="0">
                        <a:effectLst/>
                      </a:endParaRPr>
                    </a:p>
                    <a:p>
                      <a:pPr algn="r">
                        <a:lnSpc>
                          <a:spcPts val="975"/>
                        </a:lnSpc>
                        <a:spcAft>
                          <a:spcPts val="0"/>
                        </a:spcAft>
                      </a:pPr>
                      <a:r>
                        <a:rPr lang="fr-BE" sz="1100" spc="-30" dirty="0" smtClean="0">
                          <a:effectLst/>
                        </a:rPr>
                        <a:t>Age 14</a:t>
                      </a:r>
                      <a:endParaRPr lang="fr-BE" sz="1100" dirty="0" smtClean="0">
                        <a:effectLst/>
                        <a:latin typeface="+mn-lt"/>
                        <a:ea typeface="Calibri"/>
                        <a:cs typeface="Times New Roman"/>
                      </a:endParaRPr>
                    </a:p>
                  </a:txBody>
                  <a:tcPr marL="0" marR="0" marT="0" marB="0" anchor="b"/>
                </a:tc>
                <a:tc>
                  <a:txBody>
                    <a:bodyPr/>
                    <a:lstStyle/>
                    <a:p>
                      <a:pPr algn="r">
                        <a:lnSpc>
                          <a:spcPts val="975"/>
                        </a:lnSpc>
                        <a:spcAft>
                          <a:spcPts val="0"/>
                        </a:spcAft>
                      </a:pPr>
                      <a:r>
                        <a:rPr lang="fr-BE" sz="1100" spc="-30" dirty="0" smtClean="0">
                          <a:effectLst/>
                        </a:rPr>
                        <a:t>Science</a:t>
                      </a:r>
                      <a:endParaRPr lang="fr-BE" sz="1100" dirty="0" smtClean="0">
                        <a:effectLst/>
                      </a:endParaRPr>
                    </a:p>
                    <a:p>
                      <a:pPr algn="r">
                        <a:lnSpc>
                          <a:spcPts val="900"/>
                        </a:lnSpc>
                        <a:spcAft>
                          <a:spcPts val="0"/>
                        </a:spcAft>
                      </a:pPr>
                      <a:r>
                        <a:rPr lang="fr-BE" sz="1100" spc="-30" dirty="0" smtClean="0">
                          <a:effectLst/>
                        </a:rPr>
                        <a:t>1994</a:t>
                      </a:r>
                      <a:endParaRPr lang="fr-BE" sz="1100" dirty="0" smtClean="0">
                        <a:effectLst/>
                      </a:endParaRPr>
                    </a:p>
                    <a:p>
                      <a:pPr algn="r">
                        <a:lnSpc>
                          <a:spcPct val="115000"/>
                        </a:lnSpc>
                        <a:spcAft>
                          <a:spcPts val="0"/>
                        </a:spcAft>
                      </a:pPr>
                      <a:r>
                        <a:rPr lang="fr-BE" sz="1100" spc="-30" dirty="0" smtClean="0">
                          <a:effectLst/>
                        </a:rPr>
                        <a:t>Age 10</a:t>
                      </a:r>
                      <a:endParaRPr lang="fr-BE" sz="1100" dirty="0" smtClean="0">
                        <a:effectLst/>
                        <a:latin typeface="+mn-lt"/>
                        <a:ea typeface="Calibri"/>
                        <a:cs typeface="Times New Roman"/>
                      </a:endParaRPr>
                    </a:p>
                  </a:txBody>
                  <a:tcPr marL="0" marR="0" marT="0" marB="0" anchor="b"/>
                </a:tc>
                <a:tc>
                  <a:txBody>
                    <a:bodyPr/>
                    <a:lstStyle/>
                    <a:p>
                      <a:pPr algn="r">
                        <a:lnSpc>
                          <a:spcPts val="975"/>
                        </a:lnSpc>
                        <a:spcAft>
                          <a:spcPts val="0"/>
                        </a:spcAft>
                      </a:pPr>
                      <a:r>
                        <a:rPr lang="fr-BE" sz="1100" spc="-30" dirty="0" smtClean="0">
                          <a:effectLst/>
                        </a:rPr>
                        <a:t>Science</a:t>
                      </a:r>
                      <a:endParaRPr lang="fr-BE" sz="1100" dirty="0" smtClean="0">
                        <a:effectLst/>
                      </a:endParaRPr>
                    </a:p>
                    <a:p>
                      <a:pPr algn="r">
                        <a:lnSpc>
                          <a:spcPts val="900"/>
                        </a:lnSpc>
                        <a:spcAft>
                          <a:spcPts val="0"/>
                        </a:spcAft>
                      </a:pPr>
                      <a:r>
                        <a:rPr lang="fr-BE" sz="1100" spc="-30" dirty="0" smtClean="0">
                          <a:effectLst/>
                        </a:rPr>
                        <a:t>1994</a:t>
                      </a:r>
                      <a:endParaRPr lang="fr-BE" sz="1100" dirty="0" smtClean="0">
                        <a:effectLst/>
                      </a:endParaRPr>
                    </a:p>
                    <a:p>
                      <a:pPr algn="r">
                        <a:lnSpc>
                          <a:spcPct val="115000"/>
                        </a:lnSpc>
                        <a:spcAft>
                          <a:spcPts val="0"/>
                        </a:spcAft>
                      </a:pPr>
                      <a:r>
                        <a:rPr lang="fr-BE" sz="1100" dirty="0" smtClean="0">
                          <a:effectLst/>
                        </a:rPr>
                        <a:t>Age 14</a:t>
                      </a:r>
                      <a:endParaRPr lang="fr-BE" sz="1100" dirty="0" smtClean="0">
                        <a:effectLst/>
                        <a:latin typeface="+mn-lt"/>
                        <a:ea typeface="Calibri"/>
                        <a:cs typeface="Times New Roman"/>
                      </a:endParaRPr>
                    </a:p>
                  </a:txBody>
                  <a:tcPr marL="0" marR="0" marT="0" marB="0" anchor="b"/>
                </a:tc>
              </a:tr>
              <a:tr h="221105">
                <a:tc>
                  <a:txBody>
                    <a:bodyPr/>
                    <a:lstStyle/>
                    <a:p>
                      <a:pPr>
                        <a:lnSpc>
                          <a:spcPct val="115000"/>
                        </a:lnSpc>
                        <a:spcAft>
                          <a:spcPts val="0"/>
                        </a:spcAft>
                      </a:pPr>
                      <a:r>
                        <a:rPr lang="fr-BE" sz="1100" dirty="0" err="1">
                          <a:effectLst/>
                        </a:rPr>
                        <a:t>Lithuanie</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476</a:t>
                      </a:r>
                      <a:endParaRPr lang="fr-BE" sz="1100">
                        <a:effectLst/>
                        <a:latin typeface="Calibri"/>
                        <a:ea typeface="Calibri"/>
                        <a:cs typeface="Times New Roman"/>
                      </a:endParaRPr>
                    </a:p>
                  </a:txBody>
                  <a:tcPr marL="0" marR="0" marT="0" marB="0" anchor="b"/>
                </a:tc>
              </a:tr>
              <a:tr h="217910">
                <a:tc>
                  <a:txBody>
                    <a:bodyPr/>
                    <a:lstStyle/>
                    <a:p>
                      <a:pPr>
                        <a:lnSpc>
                          <a:spcPct val="115000"/>
                        </a:lnSpc>
                        <a:spcAft>
                          <a:spcPts val="0"/>
                        </a:spcAft>
                      </a:pPr>
                      <a:r>
                        <a:rPr lang="fr-BE" sz="1100">
                          <a:effectLst/>
                        </a:rPr>
                        <a:t>Netherlands</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56.84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577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557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560</a:t>
                      </a:r>
                      <a:endParaRPr lang="fr-BE" sz="1100">
                        <a:effectLst/>
                        <a:latin typeface="Calibri"/>
                        <a:ea typeface="Calibri"/>
                        <a:cs typeface="Times New Roman"/>
                      </a:endParaRPr>
                    </a:p>
                  </a:txBody>
                  <a:tcPr marL="0" marR="0" marT="0" marB="0" anchor="b"/>
                </a:tc>
              </a:tr>
              <a:tr h="217910">
                <a:tc>
                  <a:txBody>
                    <a:bodyPr/>
                    <a:lstStyle/>
                    <a:p>
                      <a:pPr>
                        <a:lnSpc>
                          <a:spcPct val="115000"/>
                        </a:lnSpc>
                        <a:spcAft>
                          <a:spcPts val="0"/>
                        </a:spcAft>
                      </a:pPr>
                      <a:r>
                        <a:rPr lang="fr-BE" sz="1100">
                          <a:effectLst/>
                        </a:rPr>
                        <a:t>New Zeeland</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52.44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499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508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525</a:t>
                      </a:r>
                      <a:endParaRPr lang="fr-BE" sz="1100">
                        <a:effectLst/>
                        <a:latin typeface="Calibri"/>
                        <a:ea typeface="Calibri"/>
                        <a:cs typeface="Times New Roman"/>
                      </a:endParaRPr>
                    </a:p>
                  </a:txBody>
                  <a:tcPr marL="0" marR="0" marT="0" marB="0" anchor="b"/>
                </a:tc>
              </a:tr>
              <a:tr h="214714">
                <a:tc>
                  <a:txBody>
                    <a:bodyPr/>
                    <a:lstStyle/>
                    <a:p>
                      <a:pPr>
                        <a:lnSpc>
                          <a:spcPct val="115000"/>
                        </a:lnSpc>
                        <a:spcAft>
                          <a:spcPts val="0"/>
                        </a:spcAft>
                      </a:pPr>
                      <a:r>
                        <a:rPr lang="fr-BE" sz="1100">
                          <a:effectLst/>
                        </a:rPr>
                        <a:t>Norway</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49.60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502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503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527</a:t>
                      </a:r>
                      <a:endParaRPr lang="fr-BE" sz="1100">
                        <a:effectLst/>
                        <a:latin typeface="Calibri"/>
                        <a:ea typeface="Calibri"/>
                        <a:cs typeface="Times New Roman"/>
                      </a:endParaRPr>
                    </a:p>
                  </a:txBody>
                  <a:tcPr marL="0" marR="0" marT="0" marB="0" anchor="b"/>
                </a:tc>
              </a:tr>
              <a:tr h="217271">
                <a:tc>
                  <a:txBody>
                    <a:bodyPr/>
                    <a:lstStyle/>
                    <a:p>
                      <a:pPr>
                        <a:lnSpc>
                          <a:spcPct val="115000"/>
                        </a:lnSpc>
                        <a:spcAft>
                          <a:spcPts val="0"/>
                        </a:spcAft>
                      </a:pPr>
                      <a:r>
                        <a:rPr lang="fr-BE" sz="1100">
                          <a:effectLst/>
                        </a:rPr>
                        <a:t>Portugal</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50.28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454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480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480</a:t>
                      </a:r>
                      <a:endParaRPr lang="fr-BE" sz="1100">
                        <a:effectLst/>
                        <a:latin typeface="Calibri"/>
                        <a:ea typeface="Calibri"/>
                        <a:cs typeface="Times New Roman"/>
                      </a:endParaRPr>
                    </a:p>
                  </a:txBody>
                  <a:tcPr marL="0" marR="0" marT="0" marB="0" anchor="b"/>
                </a:tc>
              </a:tr>
              <a:tr h="221105">
                <a:tc>
                  <a:txBody>
                    <a:bodyPr/>
                    <a:lstStyle/>
                    <a:p>
                      <a:pPr>
                        <a:lnSpc>
                          <a:spcPct val="115000"/>
                        </a:lnSpc>
                        <a:spcAft>
                          <a:spcPts val="0"/>
                        </a:spcAft>
                      </a:pPr>
                      <a:r>
                        <a:rPr lang="fr-BE" sz="1100">
                          <a:effectLst/>
                        </a:rPr>
                        <a:t>Romania</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486</a:t>
                      </a:r>
                      <a:endParaRPr lang="fr-BE" sz="1100">
                        <a:effectLst/>
                        <a:latin typeface="Calibri"/>
                        <a:ea typeface="Calibri"/>
                        <a:cs typeface="Times New Roman"/>
                      </a:endParaRPr>
                    </a:p>
                  </a:txBody>
                  <a:tcPr marL="0" marR="0" marT="0" marB="0" anchor="b"/>
                </a:tc>
              </a:tr>
              <a:tr h="217910">
                <a:tc>
                  <a:txBody>
                    <a:bodyPr/>
                    <a:lstStyle/>
                    <a:p>
                      <a:pPr>
                        <a:lnSpc>
                          <a:spcPct val="115000"/>
                        </a:lnSpc>
                        <a:spcAft>
                          <a:spcPts val="0"/>
                        </a:spcAft>
                      </a:pPr>
                      <a:r>
                        <a:rPr lang="fr-BE" sz="1100">
                          <a:effectLst/>
                        </a:rPr>
                        <a:t>Russie</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 </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538</a:t>
                      </a:r>
                      <a:endParaRPr lang="fr-BE" sz="1100">
                        <a:effectLst/>
                        <a:latin typeface="Calibri"/>
                        <a:ea typeface="Calibri"/>
                        <a:cs typeface="Times New Roman"/>
                      </a:endParaRPr>
                    </a:p>
                  </a:txBody>
                  <a:tcPr marL="0" marR="0" marT="0" marB="0" anchor="b"/>
                </a:tc>
              </a:tr>
              <a:tr h="214714">
                <a:tc>
                  <a:txBody>
                    <a:bodyPr/>
                    <a:lstStyle/>
                    <a:p>
                      <a:pPr>
                        <a:lnSpc>
                          <a:spcPct val="115000"/>
                        </a:lnSpc>
                        <a:spcAft>
                          <a:spcPts val="0"/>
                        </a:spcAft>
                      </a:pPr>
                      <a:r>
                        <a:rPr lang="fr-BE" sz="1100">
                          <a:effectLst/>
                        </a:rPr>
                        <a:t>Spain</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49.40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487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517</a:t>
                      </a:r>
                      <a:endParaRPr lang="fr-BE" sz="1100">
                        <a:effectLst/>
                        <a:latin typeface="Calibri"/>
                        <a:ea typeface="Calibri"/>
                        <a:cs typeface="Times New Roman"/>
                      </a:endParaRPr>
                    </a:p>
                  </a:txBody>
                  <a:tcPr marL="0" marR="0" marT="0" marB="0" anchor="b"/>
                </a:tc>
              </a:tr>
              <a:tr h="217910">
                <a:tc>
                  <a:txBody>
                    <a:bodyPr/>
                    <a:lstStyle/>
                    <a:p>
                      <a:pPr>
                        <a:lnSpc>
                          <a:spcPct val="115000"/>
                        </a:lnSpc>
                        <a:spcAft>
                          <a:spcPts val="0"/>
                        </a:spcAft>
                      </a:pPr>
                      <a:r>
                        <a:rPr lang="fr-BE" sz="1100">
                          <a:effectLst/>
                        </a:rPr>
                        <a:t>Slovakia</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tc>
              </a:tr>
              <a:tr h="217271">
                <a:tc>
                  <a:txBody>
                    <a:bodyPr/>
                    <a:lstStyle/>
                    <a:p>
                      <a:pPr>
                        <a:lnSpc>
                          <a:spcPct val="115000"/>
                        </a:lnSpc>
                        <a:spcAft>
                          <a:spcPts val="0"/>
                        </a:spcAft>
                      </a:pPr>
                      <a:r>
                        <a:rPr lang="fr-BE" sz="1100">
                          <a:effectLst/>
                        </a:rPr>
                        <a:t>Slovenia</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552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560</a:t>
                      </a:r>
                      <a:endParaRPr lang="fr-BE" sz="1100">
                        <a:effectLst/>
                        <a:latin typeface="Calibri"/>
                        <a:ea typeface="Calibri"/>
                        <a:cs typeface="Times New Roman"/>
                      </a:endParaRPr>
                    </a:p>
                  </a:txBody>
                  <a:tcPr marL="0" marR="0" marT="0" marB="0" anchor="b"/>
                </a:tc>
              </a:tr>
              <a:tr h="221105">
                <a:tc>
                  <a:txBody>
                    <a:bodyPr/>
                    <a:lstStyle/>
                    <a:p>
                      <a:pPr>
                        <a:lnSpc>
                          <a:spcPct val="115000"/>
                        </a:lnSpc>
                        <a:spcAft>
                          <a:spcPts val="0"/>
                        </a:spcAft>
                      </a:pPr>
                      <a:r>
                        <a:rPr lang="fr-BE" sz="1100">
                          <a:effectLst/>
                        </a:rPr>
                        <a:t>Sweden</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47.41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535</a:t>
                      </a:r>
                      <a:endParaRPr lang="fr-BE" sz="1100">
                        <a:effectLst/>
                        <a:latin typeface="Calibri"/>
                        <a:ea typeface="Calibri"/>
                        <a:cs typeface="Times New Roman"/>
                      </a:endParaRPr>
                    </a:p>
                  </a:txBody>
                  <a:tcPr marL="0" marR="0" marT="0" marB="0" anchor="b"/>
                </a:tc>
              </a:tr>
              <a:tr h="217910">
                <a:tc>
                  <a:txBody>
                    <a:bodyPr/>
                    <a:lstStyle/>
                    <a:p>
                      <a:pPr>
                        <a:lnSpc>
                          <a:spcPct val="115000"/>
                        </a:lnSpc>
                        <a:spcAft>
                          <a:spcPts val="0"/>
                        </a:spcAft>
                      </a:pPr>
                      <a:r>
                        <a:rPr lang="fr-BE" sz="1100">
                          <a:effectLst/>
                        </a:rPr>
                        <a:t>Switzerland</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101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57.17</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ctr"/>
                </a:tc>
              </a:tr>
              <a:tr h="214714">
                <a:tc>
                  <a:txBody>
                    <a:bodyPr/>
                    <a:lstStyle/>
                    <a:p>
                      <a:pPr>
                        <a:lnSpc>
                          <a:spcPct val="115000"/>
                        </a:lnSpc>
                        <a:spcAft>
                          <a:spcPts val="0"/>
                        </a:spcAft>
                      </a:pPr>
                      <a:r>
                        <a:rPr lang="fr-BE" sz="1100">
                          <a:effectLst/>
                        </a:rPr>
                        <a:t>United States</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43.43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545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500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534</a:t>
                      </a:r>
                      <a:endParaRPr lang="fr-BE" sz="1100">
                        <a:effectLst/>
                        <a:latin typeface="Calibri"/>
                        <a:ea typeface="Calibri"/>
                        <a:cs typeface="Times New Roman"/>
                      </a:endParaRPr>
                    </a:p>
                  </a:txBody>
                  <a:tcPr marL="0" marR="0" marT="0" marB="0" anchor="b"/>
                </a:tc>
              </a:tr>
              <a:tr h="220466">
                <a:tc>
                  <a:txBody>
                    <a:bodyPr/>
                    <a:lstStyle/>
                    <a:p>
                      <a:pPr>
                        <a:lnSpc>
                          <a:spcPct val="115000"/>
                        </a:lnSpc>
                        <a:spcAft>
                          <a:spcPts val="0"/>
                        </a:spcAft>
                      </a:pPr>
                      <a:r>
                        <a:rPr lang="fr-BE" sz="1400" b="1" dirty="0">
                          <a:effectLst/>
                        </a:rPr>
                        <a:t>South </a:t>
                      </a:r>
                      <a:r>
                        <a:rPr lang="fr-BE" sz="1400" b="1" dirty="0" err="1">
                          <a:effectLst/>
                        </a:rPr>
                        <a:t>America</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86</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30.10</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385</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 </a:t>
                      </a:r>
                      <a:endParaRPr lang="fr-BE" sz="1400" b="1" dirty="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400" b="1" dirty="0">
                          <a:effectLst/>
                        </a:rPr>
                        <a:t>411</a:t>
                      </a:r>
                      <a:endParaRPr lang="fr-BE" sz="1400" b="1" dirty="0">
                        <a:effectLst/>
                        <a:latin typeface="Calibri"/>
                        <a:ea typeface="Calibri"/>
                        <a:cs typeface="Times New Roman"/>
                      </a:endParaRPr>
                    </a:p>
                  </a:txBody>
                  <a:tcPr marL="0" marR="0" marT="0" marB="0" anchor="b"/>
                </a:tc>
              </a:tr>
              <a:tr h="217910">
                <a:tc>
                  <a:txBody>
                    <a:bodyPr/>
                    <a:lstStyle/>
                    <a:p>
                      <a:pPr>
                        <a:lnSpc>
                          <a:spcPct val="115000"/>
                        </a:lnSpc>
                        <a:spcAft>
                          <a:spcPts val="0"/>
                        </a:spcAft>
                      </a:pPr>
                      <a:r>
                        <a:rPr lang="fr-BE" sz="1100">
                          <a:effectLst/>
                        </a:rPr>
                        <a:t>Brazil</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86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33.91</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tc>
              </a:tr>
              <a:tr h="221105">
                <a:tc>
                  <a:txBody>
                    <a:bodyPr/>
                    <a:lstStyle/>
                    <a:p>
                      <a:pPr>
                        <a:lnSpc>
                          <a:spcPct val="115000"/>
                        </a:lnSpc>
                        <a:spcAft>
                          <a:spcPts val="0"/>
                        </a:spcAft>
                      </a:pPr>
                      <a:r>
                        <a:rPr lang="fr-BE" sz="1100">
                          <a:effectLst/>
                        </a:rPr>
                        <a:t>Chile</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89</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26.30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tc>
              </a:tr>
              <a:tr h="214714">
                <a:tc>
                  <a:txBody>
                    <a:bodyPr/>
                    <a:lstStyle/>
                    <a:p>
                      <a:pPr>
                        <a:lnSpc>
                          <a:spcPct val="115000"/>
                        </a:lnSpc>
                        <a:spcAft>
                          <a:spcPts val="0"/>
                        </a:spcAft>
                      </a:pPr>
                      <a:r>
                        <a:rPr lang="fr-BE" sz="1100">
                          <a:effectLst/>
                        </a:rPr>
                        <a:t>Colombia</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84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385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tc>
                <a:tc>
                  <a:txBody>
                    <a:bodyPr/>
                    <a:lstStyle/>
                    <a:p>
                      <a:pPr algn="r">
                        <a:lnSpc>
                          <a:spcPct val="115000"/>
                        </a:lnSpc>
                        <a:spcAft>
                          <a:spcPts val="0"/>
                        </a:spcAft>
                      </a:pPr>
                      <a:r>
                        <a:rPr lang="fr-BE" sz="1100">
                          <a:effectLst/>
                        </a:rPr>
                        <a:t>411</a:t>
                      </a:r>
                      <a:endParaRPr lang="fr-BE" sz="1100">
                        <a:effectLst/>
                        <a:latin typeface="Calibri"/>
                        <a:ea typeface="Calibri"/>
                        <a:cs typeface="Times New Roman"/>
                      </a:endParaRPr>
                    </a:p>
                  </a:txBody>
                  <a:tcPr marL="0" marR="0" marT="0" marB="0" anchor="b"/>
                </a:tc>
              </a:tr>
              <a:tr h="220466">
                <a:tc>
                  <a:txBody>
                    <a:bodyPr/>
                    <a:lstStyle/>
                    <a:p>
                      <a:pPr>
                        <a:lnSpc>
                          <a:spcPct val="115000"/>
                        </a:lnSpc>
                        <a:spcAft>
                          <a:spcPts val="0"/>
                        </a:spcAft>
                      </a:pPr>
                      <a:r>
                        <a:rPr lang="fr-BE" sz="1100" b="1" dirty="0">
                          <a:effectLst/>
                        </a:rPr>
                        <a:t>South &amp; SE </a:t>
                      </a:r>
                      <a:r>
                        <a:rPr lang="fr-BE" sz="1100" b="1" dirty="0" err="1">
                          <a:effectLst/>
                        </a:rPr>
                        <a:t>Asia</a:t>
                      </a:r>
                      <a:endParaRPr lang="fr-BE" sz="11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a:effectLst/>
                        </a:rPr>
                        <a:t>86</a:t>
                      </a:r>
                      <a:endParaRPr lang="fr-BE" sz="1100" b="1">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dirty="0">
                          <a:effectLst/>
                        </a:rPr>
                        <a:t>39.83</a:t>
                      </a:r>
                      <a:endParaRPr lang="fr-BE" sz="11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a:effectLst/>
                        </a:rPr>
                        <a:t>490</a:t>
                      </a:r>
                      <a:endParaRPr lang="fr-BE" sz="1100" b="1">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a:effectLst/>
                        </a:rPr>
                        <a:t>474</a:t>
                      </a:r>
                      <a:endParaRPr lang="fr-BE" sz="1100" b="1">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a:effectLst/>
                        </a:rPr>
                        <a:t>473</a:t>
                      </a:r>
                      <a:endParaRPr lang="fr-BE" sz="1100" b="1">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dirty="0">
                          <a:effectLst/>
                        </a:rPr>
                        <a:t>470</a:t>
                      </a:r>
                      <a:endParaRPr lang="fr-BE" sz="1100" b="1" dirty="0">
                        <a:effectLst/>
                        <a:latin typeface="Calibri"/>
                        <a:ea typeface="Calibri"/>
                        <a:cs typeface="Times New Roman"/>
                      </a:endParaRPr>
                    </a:p>
                  </a:txBody>
                  <a:tcPr marL="0" marR="0" marT="0" marB="0" anchor="b"/>
                </a:tc>
              </a:tr>
              <a:tr h="217910">
                <a:tc>
                  <a:txBody>
                    <a:bodyPr/>
                    <a:lstStyle/>
                    <a:p>
                      <a:pPr>
                        <a:lnSpc>
                          <a:spcPct val="115000"/>
                        </a:lnSpc>
                        <a:spcAft>
                          <a:spcPts val="0"/>
                        </a:spcAft>
                      </a:pPr>
                      <a:r>
                        <a:rPr lang="fr-BE" sz="1100">
                          <a:effectLst/>
                        </a:rPr>
                        <a:t>Cyprus</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85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502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463</a:t>
                      </a:r>
                      <a:endParaRPr lang="fr-BE" sz="1100">
                        <a:effectLst/>
                        <a:latin typeface="Calibri"/>
                        <a:ea typeface="Calibri"/>
                        <a:cs typeface="Times New Roman"/>
                      </a:endParaRPr>
                    </a:p>
                  </a:txBody>
                  <a:tcPr marL="0" marR="0" marT="0" marB="0" anchor="b"/>
                </a:tc>
              </a:tr>
              <a:tr h="217910">
                <a:tc>
                  <a:txBody>
                    <a:bodyPr/>
                    <a:lstStyle/>
                    <a:p>
                      <a:pPr>
                        <a:lnSpc>
                          <a:spcPct val="115000"/>
                        </a:lnSpc>
                        <a:spcAft>
                          <a:spcPts val="0"/>
                        </a:spcAft>
                      </a:pPr>
                      <a:r>
                        <a:rPr lang="fr-BE" sz="1100">
                          <a:effectLst/>
                        </a:rPr>
                        <a:t>Indic</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82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21.63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tc>
              </a:tr>
              <a:tr h="214714">
                <a:tc>
                  <a:txBody>
                    <a:bodyPr/>
                    <a:lstStyle/>
                    <a:p>
                      <a:pPr>
                        <a:lnSpc>
                          <a:spcPct val="115000"/>
                        </a:lnSpc>
                        <a:spcAft>
                          <a:spcPts val="0"/>
                        </a:spcAft>
                      </a:pPr>
                      <a:r>
                        <a:rPr lang="fr-BE" sz="1100">
                          <a:effectLst/>
                        </a:rPr>
                        <a:t>Iran</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84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20.75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429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428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416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470</a:t>
                      </a:r>
                      <a:endParaRPr lang="fr-BE" sz="1100">
                        <a:effectLst/>
                        <a:latin typeface="Calibri"/>
                        <a:ea typeface="Calibri"/>
                        <a:cs typeface="Times New Roman"/>
                      </a:endParaRPr>
                    </a:p>
                  </a:txBody>
                  <a:tcPr marL="0" marR="0" marT="0" marB="0" anchor="b"/>
                </a:tc>
              </a:tr>
              <a:tr h="217910">
                <a:tc>
                  <a:txBody>
                    <a:bodyPr/>
                    <a:lstStyle/>
                    <a:p>
                      <a:pPr>
                        <a:lnSpc>
                          <a:spcPct val="115000"/>
                        </a:lnSpc>
                        <a:spcAft>
                          <a:spcPts val="0"/>
                        </a:spcAft>
                      </a:pPr>
                      <a:r>
                        <a:rPr lang="fr-BE" sz="1100">
                          <a:effectLst/>
                        </a:rPr>
                        <a:t>Israel</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95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51.29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531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522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505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524</a:t>
                      </a:r>
                      <a:endParaRPr lang="fr-BE" sz="1100">
                        <a:effectLst/>
                        <a:latin typeface="Calibri"/>
                        <a:ea typeface="Calibri"/>
                        <a:cs typeface="Times New Roman"/>
                      </a:endParaRPr>
                    </a:p>
                  </a:txBody>
                  <a:tcPr marL="0" marR="0" marT="0" marB="0" anchor="b"/>
                </a:tc>
              </a:tr>
              <a:tr h="217910">
                <a:tc>
                  <a:txBody>
                    <a:bodyPr/>
                    <a:lstStyle/>
                    <a:p>
                      <a:pPr>
                        <a:lnSpc>
                          <a:spcPct val="115000"/>
                        </a:lnSpc>
                        <a:spcAft>
                          <a:spcPts val="0"/>
                        </a:spcAft>
                      </a:pPr>
                      <a:r>
                        <a:rPr lang="fr-BE" sz="1100">
                          <a:effectLst/>
                        </a:rPr>
                        <a:t>Jordan</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84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39.38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tc>
              </a:tr>
              <a:tr h="220466">
                <a:tc>
                  <a:txBody>
                    <a:bodyPr/>
                    <a:lstStyle/>
                    <a:p>
                      <a:pPr>
                        <a:lnSpc>
                          <a:spcPct val="115000"/>
                        </a:lnSpc>
                        <a:spcAft>
                          <a:spcPts val="0"/>
                        </a:spcAft>
                      </a:pPr>
                      <a:r>
                        <a:rPr lang="fr-BE" sz="1100">
                          <a:effectLst/>
                        </a:rPr>
                        <a:t>Kuwait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86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400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392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401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430</a:t>
                      </a:r>
                      <a:endParaRPr lang="fr-BE" sz="1100">
                        <a:effectLst/>
                        <a:latin typeface="Calibri"/>
                        <a:ea typeface="Calibri"/>
                        <a:cs typeface="Times New Roman"/>
                      </a:endParaRPr>
                    </a:p>
                  </a:txBody>
                  <a:tcPr marL="0" marR="0" marT="0" marB="0" anchor="b"/>
                </a:tc>
              </a:tr>
              <a:tr h="242193">
                <a:tc>
                  <a:txBody>
                    <a:bodyPr/>
                    <a:lstStyle/>
                    <a:p>
                      <a:pPr>
                        <a:lnSpc>
                          <a:spcPct val="115000"/>
                        </a:lnSpc>
                        <a:spcAft>
                          <a:spcPts val="0"/>
                        </a:spcAft>
                      </a:pPr>
                      <a:r>
                        <a:rPr lang="fr-BE" sz="1100">
                          <a:effectLst/>
                        </a:rPr>
                        <a:t>Philippines</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86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34.35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dirty="0">
                          <a:effectLst/>
                        </a:rPr>
                        <a:t>-</a:t>
                      </a:r>
                      <a:endParaRPr lang="fr-BE" sz="1100" dirty="0">
                        <a:effectLst/>
                        <a:latin typeface="Calibri"/>
                        <a:ea typeface="Calibri"/>
                        <a:cs typeface="Times New Roman"/>
                      </a:endParaRPr>
                    </a:p>
                  </a:txBody>
                  <a:tcPr marL="0" marR="0" marT="0" marB="0"/>
                </a:tc>
              </a:tr>
            </a:tbl>
          </a:graphicData>
        </a:graphic>
      </p:graphicFrame>
    </p:spTree>
    <p:extLst>
      <p:ext uri="{BB962C8B-B14F-4D97-AF65-F5344CB8AC3E}">
        <p14:creationId xmlns:p14="http://schemas.microsoft.com/office/powerpoint/2010/main" val="146280420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1"/>
            <p:extLst>
              <p:ext uri="{D42A27DB-BD31-4B8C-83A1-F6EECF244321}">
                <p14:modId xmlns:p14="http://schemas.microsoft.com/office/powerpoint/2010/main" val="2975423310"/>
              </p:ext>
            </p:extLst>
          </p:nvPr>
        </p:nvGraphicFramePr>
        <p:xfrm>
          <a:off x="251520" y="1700808"/>
          <a:ext cx="8424936" cy="3026373"/>
        </p:xfrm>
        <a:graphic>
          <a:graphicData uri="http://schemas.openxmlformats.org/drawingml/2006/table">
            <a:tbl>
              <a:tblPr firstRow="1" firstCol="1" bandRow="1">
                <a:tableStyleId>{5C22544A-7EE6-4342-B048-85BDC9FD1C3A}</a:tableStyleId>
              </a:tblPr>
              <a:tblGrid>
                <a:gridCol w="1978621"/>
                <a:gridCol w="726031"/>
                <a:gridCol w="1153473"/>
                <a:gridCol w="1004798"/>
                <a:gridCol w="999842"/>
                <a:gridCol w="1123737"/>
                <a:gridCol w="1438434"/>
              </a:tblGrid>
              <a:tr h="274014">
                <a:tc>
                  <a:txBody>
                    <a:bodyPr/>
                    <a:lstStyle/>
                    <a:p>
                      <a:pPr>
                        <a:lnSpc>
                          <a:spcPct val="115000"/>
                        </a:lnSpc>
                        <a:spcAft>
                          <a:spcPts val="0"/>
                        </a:spcAft>
                      </a:pP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dirty="0" err="1" smtClean="0">
                          <a:effectLst/>
                          <a:latin typeface="Calibri"/>
                          <a:ea typeface="Calibri"/>
                          <a:cs typeface="Times New Roman"/>
                        </a:rPr>
                        <a:t>Mean</a:t>
                      </a:r>
                      <a:r>
                        <a:rPr lang="fr-BE" sz="1100" dirty="0" smtClean="0">
                          <a:effectLst/>
                          <a:latin typeface="Calibri"/>
                          <a:ea typeface="Calibri"/>
                          <a:cs typeface="Times New Roman"/>
                        </a:rPr>
                        <a:t> I.Q</a:t>
                      </a:r>
                      <a:endParaRPr lang="fr-BE" sz="1100" dirty="0">
                        <a:effectLst/>
                        <a:latin typeface="Calibri"/>
                        <a:ea typeface="Calibri"/>
                        <a:cs typeface="Times New Roman"/>
                      </a:endParaRPr>
                    </a:p>
                  </a:txBody>
                  <a:tcPr marL="0" marR="0" marT="0" marB="0" anchor="b"/>
                </a:tc>
                <a:tc>
                  <a:txBody>
                    <a:bodyPr/>
                    <a:lstStyle/>
                    <a:p>
                      <a:pPr algn="r">
                        <a:lnSpc>
                          <a:spcPts val="975"/>
                        </a:lnSpc>
                        <a:spcAft>
                          <a:spcPts val="0"/>
                        </a:spcAft>
                      </a:pPr>
                      <a:r>
                        <a:rPr lang="fr-BE" sz="1100" spc="-30" dirty="0" smtClean="0">
                          <a:effectLst/>
                        </a:rPr>
                        <a:t>Math &amp;</a:t>
                      </a:r>
                      <a:endParaRPr lang="fr-BE" sz="1100" dirty="0" smtClean="0">
                        <a:effectLst/>
                      </a:endParaRPr>
                    </a:p>
                    <a:p>
                      <a:pPr algn="r">
                        <a:lnSpc>
                          <a:spcPct val="115000"/>
                        </a:lnSpc>
                        <a:spcAft>
                          <a:spcPts val="0"/>
                        </a:spcAft>
                      </a:pPr>
                      <a:r>
                        <a:rPr lang="fr-BE" sz="1100" spc="-30" dirty="0" smtClean="0">
                          <a:effectLst/>
                        </a:rPr>
                        <a:t>Science</a:t>
                      </a:r>
                      <a:endParaRPr lang="fr-BE" sz="1100" dirty="0" smtClean="0">
                        <a:effectLst/>
                      </a:endParaRPr>
                    </a:p>
                    <a:p>
                      <a:pPr algn="r">
                        <a:lnSpc>
                          <a:spcPts val="900"/>
                        </a:lnSpc>
                        <a:spcAft>
                          <a:spcPts val="0"/>
                        </a:spcAft>
                      </a:pPr>
                      <a:r>
                        <a:rPr lang="fr-BE" sz="1100" spc="-30" dirty="0" smtClean="0">
                          <a:effectLst/>
                        </a:rPr>
                        <a:t>1964-86</a:t>
                      </a:r>
                      <a:endParaRPr lang="fr-BE" sz="1100" dirty="0" smtClean="0">
                        <a:effectLst/>
                        <a:latin typeface="+mn-lt"/>
                        <a:ea typeface="Calibri"/>
                        <a:cs typeface="Times New Roman"/>
                      </a:endParaRPr>
                    </a:p>
                  </a:txBody>
                  <a:tcPr marL="0" marR="0" marT="0" marB="0" anchor="b"/>
                </a:tc>
                <a:tc>
                  <a:txBody>
                    <a:bodyPr/>
                    <a:lstStyle/>
                    <a:p>
                      <a:pPr algn="r">
                        <a:lnSpc>
                          <a:spcPts val="975"/>
                        </a:lnSpc>
                        <a:spcAft>
                          <a:spcPts val="0"/>
                        </a:spcAft>
                      </a:pPr>
                      <a:r>
                        <a:rPr lang="fr-BE" sz="1100" spc="-30" dirty="0" smtClean="0">
                          <a:effectLst/>
                        </a:rPr>
                        <a:t>Math</a:t>
                      </a:r>
                      <a:endParaRPr lang="fr-BE" sz="1100" dirty="0" smtClean="0">
                        <a:effectLst/>
                      </a:endParaRPr>
                    </a:p>
                    <a:p>
                      <a:pPr algn="r">
                        <a:lnSpc>
                          <a:spcPts val="900"/>
                        </a:lnSpc>
                        <a:spcAft>
                          <a:spcPts val="0"/>
                        </a:spcAft>
                      </a:pPr>
                      <a:r>
                        <a:rPr lang="fr-BE" sz="1100" spc="-30" dirty="0" smtClean="0">
                          <a:effectLst/>
                        </a:rPr>
                        <a:t>1994</a:t>
                      </a:r>
                      <a:endParaRPr lang="fr-BE" sz="1100" dirty="0" smtClean="0">
                        <a:effectLst/>
                      </a:endParaRPr>
                    </a:p>
                    <a:p>
                      <a:pPr algn="r">
                        <a:lnSpc>
                          <a:spcPts val="975"/>
                        </a:lnSpc>
                        <a:spcAft>
                          <a:spcPts val="0"/>
                        </a:spcAft>
                      </a:pPr>
                      <a:r>
                        <a:rPr lang="fr-BE" sz="1100" spc="-30" dirty="0" smtClean="0">
                          <a:effectLst/>
                        </a:rPr>
                        <a:t>Age 10</a:t>
                      </a:r>
                      <a:endParaRPr lang="fr-BE" sz="1100" dirty="0" smtClean="0">
                        <a:effectLst/>
                        <a:latin typeface="+mn-lt"/>
                        <a:ea typeface="Calibri"/>
                        <a:cs typeface="Times New Roman"/>
                      </a:endParaRPr>
                    </a:p>
                  </a:txBody>
                  <a:tcPr marL="0" marR="0" marT="0" marB="0" anchor="b"/>
                </a:tc>
                <a:tc>
                  <a:txBody>
                    <a:bodyPr/>
                    <a:lstStyle/>
                    <a:p>
                      <a:pPr algn="r">
                        <a:lnSpc>
                          <a:spcPts val="975"/>
                        </a:lnSpc>
                        <a:spcAft>
                          <a:spcPts val="0"/>
                        </a:spcAft>
                      </a:pPr>
                      <a:r>
                        <a:rPr lang="fr-BE" sz="1100" spc="-30" dirty="0" smtClean="0">
                          <a:effectLst/>
                        </a:rPr>
                        <a:t>Math</a:t>
                      </a:r>
                      <a:endParaRPr lang="fr-BE" sz="1100" dirty="0" smtClean="0">
                        <a:effectLst/>
                      </a:endParaRPr>
                    </a:p>
                    <a:p>
                      <a:pPr algn="r">
                        <a:lnSpc>
                          <a:spcPts val="900"/>
                        </a:lnSpc>
                        <a:spcAft>
                          <a:spcPts val="0"/>
                        </a:spcAft>
                      </a:pPr>
                      <a:r>
                        <a:rPr lang="fr-BE" sz="1100" spc="-30" dirty="0" smtClean="0">
                          <a:effectLst/>
                        </a:rPr>
                        <a:t>1994</a:t>
                      </a:r>
                      <a:endParaRPr lang="fr-BE" sz="1100" dirty="0" smtClean="0">
                        <a:effectLst/>
                      </a:endParaRPr>
                    </a:p>
                    <a:p>
                      <a:pPr algn="r">
                        <a:lnSpc>
                          <a:spcPts val="975"/>
                        </a:lnSpc>
                        <a:spcAft>
                          <a:spcPts val="0"/>
                        </a:spcAft>
                      </a:pPr>
                      <a:r>
                        <a:rPr lang="fr-BE" sz="1100" spc="-30" dirty="0" smtClean="0">
                          <a:effectLst/>
                        </a:rPr>
                        <a:t>Age 14</a:t>
                      </a:r>
                      <a:endParaRPr lang="fr-BE" sz="1100" dirty="0" smtClean="0">
                        <a:effectLst/>
                        <a:latin typeface="+mn-lt"/>
                        <a:ea typeface="Calibri"/>
                        <a:cs typeface="Times New Roman"/>
                      </a:endParaRPr>
                    </a:p>
                  </a:txBody>
                  <a:tcPr marL="0" marR="0" marT="0" marB="0" anchor="b"/>
                </a:tc>
                <a:tc>
                  <a:txBody>
                    <a:bodyPr/>
                    <a:lstStyle/>
                    <a:p>
                      <a:pPr algn="r">
                        <a:lnSpc>
                          <a:spcPts val="975"/>
                        </a:lnSpc>
                        <a:spcAft>
                          <a:spcPts val="0"/>
                        </a:spcAft>
                      </a:pPr>
                      <a:r>
                        <a:rPr lang="fr-BE" sz="1100" spc="-30" dirty="0" smtClean="0">
                          <a:effectLst/>
                        </a:rPr>
                        <a:t>Science</a:t>
                      </a:r>
                      <a:endParaRPr lang="fr-BE" sz="1100" dirty="0" smtClean="0">
                        <a:effectLst/>
                      </a:endParaRPr>
                    </a:p>
                    <a:p>
                      <a:pPr algn="r">
                        <a:lnSpc>
                          <a:spcPts val="900"/>
                        </a:lnSpc>
                        <a:spcAft>
                          <a:spcPts val="0"/>
                        </a:spcAft>
                      </a:pPr>
                      <a:r>
                        <a:rPr lang="fr-BE" sz="1100" spc="-30" dirty="0" smtClean="0">
                          <a:effectLst/>
                        </a:rPr>
                        <a:t>1994</a:t>
                      </a:r>
                      <a:endParaRPr lang="fr-BE" sz="1100" dirty="0" smtClean="0">
                        <a:effectLst/>
                      </a:endParaRPr>
                    </a:p>
                    <a:p>
                      <a:pPr algn="r">
                        <a:lnSpc>
                          <a:spcPct val="115000"/>
                        </a:lnSpc>
                        <a:spcAft>
                          <a:spcPts val="0"/>
                        </a:spcAft>
                      </a:pPr>
                      <a:r>
                        <a:rPr lang="fr-BE" sz="1100" spc="-30" dirty="0" smtClean="0">
                          <a:effectLst/>
                        </a:rPr>
                        <a:t>Age 10</a:t>
                      </a:r>
                      <a:endParaRPr lang="fr-BE" sz="1100" dirty="0" smtClean="0">
                        <a:effectLst/>
                        <a:latin typeface="+mn-lt"/>
                        <a:ea typeface="Calibri"/>
                        <a:cs typeface="Times New Roman"/>
                      </a:endParaRPr>
                    </a:p>
                  </a:txBody>
                  <a:tcPr marL="0" marR="0" marT="0" marB="0" anchor="b"/>
                </a:tc>
                <a:tc>
                  <a:txBody>
                    <a:bodyPr/>
                    <a:lstStyle/>
                    <a:p>
                      <a:pPr algn="r">
                        <a:lnSpc>
                          <a:spcPts val="975"/>
                        </a:lnSpc>
                        <a:spcAft>
                          <a:spcPts val="0"/>
                        </a:spcAft>
                      </a:pPr>
                      <a:r>
                        <a:rPr lang="fr-BE" sz="1100" spc="-30" dirty="0" smtClean="0">
                          <a:effectLst/>
                        </a:rPr>
                        <a:t>Science</a:t>
                      </a:r>
                      <a:endParaRPr lang="fr-BE" sz="1100" dirty="0" smtClean="0">
                        <a:effectLst/>
                      </a:endParaRPr>
                    </a:p>
                    <a:p>
                      <a:pPr algn="r">
                        <a:lnSpc>
                          <a:spcPts val="900"/>
                        </a:lnSpc>
                        <a:spcAft>
                          <a:spcPts val="0"/>
                        </a:spcAft>
                      </a:pPr>
                      <a:r>
                        <a:rPr lang="fr-BE" sz="1100" spc="-30" dirty="0" smtClean="0">
                          <a:effectLst/>
                        </a:rPr>
                        <a:t>1994</a:t>
                      </a:r>
                      <a:endParaRPr lang="fr-BE" sz="1100" dirty="0" smtClean="0">
                        <a:effectLst/>
                      </a:endParaRPr>
                    </a:p>
                    <a:p>
                      <a:pPr algn="r">
                        <a:lnSpc>
                          <a:spcPct val="115000"/>
                        </a:lnSpc>
                        <a:spcAft>
                          <a:spcPts val="0"/>
                        </a:spcAft>
                      </a:pPr>
                      <a:r>
                        <a:rPr lang="fr-BE" sz="1100" dirty="0" smtClean="0">
                          <a:effectLst/>
                        </a:rPr>
                        <a:t>Age 14</a:t>
                      </a:r>
                      <a:endParaRPr lang="fr-BE" sz="1100" dirty="0" smtClean="0">
                        <a:effectLst/>
                        <a:latin typeface="+mn-lt"/>
                        <a:ea typeface="Calibri"/>
                        <a:cs typeface="Times New Roman"/>
                      </a:endParaRPr>
                    </a:p>
                  </a:txBody>
                  <a:tcPr marL="0" marR="0" marT="0" marB="0" anchor="b"/>
                </a:tc>
              </a:tr>
              <a:tr h="274014">
                <a:tc>
                  <a:txBody>
                    <a:bodyPr/>
                    <a:lstStyle/>
                    <a:p>
                      <a:pPr>
                        <a:lnSpc>
                          <a:spcPct val="115000"/>
                        </a:lnSpc>
                        <a:spcAft>
                          <a:spcPts val="0"/>
                        </a:spcAft>
                      </a:pPr>
                      <a:r>
                        <a:rPr lang="fr-BE" sz="1100" spc="10" dirty="0" err="1">
                          <a:effectLst/>
                        </a:rPr>
                        <a:t>Thailand</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91</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dirty="0">
                          <a:effectLst/>
                        </a:rPr>
                        <a:t>39.83</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490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522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473</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525</a:t>
                      </a:r>
                      <a:endParaRPr lang="fr-BE" sz="1100">
                        <a:effectLst/>
                        <a:latin typeface="Calibri"/>
                        <a:ea typeface="Calibri"/>
                        <a:cs typeface="Times New Roman"/>
                      </a:endParaRPr>
                    </a:p>
                  </a:txBody>
                  <a:tcPr marL="0" marR="0" marT="0" marB="0" anchor="b"/>
                </a:tc>
              </a:tr>
              <a:tr h="274014">
                <a:tc>
                  <a:txBody>
                    <a:bodyPr/>
                    <a:lstStyle/>
                    <a:p>
                      <a:pPr>
                        <a:lnSpc>
                          <a:spcPct val="115000"/>
                        </a:lnSpc>
                        <a:spcAft>
                          <a:spcPts val="0"/>
                        </a:spcAft>
                      </a:pPr>
                      <a:r>
                        <a:rPr lang="fr-BE" sz="1100" spc="10" dirty="0" err="1">
                          <a:effectLst/>
                        </a:rPr>
                        <a:t>Turkey</a:t>
                      </a:r>
                      <a:endParaRPr lang="fr-BE" sz="1100"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90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41.52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r>
              <a:tr h="274014">
                <a:tc>
                  <a:txBody>
                    <a:bodyPr/>
                    <a:lstStyle/>
                    <a:p>
                      <a:pP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r>
              <a:tr h="277229">
                <a:tc>
                  <a:txBody>
                    <a:bodyPr/>
                    <a:lstStyle/>
                    <a:p>
                      <a:pPr>
                        <a:lnSpc>
                          <a:spcPct val="115000"/>
                        </a:lnSpc>
                        <a:spcAft>
                          <a:spcPts val="0"/>
                        </a:spcAft>
                      </a:pPr>
                      <a:r>
                        <a:rPr lang="fr-BE" sz="1400" b="1" spc="10" dirty="0" err="1">
                          <a:effectLst/>
                        </a:rPr>
                        <a:t>Africa</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spc="10" dirty="0">
                          <a:effectLst/>
                        </a:rPr>
                        <a:t>69</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spc="10" dirty="0">
                          <a:effectLst/>
                        </a:rPr>
                        <a:t>32.00</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spc="10" dirty="0">
                          <a:effectLst/>
                        </a:rPr>
                        <a:t>354</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spc="10" dirty="0">
                          <a:effectLst/>
                        </a:rPr>
                        <a:t>326</a:t>
                      </a:r>
                      <a:endParaRPr lang="fr-BE" sz="14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400" b="1" dirty="0">
                          <a:effectLst/>
                        </a:rPr>
                        <a:t> </a:t>
                      </a:r>
                      <a:endParaRPr lang="fr-BE" sz="1400" b="1" dirty="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400" b="1" spc="10" dirty="0">
                          <a:effectLst/>
                        </a:rPr>
                        <a:t>326</a:t>
                      </a:r>
                      <a:endParaRPr lang="fr-BE" sz="1400" b="1" dirty="0">
                        <a:effectLst/>
                        <a:latin typeface="Calibri"/>
                        <a:ea typeface="Calibri"/>
                        <a:cs typeface="Times New Roman"/>
                      </a:endParaRPr>
                    </a:p>
                  </a:txBody>
                  <a:tcPr marL="0" marR="0" marT="0" marB="0" anchor="b"/>
                </a:tc>
              </a:tr>
              <a:tr h="274014">
                <a:tc>
                  <a:txBody>
                    <a:bodyPr/>
                    <a:lstStyle/>
                    <a:p>
                      <a:pPr>
                        <a:lnSpc>
                          <a:spcPct val="115000"/>
                        </a:lnSpc>
                        <a:spcAft>
                          <a:spcPts val="0"/>
                        </a:spcAft>
                      </a:pPr>
                      <a:r>
                        <a:rPr lang="fr-BE" sz="1100" spc="10">
                          <a:effectLst/>
                        </a:rPr>
                        <a:t>Mozambique</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64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24.26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r>
              <a:tr h="274014">
                <a:tc>
                  <a:txBody>
                    <a:bodyPr/>
                    <a:lstStyle/>
                    <a:p>
                      <a:pPr>
                        <a:lnSpc>
                          <a:spcPct val="115000"/>
                        </a:lnSpc>
                        <a:spcAft>
                          <a:spcPts val="0"/>
                        </a:spcAft>
                      </a:pPr>
                      <a:r>
                        <a:rPr lang="fr-BE" sz="1100" spc="10">
                          <a:effectLst/>
                        </a:rPr>
                        <a:t>Nigeria</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69</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34.15</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r>
              <a:tr h="269997">
                <a:tc>
                  <a:txBody>
                    <a:bodyPr/>
                    <a:lstStyle/>
                    <a:p>
                      <a:pPr>
                        <a:lnSpc>
                          <a:spcPct val="115000"/>
                        </a:lnSpc>
                        <a:spcAft>
                          <a:spcPts val="0"/>
                        </a:spcAft>
                      </a:pPr>
                      <a:r>
                        <a:rPr lang="fr-BE" sz="1100" spc="10">
                          <a:effectLst/>
                        </a:rPr>
                        <a:t>South Africa</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72</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354</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326</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326</a:t>
                      </a:r>
                      <a:endParaRPr lang="fr-BE" sz="1100">
                        <a:effectLst/>
                        <a:latin typeface="Calibri"/>
                        <a:ea typeface="Calibri"/>
                        <a:cs typeface="Times New Roman"/>
                      </a:endParaRPr>
                    </a:p>
                  </a:txBody>
                  <a:tcPr marL="0" marR="0" marT="0" marB="0" anchor="b"/>
                </a:tc>
              </a:tr>
              <a:tr h="278032">
                <a:tc>
                  <a:txBody>
                    <a:bodyPr/>
                    <a:lstStyle/>
                    <a:p>
                      <a:pPr>
                        <a:lnSpc>
                          <a:spcPct val="115000"/>
                        </a:lnSpc>
                        <a:spcAft>
                          <a:spcPts val="0"/>
                        </a:spcAft>
                      </a:pPr>
                      <a:r>
                        <a:rPr lang="fr-BE" sz="1100" spc="10">
                          <a:effectLst/>
                        </a:rPr>
                        <a:t>Swaziland</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68</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spc="10">
                          <a:effectLst/>
                        </a:rPr>
                        <a:t>32.00</a:t>
                      </a:r>
                      <a:endParaRPr lang="fr-BE" sz="110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dirty="0">
                          <a:effectLst/>
                        </a:rPr>
                        <a:t> </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a:effectLst/>
                        </a:rPr>
                        <a:t> </a:t>
                      </a:r>
                      <a:endParaRPr lang="fr-BE" sz="1100">
                        <a:effectLst/>
                        <a:latin typeface="Calibri"/>
                        <a:ea typeface="Calibri"/>
                        <a:cs typeface="Times New Roman"/>
                      </a:endParaRPr>
                    </a:p>
                  </a:txBody>
                  <a:tcPr marL="0" marR="0" marT="0" marB="0" anchor="ctr"/>
                </a:tc>
              </a:tr>
              <a:tr h="396959">
                <a:tc>
                  <a:txBody>
                    <a:bodyPr/>
                    <a:lstStyle/>
                    <a:p>
                      <a:pPr>
                        <a:lnSpc>
                          <a:spcPts val="975"/>
                        </a:lnSpc>
                        <a:spcAft>
                          <a:spcPts val="0"/>
                        </a:spcAft>
                      </a:pPr>
                      <a:r>
                        <a:rPr lang="fr-BE" sz="1100" b="1" spc="10" dirty="0" err="1">
                          <a:effectLst/>
                        </a:rPr>
                        <a:t>Correlations</a:t>
                      </a:r>
                      <a:endParaRPr lang="fr-BE" sz="1100" b="1" dirty="0">
                        <a:effectLst/>
                      </a:endParaRPr>
                    </a:p>
                    <a:p>
                      <a:pPr>
                        <a:lnSpc>
                          <a:spcPts val="1125"/>
                        </a:lnSpc>
                        <a:spcAft>
                          <a:spcPts val="0"/>
                        </a:spcAft>
                      </a:pPr>
                      <a:r>
                        <a:rPr lang="fr-BE" sz="1100" b="1" spc="10" dirty="0" err="1">
                          <a:effectLst/>
                        </a:rPr>
                        <a:t>with</a:t>
                      </a:r>
                      <a:r>
                        <a:rPr lang="fr-BE" sz="1100" b="1" spc="10" dirty="0">
                          <a:effectLst/>
                        </a:rPr>
                        <a:t> IQ</a:t>
                      </a:r>
                      <a:endParaRPr lang="fr-BE" sz="1100" b="1" dirty="0">
                        <a:effectLst/>
                        <a:latin typeface="Calibri"/>
                        <a:ea typeface="Calibri"/>
                        <a:cs typeface="Times New Roman"/>
                      </a:endParaRPr>
                    </a:p>
                  </a:txBody>
                  <a:tcPr marL="0" marR="0" marT="0" marB="0" anchor="ctr"/>
                </a:tc>
                <a:tc>
                  <a:txBody>
                    <a:bodyPr/>
                    <a:lstStyle/>
                    <a:p>
                      <a:pPr algn="r">
                        <a:lnSpc>
                          <a:spcPct val="115000"/>
                        </a:lnSpc>
                        <a:spcAft>
                          <a:spcPts val="0"/>
                        </a:spcAft>
                      </a:pPr>
                      <a:r>
                        <a:rPr lang="fr-BE" sz="1100" b="1" spc="10" dirty="0">
                          <a:effectLst/>
                        </a:rPr>
                        <a:t>-</a:t>
                      </a:r>
                      <a:endParaRPr lang="fr-BE" sz="11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spc="10" dirty="0">
                          <a:effectLst/>
                        </a:rPr>
                        <a:t>0.81</a:t>
                      </a:r>
                      <a:endParaRPr lang="fr-BE" sz="11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spc="10" dirty="0">
                          <a:effectLst/>
                        </a:rPr>
                        <a:t>0.85</a:t>
                      </a:r>
                      <a:endParaRPr lang="fr-BE" sz="11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spc="10" dirty="0">
                          <a:effectLst/>
                        </a:rPr>
                        <a:t>0.89</a:t>
                      </a:r>
                      <a:endParaRPr lang="fr-BE" sz="11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spc="10" dirty="0">
                          <a:effectLst/>
                        </a:rPr>
                        <a:t>0.81</a:t>
                      </a:r>
                      <a:endParaRPr lang="fr-BE" sz="1100" b="1" dirty="0">
                        <a:effectLst/>
                        <a:latin typeface="Calibri"/>
                        <a:ea typeface="Calibri"/>
                        <a:cs typeface="Times New Roman"/>
                      </a:endParaRPr>
                    </a:p>
                  </a:txBody>
                  <a:tcPr marL="0" marR="0" marT="0" marB="0" anchor="b"/>
                </a:tc>
                <a:tc>
                  <a:txBody>
                    <a:bodyPr/>
                    <a:lstStyle/>
                    <a:p>
                      <a:pPr algn="r">
                        <a:lnSpc>
                          <a:spcPct val="115000"/>
                        </a:lnSpc>
                        <a:spcAft>
                          <a:spcPts val="0"/>
                        </a:spcAft>
                      </a:pPr>
                      <a:r>
                        <a:rPr lang="fr-BE" sz="1100" b="1" spc="10" dirty="0">
                          <a:effectLst/>
                        </a:rPr>
                        <a:t>0.82</a:t>
                      </a:r>
                      <a:endParaRPr lang="fr-BE" sz="1100" b="1" dirty="0">
                        <a:effectLst/>
                        <a:latin typeface="Calibri"/>
                        <a:ea typeface="Calibri"/>
                        <a:cs typeface="Times New Roman"/>
                      </a:endParaRPr>
                    </a:p>
                  </a:txBody>
                  <a:tcPr marL="0" marR="0" marT="0" marB="0" anchor="b"/>
                </a:tc>
              </a:tr>
            </a:tbl>
          </a:graphicData>
        </a:graphic>
      </p:graphicFrame>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135</a:t>
            </a:fld>
            <a:endParaRPr lang="fr-BE" dirty="0"/>
          </a:p>
        </p:txBody>
      </p:sp>
    </p:spTree>
    <p:extLst>
      <p:ext uri="{BB962C8B-B14F-4D97-AF65-F5344CB8AC3E}">
        <p14:creationId xmlns:p14="http://schemas.microsoft.com/office/powerpoint/2010/main" val="55934987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0648"/>
            <a:ext cx="8635794" cy="1143000"/>
          </a:xfrm>
        </p:spPr>
        <p:txBody>
          <a:bodyPr/>
          <a:lstStyle/>
          <a:p>
            <a:r>
              <a:rPr lang="fr-BE" dirty="0" smtClean="0"/>
              <a:t>Quelques autres variables corrélées au Q.I moyen national…</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136</a:t>
            </a:fld>
            <a:endParaRPr lang="fr-B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3" y="2132856"/>
            <a:ext cx="9069941" cy="2664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23053" y="6350169"/>
            <a:ext cx="5796136" cy="507831"/>
          </a:xfrm>
          <a:prstGeom prst="rect">
            <a:avLst/>
          </a:prstGeom>
          <a:noFill/>
        </p:spPr>
        <p:txBody>
          <a:bodyPr wrap="square" rtlCol="0">
            <a:spAutoFit/>
          </a:bodyPr>
          <a:lstStyle/>
          <a:p>
            <a:r>
              <a:rPr lang="en-US" sz="900" dirty="0" smtClean="0"/>
              <a:t>“National IQs: A </a:t>
            </a:r>
            <a:r>
              <a:rPr lang="en-US" sz="900" dirty="0"/>
              <a:t>review of their educational, cognitive, </a:t>
            </a:r>
            <a:r>
              <a:rPr lang="en-US" sz="900" dirty="0" smtClean="0"/>
              <a:t>economic, political</a:t>
            </a:r>
            <a:r>
              <a:rPr lang="en-US" sz="900" dirty="0"/>
              <a:t>, demographic, sociological, epidemiological, geographic </a:t>
            </a:r>
            <a:r>
              <a:rPr lang="en-US" sz="900" dirty="0" smtClean="0"/>
              <a:t>and climatic correlates” Richard </a:t>
            </a:r>
            <a:r>
              <a:rPr lang="en-US" sz="900" dirty="0"/>
              <a:t>Lynn, University of Ulster, </a:t>
            </a:r>
            <a:r>
              <a:rPr lang="en-US" sz="900" dirty="0" err="1"/>
              <a:t>Coleraine</a:t>
            </a:r>
            <a:r>
              <a:rPr lang="en-US" sz="900" dirty="0"/>
              <a:t>, Northern Ireland, United </a:t>
            </a:r>
            <a:r>
              <a:rPr lang="en-US" sz="900" dirty="0" smtClean="0"/>
              <a:t>Kingdom et </a:t>
            </a:r>
            <a:r>
              <a:rPr lang="en-US" sz="900" dirty="0" err="1"/>
              <a:t>Tatu</a:t>
            </a:r>
            <a:r>
              <a:rPr lang="en-US" sz="900" dirty="0"/>
              <a:t> </a:t>
            </a:r>
            <a:r>
              <a:rPr lang="en-US" sz="900" dirty="0" err="1" smtClean="0"/>
              <a:t>Vanhanen</a:t>
            </a:r>
            <a:r>
              <a:rPr lang="en-US" sz="900" dirty="0"/>
              <a:t>, University of Helsinki, Finland</a:t>
            </a:r>
          </a:p>
        </p:txBody>
      </p:sp>
    </p:spTree>
    <p:extLst>
      <p:ext uri="{BB962C8B-B14F-4D97-AF65-F5344CB8AC3E}">
        <p14:creationId xmlns:p14="http://schemas.microsoft.com/office/powerpoint/2010/main" val="285639192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Quelques variables corrélées au Q.I moyen national…</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137</a:t>
            </a:fld>
            <a:endParaRPr lang="fr-BE" dirty="0"/>
          </a:p>
        </p:txBody>
      </p:sp>
      <p:sp>
        <p:nvSpPr>
          <p:cNvPr id="6" name="ZoneTexte 5"/>
          <p:cNvSpPr txBox="1"/>
          <p:nvPr/>
        </p:nvSpPr>
        <p:spPr>
          <a:xfrm>
            <a:off x="23053" y="6350169"/>
            <a:ext cx="5796136" cy="507831"/>
          </a:xfrm>
          <a:prstGeom prst="rect">
            <a:avLst/>
          </a:prstGeom>
          <a:noFill/>
        </p:spPr>
        <p:txBody>
          <a:bodyPr wrap="square" rtlCol="0">
            <a:spAutoFit/>
          </a:bodyPr>
          <a:lstStyle/>
          <a:p>
            <a:r>
              <a:rPr lang="en-US" sz="900" dirty="0" smtClean="0"/>
              <a:t>“National IQs: A </a:t>
            </a:r>
            <a:r>
              <a:rPr lang="en-US" sz="900" dirty="0"/>
              <a:t>review of their educational, cognitive, </a:t>
            </a:r>
            <a:r>
              <a:rPr lang="en-US" sz="900" dirty="0" smtClean="0"/>
              <a:t>economic, political</a:t>
            </a:r>
            <a:r>
              <a:rPr lang="en-US" sz="900" dirty="0"/>
              <a:t>, demographic, sociological, epidemiological, geographic </a:t>
            </a:r>
            <a:r>
              <a:rPr lang="en-US" sz="900" dirty="0" smtClean="0"/>
              <a:t>and climatic correlates” Richard </a:t>
            </a:r>
            <a:r>
              <a:rPr lang="en-US" sz="900" dirty="0"/>
              <a:t>Lynn, University of Ulster, </a:t>
            </a:r>
            <a:r>
              <a:rPr lang="en-US" sz="900" dirty="0" err="1"/>
              <a:t>Coleraine</a:t>
            </a:r>
            <a:r>
              <a:rPr lang="en-US" sz="900" dirty="0"/>
              <a:t>, Northern Ireland, United </a:t>
            </a:r>
            <a:r>
              <a:rPr lang="en-US" sz="900" dirty="0" smtClean="0"/>
              <a:t>Kingdom et </a:t>
            </a:r>
            <a:r>
              <a:rPr lang="en-US" sz="900" dirty="0" err="1"/>
              <a:t>Tatu</a:t>
            </a:r>
            <a:r>
              <a:rPr lang="en-US" sz="900" dirty="0"/>
              <a:t> </a:t>
            </a:r>
            <a:r>
              <a:rPr lang="en-US" sz="900" dirty="0" err="1" smtClean="0"/>
              <a:t>Vanhanen</a:t>
            </a:r>
            <a:r>
              <a:rPr lang="en-US" sz="900" dirty="0"/>
              <a:t>, University of Helsinki, Finland</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633729"/>
            <a:ext cx="4558482" cy="4437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500197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4991" y="12937"/>
            <a:ext cx="8229600" cy="1143000"/>
          </a:xfrm>
        </p:spPr>
        <p:txBody>
          <a:bodyPr/>
          <a:lstStyle/>
          <a:p>
            <a:r>
              <a:rPr lang="fr-BE" dirty="0" smtClean="0"/>
              <a:t>Quelques variables corrélées au Q.I moyen national…</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138</a:t>
            </a:fld>
            <a:endParaRPr lang="fr-BE" dirty="0"/>
          </a:p>
        </p:txBody>
      </p:sp>
      <p:sp>
        <p:nvSpPr>
          <p:cNvPr id="6" name="ZoneTexte 5"/>
          <p:cNvSpPr txBox="1"/>
          <p:nvPr/>
        </p:nvSpPr>
        <p:spPr>
          <a:xfrm>
            <a:off x="23053" y="6350169"/>
            <a:ext cx="5796136" cy="507831"/>
          </a:xfrm>
          <a:prstGeom prst="rect">
            <a:avLst/>
          </a:prstGeom>
          <a:noFill/>
        </p:spPr>
        <p:txBody>
          <a:bodyPr wrap="square" rtlCol="0">
            <a:spAutoFit/>
          </a:bodyPr>
          <a:lstStyle/>
          <a:p>
            <a:r>
              <a:rPr lang="en-US" sz="900" dirty="0" smtClean="0"/>
              <a:t>“National IQs: A </a:t>
            </a:r>
            <a:r>
              <a:rPr lang="en-US" sz="900" dirty="0"/>
              <a:t>review of their educational, cognitive, </a:t>
            </a:r>
            <a:r>
              <a:rPr lang="en-US" sz="900" dirty="0" smtClean="0"/>
              <a:t>economic, political</a:t>
            </a:r>
            <a:r>
              <a:rPr lang="en-US" sz="900" dirty="0"/>
              <a:t>, demographic, sociological, epidemiological, geographic </a:t>
            </a:r>
            <a:r>
              <a:rPr lang="en-US" sz="900" dirty="0" smtClean="0"/>
              <a:t>and climatic correlates” Richard </a:t>
            </a:r>
            <a:r>
              <a:rPr lang="en-US" sz="900" dirty="0"/>
              <a:t>Lynn, University of Ulster, </a:t>
            </a:r>
            <a:r>
              <a:rPr lang="en-US" sz="900" dirty="0" err="1"/>
              <a:t>Coleraine</a:t>
            </a:r>
            <a:r>
              <a:rPr lang="en-US" sz="900" dirty="0"/>
              <a:t>, Northern Ireland, United </a:t>
            </a:r>
            <a:r>
              <a:rPr lang="en-US" sz="900" dirty="0" smtClean="0"/>
              <a:t>Kingdom et </a:t>
            </a:r>
            <a:r>
              <a:rPr lang="en-US" sz="900" dirty="0" err="1"/>
              <a:t>Tatu</a:t>
            </a:r>
            <a:r>
              <a:rPr lang="en-US" sz="900" dirty="0"/>
              <a:t> </a:t>
            </a:r>
            <a:r>
              <a:rPr lang="en-US" sz="900" dirty="0" err="1" smtClean="0"/>
              <a:t>Vanhanen</a:t>
            </a:r>
            <a:r>
              <a:rPr lang="en-US" sz="900" dirty="0"/>
              <a:t>, University of Helsinki, Finland</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2816" y="1196752"/>
            <a:ext cx="4933950"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816" y="3469718"/>
            <a:ext cx="4981575"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194270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4991" y="12937"/>
            <a:ext cx="8229600" cy="1143000"/>
          </a:xfrm>
        </p:spPr>
        <p:txBody>
          <a:bodyPr/>
          <a:lstStyle/>
          <a:p>
            <a:r>
              <a:rPr lang="fr-BE" dirty="0" smtClean="0"/>
              <a:t>Quelques variables corrélées au Q.I moyen national…</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139</a:t>
            </a:fld>
            <a:endParaRPr lang="fr-BE" dirty="0"/>
          </a:p>
        </p:txBody>
      </p:sp>
      <p:sp>
        <p:nvSpPr>
          <p:cNvPr id="6" name="ZoneTexte 5"/>
          <p:cNvSpPr txBox="1"/>
          <p:nvPr/>
        </p:nvSpPr>
        <p:spPr>
          <a:xfrm>
            <a:off x="23053" y="6350169"/>
            <a:ext cx="5796136" cy="507831"/>
          </a:xfrm>
          <a:prstGeom prst="rect">
            <a:avLst/>
          </a:prstGeom>
          <a:noFill/>
        </p:spPr>
        <p:txBody>
          <a:bodyPr wrap="square" rtlCol="0">
            <a:spAutoFit/>
          </a:bodyPr>
          <a:lstStyle/>
          <a:p>
            <a:r>
              <a:rPr lang="en-US" sz="900" dirty="0" smtClean="0"/>
              <a:t>“National IQs: A </a:t>
            </a:r>
            <a:r>
              <a:rPr lang="en-US" sz="900" dirty="0"/>
              <a:t>review of their educational, cognitive, </a:t>
            </a:r>
            <a:r>
              <a:rPr lang="en-US" sz="900" dirty="0" smtClean="0"/>
              <a:t>economic, political</a:t>
            </a:r>
            <a:r>
              <a:rPr lang="en-US" sz="900" dirty="0"/>
              <a:t>, demographic, sociological, epidemiological, geographic </a:t>
            </a:r>
            <a:r>
              <a:rPr lang="en-US" sz="900" dirty="0" smtClean="0"/>
              <a:t>and climatic correlates” Richard </a:t>
            </a:r>
            <a:r>
              <a:rPr lang="en-US" sz="900" dirty="0"/>
              <a:t>Lynn, University of Ulster, </a:t>
            </a:r>
            <a:r>
              <a:rPr lang="en-US" sz="900" dirty="0" err="1"/>
              <a:t>Coleraine</a:t>
            </a:r>
            <a:r>
              <a:rPr lang="en-US" sz="900" dirty="0"/>
              <a:t>, Northern Ireland, United </a:t>
            </a:r>
            <a:r>
              <a:rPr lang="en-US" sz="900" dirty="0" smtClean="0"/>
              <a:t>Kingdom et </a:t>
            </a:r>
            <a:r>
              <a:rPr lang="en-US" sz="900" dirty="0" err="1"/>
              <a:t>Tatu</a:t>
            </a:r>
            <a:r>
              <a:rPr lang="en-US" sz="900" dirty="0"/>
              <a:t> </a:t>
            </a:r>
            <a:r>
              <a:rPr lang="en-US" sz="900" dirty="0" err="1" smtClean="0"/>
              <a:t>Vanhanen</a:t>
            </a:r>
            <a:r>
              <a:rPr lang="en-US" sz="900" dirty="0"/>
              <a:t>, University of Helsinki, Finland</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036" y="2348880"/>
            <a:ext cx="49720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0018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0825" y="12700"/>
            <a:ext cx="8229600" cy="1143000"/>
          </a:xfrm>
        </p:spPr>
        <p:txBody>
          <a:bodyPr rtlCol="0">
            <a:normAutofit fontScale="90000"/>
          </a:bodyPr>
          <a:lstStyle/>
          <a:p>
            <a:pPr eaLnBrk="1" fontAlgn="auto" hangingPunct="1">
              <a:spcAft>
                <a:spcPts val="0"/>
              </a:spcAft>
              <a:defRPr/>
            </a:pPr>
            <a:r>
              <a:rPr lang="fr-BE" dirty="0" smtClean="0"/>
              <a:t>Définition quantitative de l’intelligence</a:t>
            </a:r>
            <a:endParaRPr lang="fr-BE" dirty="0"/>
          </a:p>
        </p:txBody>
      </p:sp>
      <p:sp>
        <p:nvSpPr>
          <p:cNvPr id="4" name="Espace réservé du numéro de diapositive 3"/>
          <p:cNvSpPr>
            <a:spLocks noGrp="1"/>
          </p:cNvSpPr>
          <p:nvPr>
            <p:ph type="sldNum" sz="quarter" idx="12"/>
          </p:nvPr>
        </p:nvSpPr>
        <p:spPr/>
        <p:txBody>
          <a:bodyPr/>
          <a:lstStyle/>
          <a:p>
            <a:pPr>
              <a:defRPr/>
            </a:pPr>
            <a:fld id="{429AF223-F6CE-4494-B54F-4E74799D31D4}" type="slidenum">
              <a:rPr lang="fr-BE"/>
              <a:pPr>
                <a:defRPr/>
              </a:pPr>
              <a:t>14</a:t>
            </a:fld>
            <a:endParaRPr lang="fr-BE" dirty="0"/>
          </a:p>
        </p:txBody>
      </p:sp>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86" y="4156075"/>
            <a:ext cx="8064500" cy="270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ZoneTexte 2"/>
          <p:cNvSpPr txBox="1">
            <a:spLocks noChangeArrowheads="1"/>
          </p:cNvSpPr>
          <p:nvPr/>
        </p:nvSpPr>
        <p:spPr bwMode="auto">
          <a:xfrm>
            <a:off x="250825" y="1124744"/>
            <a:ext cx="849788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L’intelligence humaine est en continuum avec l’intelligence animale (nous sommes des animaux). </a:t>
            </a:r>
          </a:p>
          <a:p>
            <a:pPr eaLnBrk="1" hangingPunct="1"/>
            <a:r>
              <a:rPr lang="fr-BE" dirty="0" smtClean="0"/>
              <a:t>-L'intelligence </a:t>
            </a:r>
            <a:r>
              <a:rPr lang="fr-BE" dirty="0"/>
              <a:t>(efficience du système nerveux central) est plus importante chez les grands singes (qui ont l‘âge mental moyen d’européens de 2-3 ans, 22 de Q.I moyen) que chez les chiens (qui ont un Q.I moyen de 12).</a:t>
            </a:r>
          </a:p>
          <a:p>
            <a:pPr eaLnBrk="1" hangingPunct="1"/>
            <a:r>
              <a:rPr lang="fr-BE" dirty="0"/>
              <a:t>-L’intelligence est plus importante chez un enfant de 5 ans (35 de Q.I) que chez les grands singes.</a:t>
            </a:r>
          </a:p>
          <a:p>
            <a:pPr eaLnBrk="1" hangingPunct="1"/>
            <a:r>
              <a:rPr lang="fr-BE" dirty="0"/>
              <a:t>-L’intelligence est plus importante chez un enfant de 10 ans (70 de Q.I) que chez les enfants de 5 ans. </a:t>
            </a:r>
          </a:p>
          <a:p>
            <a:pPr eaLnBrk="1" hangingPunct="1"/>
            <a:r>
              <a:rPr lang="fr-BE" dirty="0"/>
              <a:t>-L’intelligence est plus importante chez les adultes (Q.I moyen de 100) que chez les enfants de 10 ans.</a:t>
            </a:r>
          </a:p>
          <a:p>
            <a:pPr eaLnBrk="1" hangingPunct="1"/>
            <a:endParaRPr lang="fr-BE" dirty="0"/>
          </a:p>
        </p:txBody>
      </p:sp>
    </p:spTree>
  </p:cSld>
  <p:clrMapOvr>
    <a:masterClrMapping/>
  </p:clrMapOvr>
  <p:transition spd="slow" advTm="70604"/>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140</a:t>
            </a:fld>
            <a:endParaRPr lang="fr-BE" dirty="0"/>
          </a:p>
        </p:txBody>
      </p:sp>
      <p:sp>
        <p:nvSpPr>
          <p:cNvPr id="6" name="ZoneTexte 5"/>
          <p:cNvSpPr txBox="1"/>
          <p:nvPr/>
        </p:nvSpPr>
        <p:spPr>
          <a:xfrm>
            <a:off x="23053" y="6350169"/>
            <a:ext cx="5796136" cy="507831"/>
          </a:xfrm>
          <a:prstGeom prst="rect">
            <a:avLst/>
          </a:prstGeom>
          <a:noFill/>
        </p:spPr>
        <p:txBody>
          <a:bodyPr wrap="square" rtlCol="0">
            <a:spAutoFit/>
          </a:bodyPr>
          <a:lstStyle/>
          <a:p>
            <a:r>
              <a:rPr lang="en-US" sz="900" dirty="0" smtClean="0"/>
              <a:t>“National IQs: A </a:t>
            </a:r>
            <a:r>
              <a:rPr lang="en-US" sz="900" dirty="0"/>
              <a:t>review of their educational, cognitive, </a:t>
            </a:r>
            <a:r>
              <a:rPr lang="en-US" sz="900" dirty="0" smtClean="0"/>
              <a:t>economic, political</a:t>
            </a:r>
            <a:r>
              <a:rPr lang="en-US" sz="900" dirty="0"/>
              <a:t>, demographic, sociological, epidemiological, geographic </a:t>
            </a:r>
            <a:r>
              <a:rPr lang="en-US" sz="900" dirty="0" smtClean="0"/>
              <a:t>and climatic correlates” Richard </a:t>
            </a:r>
            <a:r>
              <a:rPr lang="en-US" sz="900" dirty="0"/>
              <a:t>Lynn, University of Ulster, </a:t>
            </a:r>
            <a:r>
              <a:rPr lang="en-US" sz="900" dirty="0" err="1"/>
              <a:t>Coleraine</a:t>
            </a:r>
            <a:r>
              <a:rPr lang="en-US" sz="900" dirty="0"/>
              <a:t>, Northern Ireland, United </a:t>
            </a:r>
            <a:r>
              <a:rPr lang="en-US" sz="900" dirty="0" smtClean="0"/>
              <a:t>Kingdom et </a:t>
            </a:r>
            <a:r>
              <a:rPr lang="en-US" sz="900" dirty="0" err="1"/>
              <a:t>Tatu</a:t>
            </a:r>
            <a:r>
              <a:rPr lang="en-US" sz="900" dirty="0"/>
              <a:t> </a:t>
            </a:r>
            <a:r>
              <a:rPr lang="en-US" sz="900" dirty="0" err="1" smtClean="0"/>
              <a:t>Vanhanen</a:t>
            </a:r>
            <a:r>
              <a:rPr lang="en-US" sz="900" dirty="0"/>
              <a:t>, University of Helsinki, Finland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051" y="188640"/>
            <a:ext cx="4071802" cy="601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347152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re 1"/>
          <p:cNvSpPr>
            <a:spLocks noGrp="1"/>
          </p:cNvSpPr>
          <p:nvPr>
            <p:ph type="title"/>
          </p:nvPr>
        </p:nvSpPr>
        <p:spPr>
          <a:xfrm>
            <a:off x="250825" y="0"/>
            <a:ext cx="8229600" cy="1143000"/>
          </a:xfrm>
        </p:spPr>
        <p:txBody>
          <a:bodyPr/>
          <a:lstStyle/>
          <a:p>
            <a:pPr eaLnBrk="1" hangingPunct="1"/>
            <a:r>
              <a:rPr lang="fr-BE" dirty="0" smtClean="0"/>
              <a:t>Table des matières</a:t>
            </a:r>
          </a:p>
        </p:txBody>
      </p:sp>
      <p:sp>
        <p:nvSpPr>
          <p:cNvPr id="3" name="Espace réservé du contenu 2"/>
          <p:cNvSpPr>
            <a:spLocks noGrp="1"/>
          </p:cNvSpPr>
          <p:nvPr>
            <p:ph idx="1"/>
          </p:nvPr>
        </p:nvSpPr>
        <p:spPr>
          <a:xfrm>
            <a:off x="323850" y="1125538"/>
            <a:ext cx="8640763" cy="5588000"/>
          </a:xfrm>
        </p:spPr>
        <p:txBody>
          <a:bodyPr rtlCol="0">
            <a:normAutofit lnSpcReduction="10000"/>
          </a:bodyPr>
          <a:lstStyle/>
          <a:p>
            <a:pPr marL="0" indent="0" eaLnBrk="1" fontAlgn="auto" hangingPunct="1">
              <a:spcAft>
                <a:spcPts val="0"/>
              </a:spcAft>
              <a:buFont typeface="Arial" pitchFamily="34" charset="0"/>
              <a:buNone/>
              <a:defRPr/>
            </a:pPr>
            <a:r>
              <a:rPr lang="fr-BE" sz="3000" dirty="0" smtClean="0"/>
              <a:t>1. Les </a:t>
            </a:r>
            <a:r>
              <a:rPr lang="fr-BE" sz="3000" dirty="0"/>
              <a:t>9</a:t>
            </a:r>
            <a:r>
              <a:rPr lang="fr-BE" sz="3000" dirty="0" smtClean="0"/>
              <a:t> grandes races humaines</a:t>
            </a:r>
          </a:p>
          <a:p>
            <a:pPr marL="0" indent="0" eaLnBrk="1" fontAlgn="auto" hangingPunct="1">
              <a:spcAft>
                <a:spcPts val="0"/>
              </a:spcAft>
              <a:buFont typeface="Arial" pitchFamily="34" charset="0"/>
              <a:buNone/>
              <a:defRPr/>
            </a:pPr>
            <a:r>
              <a:rPr lang="fr-BE" sz="3000" dirty="0" smtClean="0"/>
              <a:t>2. Qu’est ce que l’intelligence ? </a:t>
            </a:r>
          </a:p>
          <a:p>
            <a:pPr marL="0" indent="0" eaLnBrk="1" fontAlgn="auto" hangingPunct="1">
              <a:spcAft>
                <a:spcPts val="0"/>
              </a:spcAft>
              <a:buFont typeface="Arial" pitchFamily="34" charset="0"/>
              <a:buNone/>
              <a:defRPr/>
            </a:pPr>
            <a:r>
              <a:rPr lang="fr-BE" sz="3000" dirty="0" smtClean="0"/>
              <a:t>3. Validité de la mesure de g</a:t>
            </a:r>
          </a:p>
          <a:p>
            <a:pPr marL="0" indent="0" eaLnBrk="1" fontAlgn="auto" hangingPunct="1">
              <a:spcAft>
                <a:spcPts val="0"/>
              </a:spcAft>
              <a:buFont typeface="Arial" pitchFamily="34" charset="0"/>
              <a:buNone/>
              <a:defRPr/>
            </a:pPr>
            <a:r>
              <a:rPr lang="fr-BE" sz="3000" dirty="0"/>
              <a:t>4</a:t>
            </a:r>
            <a:r>
              <a:rPr lang="fr-BE" sz="3000" dirty="0" smtClean="0"/>
              <a:t>. Q.I moyen à travers le monde</a:t>
            </a:r>
          </a:p>
          <a:p>
            <a:pPr marL="0" indent="0" eaLnBrk="1" fontAlgn="auto" hangingPunct="1">
              <a:spcAft>
                <a:spcPts val="0"/>
              </a:spcAft>
              <a:buFont typeface="Arial" pitchFamily="34" charset="0"/>
              <a:buNone/>
              <a:defRPr/>
            </a:pPr>
            <a:r>
              <a:rPr lang="fr-BE" sz="3000" dirty="0"/>
              <a:t>5</a:t>
            </a:r>
            <a:r>
              <a:rPr lang="fr-BE" sz="3000" dirty="0" smtClean="0"/>
              <a:t>. L’intelligence, essentiellement génétique</a:t>
            </a:r>
          </a:p>
          <a:p>
            <a:pPr marL="0" indent="0" eaLnBrk="1" fontAlgn="auto" hangingPunct="1">
              <a:spcAft>
                <a:spcPts val="0"/>
              </a:spcAft>
              <a:buFont typeface="Arial" pitchFamily="34" charset="0"/>
              <a:buNone/>
              <a:defRPr/>
            </a:pPr>
            <a:r>
              <a:rPr lang="fr-BE" sz="3000" dirty="0"/>
              <a:t>6</a:t>
            </a:r>
            <a:r>
              <a:rPr lang="fr-BE" sz="3000" dirty="0" smtClean="0"/>
              <a:t>. Causes des différences entre les races</a:t>
            </a:r>
          </a:p>
          <a:p>
            <a:pPr marL="0" indent="0" eaLnBrk="1" fontAlgn="auto" hangingPunct="1">
              <a:spcAft>
                <a:spcPts val="0"/>
              </a:spcAft>
              <a:buFont typeface="Arial" pitchFamily="34" charset="0"/>
              <a:buNone/>
              <a:defRPr/>
            </a:pPr>
            <a:r>
              <a:rPr lang="fr-BE" sz="3000" dirty="0"/>
              <a:t>7</a:t>
            </a:r>
            <a:r>
              <a:rPr lang="fr-BE" sz="3000" dirty="0" smtClean="0"/>
              <a:t>. Pourquoi le monde entier n’est-il pas développé ?</a:t>
            </a:r>
          </a:p>
          <a:p>
            <a:pPr marL="0" indent="0" eaLnBrk="1" fontAlgn="auto" hangingPunct="1">
              <a:spcAft>
                <a:spcPts val="0"/>
              </a:spcAft>
              <a:buFont typeface="Arial" pitchFamily="34" charset="0"/>
              <a:buNone/>
              <a:defRPr/>
            </a:pPr>
            <a:r>
              <a:rPr lang="fr-BE" sz="3000" dirty="0">
                <a:solidFill>
                  <a:srgbClr val="FF0000"/>
                </a:solidFill>
              </a:rPr>
              <a:t>8</a:t>
            </a:r>
            <a:r>
              <a:rPr lang="fr-BE" sz="3000" dirty="0" smtClean="0">
                <a:solidFill>
                  <a:srgbClr val="FF0000"/>
                </a:solidFill>
              </a:rPr>
              <a:t>. Bio-cratie mondiale    </a:t>
            </a:r>
            <a:br>
              <a:rPr lang="fr-BE" sz="3000" dirty="0" smtClean="0">
                <a:solidFill>
                  <a:srgbClr val="FF0000"/>
                </a:solidFill>
              </a:rPr>
            </a:br>
            <a:r>
              <a:rPr lang="fr-BE" sz="3000" dirty="0" smtClean="0">
                <a:solidFill>
                  <a:srgbClr val="FF0000"/>
                </a:solidFill>
              </a:rPr>
              <a:t>                                           </a:t>
            </a:r>
            <a:r>
              <a:rPr lang="fr-BE" sz="1800" dirty="0" smtClean="0">
                <a:solidFill>
                  <a:srgbClr val="FF0000"/>
                </a:solidFill>
              </a:rPr>
              <a:t>1. En Amérique </a:t>
            </a:r>
          </a:p>
          <a:p>
            <a:pPr marL="0" indent="0" eaLnBrk="1" fontAlgn="auto" hangingPunct="1">
              <a:spcAft>
                <a:spcPts val="0"/>
              </a:spcAft>
              <a:buFont typeface="Arial" pitchFamily="34" charset="0"/>
              <a:buNone/>
              <a:defRPr/>
            </a:pPr>
            <a:r>
              <a:rPr lang="fr-BE" sz="1800" dirty="0">
                <a:solidFill>
                  <a:srgbClr val="FF0000"/>
                </a:solidFill>
              </a:rPr>
              <a:t> </a:t>
            </a:r>
            <a:r>
              <a:rPr lang="fr-BE" sz="1800" dirty="0" smtClean="0">
                <a:solidFill>
                  <a:srgbClr val="FF0000"/>
                </a:solidFill>
              </a:rPr>
              <a:t>                                                                      2. En Angleterre </a:t>
            </a:r>
            <a:br>
              <a:rPr lang="fr-BE" sz="1800" dirty="0" smtClean="0">
                <a:solidFill>
                  <a:srgbClr val="FF0000"/>
                </a:solidFill>
              </a:rPr>
            </a:br>
            <a:r>
              <a:rPr lang="fr-BE" sz="1800" dirty="0" smtClean="0">
                <a:solidFill>
                  <a:srgbClr val="FF0000"/>
                </a:solidFill>
              </a:rPr>
              <a:t>                                                                       3. Au Brésil</a:t>
            </a:r>
            <a:br>
              <a:rPr lang="fr-BE" sz="1800" dirty="0" smtClean="0">
                <a:solidFill>
                  <a:srgbClr val="FF0000"/>
                </a:solidFill>
              </a:rPr>
            </a:br>
            <a:r>
              <a:rPr lang="fr-BE" sz="1800" dirty="0" smtClean="0">
                <a:solidFill>
                  <a:srgbClr val="FF0000"/>
                </a:solidFill>
              </a:rPr>
              <a:t>                                                                       4. En Afrique</a:t>
            </a:r>
            <a:br>
              <a:rPr lang="fr-BE" sz="1800" dirty="0" smtClean="0">
                <a:solidFill>
                  <a:srgbClr val="FF0000"/>
                </a:solidFill>
              </a:rPr>
            </a:br>
            <a:r>
              <a:rPr lang="fr-BE" sz="1800" dirty="0" smtClean="0">
                <a:solidFill>
                  <a:srgbClr val="FF0000"/>
                </a:solidFill>
              </a:rPr>
              <a:t>                                                                       </a:t>
            </a:r>
            <a:endParaRPr lang="fr-BE" dirty="0">
              <a:solidFill>
                <a:srgbClr val="FF0000"/>
              </a:solidFill>
            </a:endParaRPr>
          </a:p>
          <a:p>
            <a:pPr marL="0" indent="0" eaLnBrk="1" fontAlgn="auto" hangingPunct="1">
              <a:spcAft>
                <a:spcPts val="0"/>
              </a:spcAft>
              <a:buFont typeface="Arial" pitchFamily="34" charset="0"/>
              <a:buNone/>
              <a:defRPr/>
            </a:pPr>
            <a:endParaRPr lang="fr-BE" dirty="0" smtClean="0">
              <a:solidFill>
                <a:srgbClr val="FF0000"/>
              </a:solidFill>
            </a:endParaRPr>
          </a:p>
          <a:p>
            <a:pPr marL="0" indent="0" eaLnBrk="1" fontAlgn="auto" hangingPunct="1">
              <a:spcAft>
                <a:spcPts val="0"/>
              </a:spcAft>
              <a:buFont typeface="Arial" pitchFamily="34" charset="0"/>
              <a:buNone/>
              <a:defRPr/>
            </a:pPr>
            <a:endParaRPr lang="fr-BE" dirty="0" smtClean="0"/>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1E0E27E2-9E34-4A66-B3E5-8864319ADEF0}" type="slidenum">
              <a:rPr lang="fr-BE" smtClean="0"/>
              <a:pPr>
                <a:defRPr/>
              </a:pPr>
              <a:t>141</a:t>
            </a:fld>
            <a:endParaRPr lang="fr-BE" dirty="0"/>
          </a:p>
        </p:txBody>
      </p:sp>
    </p:spTree>
    <p:extLst>
      <p:ext uri="{BB962C8B-B14F-4D97-AF65-F5344CB8AC3E}">
        <p14:creationId xmlns:p14="http://schemas.microsoft.com/office/powerpoint/2010/main" val="3700640592"/>
      </p:ext>
    </p:extLst>
  </p:cSld>
  <p:clrMapOvr>
    <a:masterClrMapping/>
  </p:clrMapOvr>
  <p:transition spd="slow" advTm="21785"/>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smtClean="0"/>
              <a:t>Hiérarchie intellectuelle raciale à travers le monde = biocratie mondiale</a:t>
            </a:r>
            <a:endParaRPr lang="fr-BE" dirty="0"/>
          </a:p>
        </p:txBody>
      </p:sp>
      <p:sp>
        <p:nvSpPr>
          <p:cNvPr id="3" name="Espace réservé du contenu 2"/>
          <p:cNvSpPr>
            <a:spLocks noGrp="1"/>
          </p:cNvSpPr>
          <p:nvPr>
            <p:ph idx="1"/>
          </p:nvPr>
        </p:nvSpPr>
        <p:spPr/>
        <p:txBody>
          <a:bodyPr rtlCol="0">
            <a:normAutofit fontScale="70000" lnSpcReduction="20000"/>
          </a:bodyPr>
          <a:lstStyle/>
          <a:p>
            <a:pPr marL="0" indent="0" eaLnBrk="1" fontAlgn="auto" hangingPunct="1">
              <a:spcAft>
                <a:spcPts val="0"/>
              </a:spcAft>
              <a:buFont typeface="Arial" pitchFamily="34" charset="0"/>
              <a:buNone/>
              <a:defRPr/>
            </a:pPr>
            <a:r>
              <a:rPr lang="fr-BE" dirty="0" smtClean="0"/>
              <a:t>Quel que </a:t>
            </a:r>
            <a:r>
              <a:rPr lang="fr-BE" dirty="0"/>
              <a:t>soit le pays à travers le monde, la hiérarchie reste rigoureusement identique, avec un ordre </a:t>
            </a:r>
            <a:r>
              <a:rPr lang="fr-BE" dirty="0" smtClean="0"/>
              <a:t>dicté </a:t>
            </a:r>
            <a:r>
              <a:rPr lang="fr-BE" dirty="0"/>
              <a:t>par le Q.I moyen </a:t>
            </a:r>
            <a:r>
              <a:rPr lang="fr-BE" dirty="0" smtClean="0"/>
              <a:t>racial:</a:t>
            </a:r>
            <a:br>
              <a:rPr lang="fr-BE" dirty="0" smtClean="0"/>
            </a:br>
            <a:endParaRPr lang="fr-BE" dirty="0"/>
          </a:p>
          <a:p>
            <a:pPr eaLnBrk="1" fontAlgn="auto" hangingPunct="1">
              <a:spcAft>
                <a:spcPts val="0"/>
              </a:spcAft>
              <a:buFont typeface="Arial" pitchFamily="34" charset="0"/>
              <a:buChar char="•"/>
              <a:defRPr/>
            </a:pPr>
            <a:r>
              <a:rPr lang="fr-BE" dirty="0"/>
              <a:t>1. Juifs Ashkénazes (</a:t>
            </a:r>
            <a:r>
              <a:rPr lang="fr-BE" dirty="0" smtClean="0"/>
              <a:t>110)</a:t>
            </a:r>
            <a:endParaRPr lang="fr-BE" dirty="0"/>
          </a:p>
          <a:p>
            <a:pPr eaLnBrk="1" fontAlgn="auto" hangingPunct="1">
              <a:spcAft>
                <a:spcPts val="0"/>
              </a:spcAft>
              <a:buFont typeface="Arial" pitchFamily="34" charset="0"/>
              <a:buChar char="•"/>
              <a:defRPr/>
            </a:pPr>
            <a:r>
              <a:rPr lang="fr-BE" dirty="0"/>
              <a:t>2. Asiatiques de l’est (105)</a:t>
            </a:r>
          </a:p>
          <a:p>
            <a:pPr eaLnBrk="1" fontAlgn="auto" hangingPunct="1">
              <a:spcAft>
                <a:spcPts val="0"/>
              </a:spcAft>
              <a:buFont typeface="Arial" pitchFamily="34" charset="0"/>
              <a:buChar char="•"/>
              <a:defRPr/>
            </a:pPr>
            <a:r>
              <a:rPr lang="fr-BE" dirty="0"/>
              <a:t>3. Européens (100</a:t>
            </a:r>
            <a:r>
              <a:rPr lang="fr-BE" dirty="0" smtClean="0"/>
              <a:t>)</a:t>
            </a:r>
            <a:endParaRPr lang="fr-BE" dirty="0"/>
          </a:p>
          <a:p>
            <a:pPr eaLnBrk="1" fontAlgn="auto" hangingPunct="1">
              <a:spcAft>
                <a:spcPts val="0"/>
              </a:spcAft>
              <a:buFont typeface="Arial" pitchFamily="34" charset="0"/>
              <a:buChar char="•"/>
              <a:defRPr/>
            </a:pPr>
            <a:r>
              <a:rPr lang="fr-BE" dirty="0"/>
              <a:t>5. Inuits (91)</a:t>
            </a:r>
          </a:p>
          <a:p>
            <a:pPr eaLnBrk="1" fontAlgn="auto" hangingPunct="1">
              <a:spcAft>
                <a:spcPts val="0"/>
              </a:spcAft>
              <a:buFont typeface="Arial" pitchFamily="34" charset="0"/>
              <a:buChar char="•"/>
              <a:defRPr/>
            </a:pPr>
            <a:r>
              <a:rPr lang="fr-BE" dirty="0" smtClean="0"/>
              <a:t>6. Asiatiques du sud-est (90)</a:t>
            </a:r>
          </a:p>
          <a:p>
            <a:pPr eaLnBrk="1" fontAlgn="auto" hangingPunct="1">
              <a:spcAft>
                <a:spcPts val="0"/>
              </a:spcAft>
              <a:buFont typeface="Arial" pitchFamily="34" charset="0"/>
              <a:buChar char="•"/>
              <a:defRPr/>
            </a:pPr>
            <a:r>
              <a:rPr lang="fr-BE" dirty="0"/>
              <a:t>7</a:t>
            </a:r>
            <a:r>
              <a:rPr lang="fr-BE" dirty="0" smtClean="0"/>
              <a:t>. </a:t>
            </a:r>
            <a:r>
              <a:rPr lang="fr-BE" dirty="0"/>
              <a:t>Métis caucasiens-africain (81-90)</a:t>
            </a:r>
          </a:p>
          <a:p>
            <a:pPr eaLnBrk="1" fontAlgn="auto" hangingPunct="1">
              <a:spcAft>
                <a:spcPts val="0"/>
              </a:spcAft>
              <a:buFont typeface="Arial" pitchFamily="34" charset="0"/>
              <a:buChar char="•"/>
              <a:defRPr/>
            </a:pPr>
            <a:r>
              <a:rPr lang="fr-BE" dirty="0"/>
              <a:t>8</a:t>
            </a:r>
            <a:r>
              <a:rPr lang="fr-BE" dirty="0" smtClean="0"/>
              <a:t>. </a:t>
            </a:r>
            <a:r>
              <a:rPr lang="fr-BE" dirty="0"/>
              <a:t>Amérindiens (86)</a:t>
            </a:r>
          </a:p>
          <a:p>
            <a:pPr eaLnBrk="1" fontAlgn="auto" hangingPunct="1">
              <a:spcAft>
                <a:spcPts val="0"/>
              </a:spcAft>
              <a:buFont typeface="Arial" pitchFamily="34" charset="0"/>
              <a:buChar char="•"/>
              <a:defRPr/>
            </a:pPr>
            <a:r>
              <a:rPr lang="fr-BE" dirty="0"/>
              <a:t>9</a:t>
            </a:r>
            <a:r>
              <a:rPr lang="fr-BE" dirty="0" smtClean="0"/>
              <a:t>. </a:t>
            </a:r>
            <a:r>
              <a:rPr lang="fr-BE" dirty="0"/>
              <a:t>Nord africains et sud asiatiques (84-88)</a:t>
            </a:r>
          </a:p>
          <a:p>
            <a:pPr eaLnBrk="1" fontAlgn="auto" hangingPunct="1">
              <a:spcAft>
                <a:spcPts val="0"/>
              </a:spcAft>
              <a:buFont typeface="Arial" pitchFamily="34" charset="0"/>
              <a:buChar char="•"/>
              <a:defRPr/>
            </a:pPr>
            <a:r>
              <a:rPr lang="fr-BE" dirty="0" smtClean="0"/>
              <a:t>10. </a:t>
            </a:r>
            <a:r>
              <a:rPr lang="fr-BE" dirty="0"/>
              <a:t>Africains (67-80)</a:t>
            </a:r>
          </a:p>
          <a:p>
            <a:pPr eaLnBrk="1" fontAlgn="auto" hangingPunct="1">
              <a:spcAft>
                <a:spcPts val="0"/>
              </a:spcAft>
              <a:buFont typeface="Arial" pitchFamily="34" charset="0"/>
              <a:buChar char="•"/>
              <a:defRPr/>
            </a:pPr>
            <a:r>
              <a:rPr lang="fr-BE" dirty="0" smtClean="0"/>
              <a:t>11. </a:t>
            </a:r>
            <a:r>
              <a:rPr lang="fr-BE" dirty="0"/>
              <a:t>Aborigènes d’Australie (62)</a:t>
            </a:r>
          </a:p>
          <a:p>
            <a:pPr eaLnBrk="1" fontAlgn="auto" hangingPunct="1">
              <a:spcAft>
                <a:spcPts val="0"/>
              </a:spcAft>
              <a:buFont typeface="Arial" pitchFamily="34" charset="0"/>
              <a:buChar char="•"/>
              <a:defRPr/>
            </a:pPr>
            <a:endParaRPr lang="fr-BE" dirty="0"/>
          </a:p>
        </p:txBody>
      </p:sp>
      <p:sp>
        <p:nvSpPr>
          <p:cNvPr id="4" name="Espace réservé du numéro de diapositive 3"/>
          <p:cNvSpPr>
            <a:spLocks noGrp="1"/>
          </p:cNvSpPr>
          <p:nvPr>
            <p:ph type="sldNum" sz="quarter" idx="12"/>
          </p:nvPr>
        </p:nvSpPr>
        <p:spPr/>
        <p:txBody>
          <a:bodyPr/>
          <a:lstStyle/>
          <a:p>
            <a:pPr>
              <a:defRPr/>
            </a:pPr>
            <a:fld id="{67914BB6-1A0A-463B-8659-EB831D045F93}" type="slidenum">
              <a:rPr lang="fr-BE"/>
              <a:pPr>
                <a:defRPr/>
              </a:pPr>
              <a:t>142</a:t>
            </a:fld>
            <a:endParaRPr lang="fr-BE" dirty="0"/>
          </a:p>
        </p:txBody>
      </p:sp>
    </p:spTree>
  </p:cSld>
  <p:clrMapOvr>
    <a:masterClrMapping/>
  </p:clrMapOvr>
  <p:transition spd="slow" advTm="25146"/>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88640"/>
            <a:ext cx="8229600" cy="1143000"/>
          </a:xfrm>
        </p:spPr>
        <p:txBody>
          <a:bodyPr rtlCol="0">
            <a:normAutofit fontScale="90000"/>
          </a:bodyPr>
          <a:lstStyle/>
          <a:p>
            <a:pPr eaLnBrk="1" fontAlgn="auto" hangingPunct="1">
              <a:spcAft>
                <a:spcPts val="0"/>
              </a:spcAft>
              <a:defRPr/>
            </a:pPr>
            <a:r>
              <a:rPr lang="fr-BE" dirty="0" smtClean="0"/>
              <a:t>Hiérarchie raciale d’un nombre considérable de paramètres sociaux</a:t>
            </a:r>
            <a:endParaRPr lang="fr-BE" dirty="0"/>
          </a:p>
        </p:txBody>
      </p:sp>
      <p:sp>
        <p:nvSpPr>
          <p:cNvPr id="3" name="Espace réservé du contenu 2"/>
          <p:cNvSpPr>
            <a:spLocks noGrp="1"/>
          </p:cNvSpPr>
          <p:nvPr>
            <p:ph idx="1"/>
          </p:nvPr>
        </p:nvSpPr>
        <p:spPr>
          <a:xfrm>
            <a:off x="323528" y="1412776"/>
            <a:ext cx="8820472" cy="5445224"/>
          </a:xfrm>
        </p:spPr>
        <p:txBody>
          <a:bodyPr rtlCol="0">
            <a:normAutofit fontScale="47500" lnSpcReduction="20000"/>
          </a:bodyPr>
          <a:lstStyle/>
          <a:p>
            <a:pPr marL="0" indent="0" eaLnBrk="1" fontAlgn="auto" hangingPunct="1">
              <a:spcAft>
                <a:spcPts val="0"/>
              </a:spcAft>
              <a:buFont typeface="Arial" pitchFamily="34" charset="0"/>
              <a:buNone/>
              <a:defRPr/>
            </a:pPr>
            <a:r>
              <a:rPr lang="fr-BE" dirty="0"/>
              <a:t>Les différences sont bien sur plus marquées entre les races dont le Q.I diffère sensiblement et est plus ténue entre les races d’intelligence </a:t>
            </a:r>
            <a:r>
              <a:rPr lang="fr-BE" dirty="0" smtClean="0"/>
              <a:t>proche.</a:t>
            </a:r>
          </a:p>
          <a:p>
            <a:pPr marL="0" indent="0" eaLnBrk="1" fontAlgn="auto" hangingPunct="1">
              <a:spcAft>
                <a:spcPts val="0"/>
              </a:spcAft>
              <a:buFont typeface="Arial" pitchFamily="34" charset="0"/>
              <a:buNone/>
              <a:defRPr/>
            </a:pPr>
            <a:r>
              <a:rPr lang="fr-BE" dirty="0" smtClean="0"/>
              <a:t>Cette </a:t>
            </a:r>
            <a:r>
              <a:rPr lang="fr-BE" dirty="0"/>
              <a:t>hiérarchie se vérifie immanquablement pour :</a:t>
            </a:r>
          </a:p>
          <a:p>
            <a:pPr eaLnBrk="1" fontAlgn="auto" hangingPunct="1">
              <a:spcAft>
                <a:spcPts val="0"/>
              </a:spcAft>
              <a:buFont typeface="Arial" pitchFamily="34" charset="0"/>
              <a:buChar char="•"/>
              <a:defRPr/>
            </a:pPr>
            <a:r>
              <a:rPr lang="fr-BE" dirty="0"/>
              <a:t>1. L’éducation.</a:t>
            </a:r>
          </a:p>
          <a:p>
            <a:pPr eaLnBrk="1" fontAlgn="auto" hangingPunct="1">
              <a:spcAft>
                <a:spcPts val="0"/>
              </a:spcAft>
              <a:buFont typeface="Arial" pitchFamily="34" charset="0"/>
              <a:buChar char="•"/>
              <a:defRPr/>
            </a:pPr>
            <a:r>
              <a:rPr lang="fr-BE" dirty="0"/>
              <a:t>2. Les salaires moyens.</a:t>
            </a:r>
          </a:p>
          <a:p>
            <a:pPr eaLnBrk="1" fontAlgn="auto" hangingPunct="1">
              <a:spcAft>
                <a:spcPts val="0"/>
              </a:spcAft>
              <a:buFont typeface="Arial" pitchFamily="34" charset="0"/>
              <a:buChar char="•"/>
              <a:defRPr/>
            </a:pPr>
            <a:r>
              <a:rPr lang="fr-BE" dirty="0"/>
              <a:t>3. Le taux de crime et délit (le taux augmente par ordre croissant tandis que le Q.I diminue)</a:t>
            </a:r>
          </a:p>
          <a:p>
            <a:pPr eaLnBrk="1" fontAlgn="auto" hangingPunct="1">
              <a:spcAft>
                <a:spcPts val="0"/>
              </a:spcAft>
              <a:buFont typeface="Arial" pitchFamily="34" charset="0"/>
              <a:buChar char="•"/>
              <a:defRPr/>
            </a:pPr>
            <a:r>
              <a:rPr lang="fr-BE" dirty="0"/>
              <a:t>4. Le statut socio-économique.</a:t>
            </a:r>
          </a:p>
          <a:p>
            <a:pPr eaLnBrk="1" fontAlgn="auto" hangingPunct="1">
              <a:spcAft>
                <a:spcPts val="0"/>
              </a:spcAft>
              <a:buFont typeface="Arial" pitchFamily="34" charset="0"/>
              <a:buChar char="•"/>
              <a:defRPr/>
            </a:pPr>
            <a:r>
              <a:rPr lang="fr-BE" dirty="0"/>
              <a:t>5. La fécondité (le taux de fécondité augmente par ordre croissant tandis que le Q.I diminue)</a:t>
            </a:r>
          </a:p>
          <a:p>
            <a:pPr marL="0" indent="0" eaLnBrk="1" fontAlgn="auto" hangingPunct="1">
              <a:spcAft>
                <a:spcPts val="0"/>
              </a:spcAft>
              <a:buFont typeface="Arial" pitchFamily="34" charset="0"/>
              <a:buNone/>
              <a:defRPr/>
            </a:pPr>
            <a:r>
              <a:rPr lang="fr-BE" dirty="0" smtClean="0"/>
              <a:t>(Il </a:t>
            </a:r>
            <a:r>
              <a:rPr lang="fr-BE" dirty="0"/>
              <a:t>y a toutefois des exceptions dans ce taux de fécondité, montrant la place de certains facteurs culturels comme le haut taux de fécondité des hispaniques de religion </a:t>
            </a:r>
            <a:r>
              <a:rPr lang="fr-BE" dirty="0" smtClean="0"/>
              <a:t>catholique)</a:t>
            </a:r>
            <a:endParaRPr lang="fr-BE" dirty="0"/>
          </a:p>
          <a:p>
            <a:pPr eaLnBrk="1" fontAlgn="auto" hangingPunct="1">
              <a:spcAft>
                <a:spcPts val="0"/>
              </a:spcAft>
              <a:buFont typeface="Arial" pitchFamily="34" charset="0"/>
              <a:buChar char="•"/>
              <a:defRPr/>
            </a:pPr>
            <a:r>
              <a:rPr lang="fr-BE" dirty="0"/>
              <a:t>6. L’arriération mentale (augmente par ordre croissant tandis que le Q.I diminue)</a:t>
            </a:r>
          </a:p>
          <a:p>
            <a:pPr eaLnBrk="1" fontAlgn="auto" hangingPunct="1">
              <a:spcAft>
                <a:spcPts val="0"/>
              </a:spcAft>
              <a:buFont typeface="Arial" pitchFamily="34" charset="0"/>
              <a:buChar char="•"/>
              <a:defRPr/>
            </a:pPr>
            <a:r>
              <a:rPr lang="fr-BE" dirty="0"/>
              <a:t>7. La réussite scolaire.</a:t>
            </a:r>
          </a:p>
          <a:p>
            <a:pPr eaLnBrk="1" fontAlgn="auto" hangingPunct="1">
              <a:spcAft>
                <a:spcPts val="0"/>
              </a:spcAft>
              <a:buFont typeface="Arial" pitchFamily="34" charset="0"/>
              <a:buChar char="•"/>
              <a:defRPr/>
            </a:pPr>
            <a:r>
              <a:rPr lang="fr-BE" dirty="0"/>
              <a:t>8. La délinquance juvénile (augmente par ordre croissant tandis que le Q.I diminue)</a:t>
            </a:r>
          </a:p>
          <a:p>
            <a:pPr eaLnBrk="1" fontAlgn="auto" hangingPunct="1">
              <a:spcAft>
                <a:spcPts val="0"/>
              </a:spcAft>
              <a:buFont typeface="Arial" pitchFamily="34" charset="0"/>
              <a:buChar char="•"/>
              <a:defRPr/>
            </a:pPr>
            <a:r>
              <a:rPr lang="fr-BE" dirty="0"/>
              <a:t>9. Le pourcentage de mères célibataires (augmente par ordre croissant tandis que le Q.I diminue)</a:t>
            </a:r>
          </a:p>
          <a:p>
            <a:pPr eaLnBrk="1" fontAlgn="auto" hangingPunct="1">
              <a:spcAft>
                <a:spcPts val="0"/>
              </a:spcAft>
              <a:buFont typeface="Arial" pitchFamily="34" charset="0"/>
              <a:buChar char="•"/>
              <a:defRPr/>
            </a:pPr>
            <a:r>
              <a:rPr lang="fr-BE" dirty="0"/>
              <a:t>10. Le taux de </a:t>
            </a:r>
            <a:r>
              <a:rPr lang="fr-BE" dirty="0" smtClean="0"/>
              <a:t>chômage (augmente </a:t>
            </a:r>
            <a:r>
              <a:rPr lang="fr-BE" dirty="0"/>
              <a:t>par ordre croissant tandis que le Q.I diminue)</a:t>
            </a:r>
          </a:p>
          <a:p>
            <a:pPr eaLnBrk="1" fontAlgn="auto" hangingPunct="1">
              <a:spcAft>
                <a:spcPts val="0"/>
              </a:spcAft>
              <a:buFont typeface="Arial" pitchFamily="34" charset="0"/>
              <a:buChar char="•"/>
              <a:defRPr/>
            </a:pPr>
            <a:r>
              <a:rPr lang="fr-BE" dirty="0"/>
              <a:t>11. La réussite au SAT (test d’entré de la plupart des universités américaines)</a:t>
            </a:r>
          </a:p>
          <a:p>
            <a:pPr eaLnBrk="1" fontAlgn="auto" hangingPunct="1">
              <a:spcAft>
                <a:spcPts val="0"/>
              </a:spcAft>
              <a:buFont typeface="Arial" pitchFamily="34" charset="0"/>
              <a:buChar char="•"/>
              <a:defRPr/>
            </a:pPr>
            <a:r>
              <a:rPr lang="fr-BE" dirty="0"/>
              <a:t>12. La prévalence de personnes douées.</a:t>
            </a:r>
          </a:p>
          <a:p>
            <a:pPr eaLnBrk="1" fontAlgn="auto" hangingPunct="1">
              <a:spcAft>
                <a:spcPts val="0"/>
              </a:spcAft>
              <a:buFont typeface="Arial" pitchFamily="34" charset="0"/>
              <a:buChar char="•"/>
              <a:defRPr/>
            </a:pPr>
            <a:endParaRPr lang="fr-BE" dirty="0" smtClean="0"/>
          </a:p>
          <a:p>
            <a:pPr marL="0" indent="0" eaLnBrk="1" fontAlgn="auto" hangingPunct="1">
              <a:spcAft>
                <a:spcPts val="0"/>
              </a:spcAft>
              <a:buFont typeface="Arial" pitchFamily="34" charset="0"/>
              <a:buNone/>
              <a:defRPr/>
            </a:pPr>
            <a:r>
              <a:rPr lang="fr-BE" dirty="0" smtClean="0"/>
              <a:t>L’ensemble des données sont disponibles pour tous les pays multiethniques: « The global bell curve », 2009, Lynn. </a:t>
            </a:r>
          </a:p>
          <a:p>
            <a:pPr marL="0" indent="0" eaLnBrk="1" fontAlgn="auto" hangingPunct="1">
              <a:spcAft>
                <a:spcPts val="0"/>
              </a:spcAft>
              <a:buFont typeface="Arial" pitchFamily="34" charset="0"/>
              <a:buNone/>
              <a:defRPr/>
            </a:pPr>
            <a:r>
              <a:rPr lang="fr-BE" dirty="0" smtClean="0"/>
              <a:t>Une partie des données est résumée </a:t>
            </a:r>
            <a:r>
              <a:rPr lang="fr-BE" dirty="0"/>
              <a:t>ici: </a:t>
            </a:r>
            <a:r>
              <a:rPr lang="fr-BE" dirty="0">
                <a:hlinkClick r:id="rId3"/>
              </a:rPr>
              <a:t>http://</a:t>
            </a:r>
            <a:r>
              <a:rPr lang="fr-BE" dirty="0" smtClean="0">
                <a:hlinkClick r:id="rId3"/>
              </a:rPr>
              <a:t>intelligence.wikeo.be/hi-rarchie-intellectuelle-mondiale.html</a:t>
            </a:r>
            <a:r>
              <a:rPr lang="fr-BE" dirty="0" smtClean="0"/>
              <a:t> </a:t>
            </a:r>
            <a:br>
              <a:rPr lang="fr-BE" dirty="0" smtClean="0"/>
            </a:br>
            <a:r>
              <a:rPr lang="fr-BE" dirty="0" smtClean="0"/>
              <a:t/>
            </a:r>
            <a:br>
              <a:rPr lang="fr-BE" dirty="0" smtClean="0"/>
            </a:br>
            <a:r>
              <a:rPr lang="fr-BE" dirty="0" smtClean="0"/>
              <a:t>4 pays typiques sont développés dans ce résumé, mais cette sédimentation sociale sur base de l’intelligence</a:t>
            </a:r>
            <a:br>
              <a:rPr lang="fr-BE" dirty="0" smtClean="0"/>
            </a:br>
            <a:r>
              <a:rPr lang="fr-BE" dirty="0" smtClean="0"/>
              <a:t>se retrouvent dans tous les pays multiethniques de la planète. Ceci est largement développé par Lynn</a:t>
            </a:r>
            <a:br>
              <a:rPr lang="fr-BE" dirty="0" smtClean="0"/>
            </a:br>
            <a:r>
              <a:rPr lang="fr-BE" dirty="0" smtClean="0"/>
              <a:t>dans « The global bell curve », 2009.</a:t>
            </a:r>
            <a:endParaRPr lang="fr-BE" dirty="0"/>
          </a:p>
        </p:txBody>
      </p:sp>
      <p:sp>
        <p:nvSpPr>
          <p:cNvPr id="4" name="Espace réservé du numéro de diapositive 3"/>
          <p:cNvSpPr>
            <a:spLocks noGrp="1"/>
          </p:cNvSpPr>
          <p:nvPr>
            <p:ph type="sldNum" sz="quarter" idx="12"/>
          </p:nvPr>
        </p:nvSpPr>
        <p:spPr/>
        <p:txBody>
          <a:bodyPr/>
          <a:lstStyle/>
          <a:p>
            <a:pPr>
              <a:defRPr/>
            </a:pPr>
            <a:fld id="{C97E7862-4E6B-4A01-9EFC-4C7261ADA414}" type="slidenum">
              <a:rPr lang="fr-BE"/>
              <a:pPr>
                <a:defRPr/>
              </a:pPr>
              <a:t>143</a:t>
            </a:fld>
            <a:endParaRPr lang="fr-BE" dirty="0"/>
          </a:p>
        </p:txBody>
      </p:sp>
    </p:spTree>
  </p:cSld>
  <p:clrMapOvr>
    <a:masterClrMapping/>
  </p:clrMapOvr>
  <p:transition spd="slow" advTm="100860"/>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re 1"/>
          <p:cNvSpPr>
            <a:spLocks noGrp="1"/>
          </p:cNvSpPr>
          <p:nvPr>
            <p:ph type="title"/>
          </p:nvPr>
        </p:nvSpPr>
        <p:spPr/>
        <p:txBody>
          <a:bodyPr/>
          <a:lstStyle/>
          <a:p>
            <a:pPr eaLnBrk="1" hangingPunct="1"/>
            <a:r>
              <a:rPr lang="fr-BE" dirty="0" smtClean="0"/>
              <a:t>1. Hiérarchie intellectuelle en Amérique</a:t>
            </a: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164437576"/>
              </p:ext>
            </p:extLst>
          </p:nvPr>
        </p:nvGraphicFramePr>
        <p:xfrm>
          <a:off x="1661778" y="2708920"/>
          <a:ext cx="5214478" cy="2736302"/>
        </p:xfrm>
        <a:graphic>
          <a:graphicData uri="http://schemas.openxmlformats.org/drawingml/2006/table">
            <a:tbl>
              <a:tblPr/>
              <a:tblGrid>
                <a:gridCol w="285572"/>
                <a:gridCol w="1487202"/>
                <a:gridCol w="1220173"/>
                <a:gridCol w="680552"/>
                <a:gridCol w="1540979"/>
              </a:tblGrid>
              <a:tr h="371779">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400" b="1" i="0" u="none" strike="noStrike" cap="none" normalizeH="0" baseline="0" dirty="0" smtClean="0">
                        <a:ln>
                          <a:noFill/>
                        </a:ln>
                        <a:solidFill>
                          <a:srgbClr val="FFFFFF"/>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smtClean="0">
                          <a:ln>
                            <a:noFill/>
                          </a:ln>
                          <a:solidFill>
                            <a:srgbClr val="FFFFFF"/>
                          </a:solidFill>
                          <a:effectLst/>
                          <a:latin typeface="Calibri" pitchFamily="34" charset="0"/>
                        </a:rPr>
                        <a:t>Race</a:t>
                      </a:r>
                      <a:endParaRPr kumimoji="0" lang="fr-BE" sz="14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smtClean="0">
                          <a:ln>
                            <a:noFill/>
                          </a:ln>
                          <a:solidFill>
                            <a:srgbClr val="FFFFFF"/>
                          </a:solidFill>
                          <a:effectLst/>
                          <a:latin typeface="Calibri" pitchFamily="34" charset="0"/>
                        </a:rPr>
                        <a:t>N Samples</a:t>
                      </a:r>
                      <a:endParaRPr kumimoji="0" lang="fr-BE" sz="14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smtClean="0">
                          <a:ln>
                            <a:noFill/>
                          </a:ln>
                          <a:solidFill>
                            <a:srgbClr val="FFFFFF"/>
                          </a:solidFill>
                          <a:effectLst/>
                          <a:latin typeface="Calibri" pitchFamily="34" charset="0"/>
                        </a:rPr>
                        <a:t>IQ</a:t>
                      </a:r>
                      <a:endParaRPr kumimoji="0" lang="fr-BE" sz="14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smtClean="0">
                          <a:ln>
                            <a:noFill/>
                          </a:ln>
                          <a:solidFill>
                            <a:srgbClr val="FFFFFF"/>
                          </a:solidFill>
                          <a:effectLst/>
                          <a:latin typeface="Calibri" pitchFamily="34" charset="0"/>
                        </a:rPr>
                        <a:t>References</a:t>
                      </a:r>
                      <a:endParaRPr kumimoji="0" lang="fr-BE" sz="14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37789">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smtClean="0">
                          <a:ln>
                            <a:noFill/>
                          </a:ln>
                          <a:solidFill>
                            <a:srgbClr val="FFFFFF"/>
                          </a:solidFill>
                          <a:effectLst/>
                          <a:latin typeface="Calibri" pitchFamily="34" charset="0"/>
                        </a:rPr>
                        <a:t>1</a:t>
                      </a:r>
                      <a:endParaRPr kumimoji="0" lang="fr-BE" sz="14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Whites</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100</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Lynn, 2006</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37789">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smtClean="0">
                          <a:ln>
                            <a:noFill/>
                          </a:ln>
                          <a:solidFill>
                            <a:srgbClr val="FFFFFF"/>
                          </a:solidFill>
                          <a:effectLst/>
                          <a:latin typeface="Calibri" pitchFamily="34" charset="0"/>
                        </a:rPr>
                        <a:t>2</a:t>
                      </a:r>
                      <a:endParaRPr kumimoji="0" lang="fr-BE" sz="14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Blacks</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29</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85</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Lynn, 2006</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37789">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smtClean="0">
                          <a:ln>
                            <a:noFill/>
                          </a:ln>
                          <a:solidFill>
                            <a:srgbClr val="FFFFFF"/>
                          </a:solidFill>
                          <a:effectLst/>
                          <a:latin typeface="Calibri" pitchFamily="34" charset="0"/>
                        </a:rPr>
                        <a:t>3</a:t>
                      </a:r>
                      <a:endParaRPr kumimoji="0" lang="fr-BE" sz="14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East Asians</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10</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104</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Lynn, 2006, 2006a</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37789">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smtClean="0">
                          <a:ln>
                            <a:noFill/>
                          </a:ln>
                          <a:solidFill>
                            <a:srgbClr val="FFFFFF"/>
                          </a:solidFill>
                          <a:effectLst/>
                          <a:latin typeface="Calibri" pitchFamily="34" charset="0"/>
                        </a:rPr>
                        <a:t>4</a:t>
                      </a:r>
                      <a:endParaRPr kumimoji="0" lang="fr-BE" sz="14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Hispanics</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39</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89</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Roth et al., 2001</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37789">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smtClean="0">
                          <a:ln>
                            <a:noFill/>
                          </a:ln>
                          <a:solidFill>
                            <a:srgbClr val="FFFFFF"/>
                          </a:solidFill>
                          <a:effectLst/>
                          <a:latin typeface="Calibri" pitchFamily="34" charset="0"/>
                        </a:rPr>
                        <a:t>5</a:t>
                      </a:r>
                      <a:endParaRPr kumimoji="0" lang="fr-BE" sz="14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jews</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17</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110</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Lynn, 2009</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37789">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smtClean="0">
                          <a:ln>
                            <a:noFill/>
                          </a:ln>
                          <a:solidFill>
                            <a:srgbClr val="FFFFFF"/>
                          </a:solidFill>
                          <a:effectLst/>
                          <a:latin typeface="Calibri" pitchFamily="34" charset="0"/>
                        </a:rPr>
                        <a:t>6</a:t>
                      </a:r>
                      <a:endParaRPr kumimoji="0" lang="fr-BE" sz="14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Native Americans</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17</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86</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Lynn, 2006</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37789">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1" i="0" u="none" strike="noStrike" cap="none" normalizeH="0" baseline="0" dirty="0" smtClean="0">
                          <a:ln>
                            <a:noFill/>
                          </a:ln>
                          <a:solidFill>
                            <a:srgbClr val="FFFFFF"/>
                          </a:solidFill>
                          <a:effectLst/>
                          <a:latin typeface="Calibri" pitchFamily="34" charset="0"/>
                        </a:rPr>
                        <a:t>7</a:t>
                      </a:r>
                      <a:endParaRPr kumimoji="0" lang="fr-BE" sz="14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Southeast Asians</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7</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92</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000000"/>
                          </a:solidFill>
                          <a:effectLst/>
                          <a:latin typeface="Calibri" pitchFamily="34" charset="0"/>
                        </a:rPr>
                        <a:t>Lynn, 2006</a:t>
                      </a:r>
                      <a:endParaRPr kumimoji="0" lang="fr-BE"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Espace réservé du numéro de diapositive 3"/>
          <p:cNvSpPr>
            <a:spLocks noGrp="1"/>
          </p:cNvSpPr>
          <p:nvPr>
            <p:ph type="sldNum" sz="quarter" idx="12"/>
          </p:nvPr>
        </p:nvSpPr>
        <p:spPr/>
        <p:txBody>
          <a:bodyPr/>
          <a:lstStyle/>
          <a:p>
            <a:pPr>
              <a:defRPr/>
            </a:pPr>
            <a:fld id="{3A9B6D50-2616-478A-A3B5-F89218B4355A}" type="slidenum">
              <a:rPr lang="fr-BE"/>
              <a:pPr>
                <a:defRPr/>
              </a:pPr>
              <a:t>144</a:t>
            </a:fld>
            <a:endParaRPr lang="fr-BE" dirty="0"/>
          </a:p>
        </p:txBody>
      </p:sp>
      <p:sp>
        <p:nvSpPr>
          <p:cNvPr id="84028" name="Rectangle 1"/>
          <p:cNvSpPr>
            <a:spLocks noChangeArrowheads="1"/>
          </p:cNvSpPr>
          <p:nvPr/>
        </p:nvSpPr>
        <p:spPr bwMode="auto">
          <a:xfrm>
            <a:off x="2627784" y="2359892"/>
            <a:ext cx="2803525"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1200" i="1" dirty="0">
                <a:cs typeface="Times New Roman" pitchFamily="18" charset="0"/>
              </a:rPr>
              <a:t>Table 13.2. Race differences in intelligence</a:t>
            </a:r>
            <a:endParaRPr lang="fr-BE" sz="600" dirty="0">
              <a:latin typeface="Arial" charset="0"/>
            </a:endParaRPr>
          </a:p>
          <a:p>
            <a:pPr eaLnBrk="0" hangingPunct="0"/>
            <a:endParaRPr lang="fr-BE" dirty="0">
              <a:latin typeface="Arial" charset="0"/>
            </a:endParaRPr>
          </a:p>
        </p:txBody>
      </p:sp>
      <p:sp>
        <p:nvSpPr>
          <p:cNvPr id="2" name="ZoneTexte 1"/>
          <p:cNvSpPr txBox="1"/>
          <p:nvPr/>
        </p:nvSpPr>
        <p:spPr>
          <a:xfrm>
            <a:off x="80736" y="6420702"/>
            <a:ext cx="4010457" cy="307777"/>
          </a:xfrm>
          <a:prstGeom prst="rect">
            <a:avLst/>
          </a:prstGeom>
          <a:noFill/>
        </p:spPr>
        <p:txBody>
          <a:bodyPr wrap="none" rtlCol="0">
            <a:spAutoFit/>
          </a:bodyPr>
          <a:lstStyle/>
          <a:p>
            <a:r>
              <a:rPr lang="fr-BE" sz="1400" dirty="0" smtClean="0"/>
              <a:t>Tiré de « The global bell curve », Richard Lynn, 2009.</a:t>
            </a:r>
            <a:endParaRPr lang="fr-BE" sz="1400" dirty="0"/>
          </a:p>
        </p:txBody>
      </p:sp>
    </p:spTree>
  </p:cSld>
  <p:clrMapOvr>
    <a:masterClrMapping/>
  </p:clrMapOvr>
  <p:transition spd="slow" advTm="35698"/>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smtClean="0"/>
              <a:t>1.1 </a:t>
            </a:r>
            <a:r>
              <a:rPr lang="fr-BE" dirty="0"/>
              <a:t>La hiérarchie reste </a:t>
            </a:r>
            <a:r>
              <a:rPr lang="fr-BE" dirty="0" smtClean="0"/>
              <a:t>Q.I-cratique </a:t>
            </a:r>
            <a:r>
              <a:rPr lang="fr-BE" dirty="0"/>
              <a:t>dans l'éducation </a:t>
            </a:r>
          </a:p>
        </p:txBody>
      </p:sp>
      <p:graphicFrame>
        <p:nvGraphicFramePr>
          <p:cNvPr id="5" name="Espace réservé du contenu 4"/>
          <p:cNvGraphicFramePr>
            <a:graphicFrameLocks noGrp="1"/>
          </p:cNvGraphicFramePr>
          <p:nvPr>
            <p:ph idx="1"/>
          </p:nvPr>
        </p:nvGraphicFramePr>
        <p:xfrm>
          <a:off x="2700338" y="1989138"/>
          <a:ext cx="3821112" cy="1658938"/>
        </p:xfrm>
        <a:graphic>
          <a:graphicData uri="http://schemas.openxmlformats.org/drawingml/2006/table">
            <a:tbl>
              <a:tblPr/>
              <a:tblGrid>
                <a:gridCol w="1641475"/>
                <a:gridCol w="809625"/>
                <a:gridCol w="677862"/>
                <a:gridCol w="692150"/>
              </a:tblGrid>
              <a:tr h="2413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rPr>
                        <a:t>Race</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rPr>
                        <a:t>Verbal</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rPr>
                        <a:t>Math</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rPr>
                        <a:t>Total</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349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rPr>
                        <a:t>Asians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rPr>
                        <a:t>508</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rPr>
                        <a:t>575</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rPr>
                        <a:t>1083</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27013">
                <a:tc>
                  <a:txBody>
                    <a:bodyPr/>
                    <a:lstStyle/>
                    <a:p>
                      <a:pPr marL="0" marR="0" lvl="0" indent="0" algn="l" defTabSz="914400" rtl="0" eaLnBrk="1" fontAlgn="base" latinLnBrk="0" hangingPunct="1">
                        <a:lnSpc>
                          <a:spcPts val="1125"/>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rPr>
                        <a:t>Blacks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ts val="1125"/>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rPr>
                        <a:t>431</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ts val="1125"/>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rPr>
                        <a:t>426</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ts val="1125"/>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rPr>
                        <a:t>857</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13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rPr>
                        <a:t>Hispanics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rPr>
                        <a:t>457</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rPr>
                        <a:t>464</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rPr>
                        <a:t>921</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349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rPr>
                        <a:t>Native Americans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rPr>
                        <a:t>480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rPr>
                        <a:t>482</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rPr>
                        <a:t>962</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381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rPr>
                        <a:t>Whites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rPr>
                        <a:t>529</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rPr>
                        <a:t>534</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rPr>
                        <a:t>1063</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13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rPr>
                        <a:t>SD</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rPr>
                        <a:t>113</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rPr>
                        <a:t>115</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rPr>
                        <a:t>-</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4" name="Espace réservé du numéro de diapositive 3"/>
          <p:cNvSpPr>
            <a:spLocks noGrp="1"/>
          </p:cNvSpPr>
          <p:nvPr>
            <p:ph type="sldNum" sz="quarter" idx="12"/>
          </p:nvPr>
        </p:nvSpPr>
        <p:spPr/>
        <p:txBody>
          <a:bodyPr/>
          <a:lstStyle/>
          <a:p>
            <a:pPr>
              <a:defRPr/>
            </a:pPr>
            <a:fld id="{A0AB9B76-0231-448C-AC4F-CA89E11ECE93}" type="slidenum">
              <a:rPr lang="fr-BE"/>
              <a:pPr>
                <a:defRPr/>
              </a:pPr>
              <a:t>145</a:t>
            </a:fld>
            <a:endParaRPr lang="fr-BE" dirty="0"/>
          </a:p>
        </p:txBody>
      </p:sp>
      <p:sp>
        <p:nvSpPr>
          <p:cNvPr id="85038" name="Rectangle 1"/>
          <p:cNvSpPr>
            <a:spLocks noChangeArrowheads="1"/>
          </p:cNvSpPr>
          <p:nvPr/>
        </p:nvSpPr>
        <p:spPr bwMode="auto">
          <a:xfrm>
            <a:off x="2700338" y="17002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i="1" dirty="0">
                <a:solidFill>
                  <a:srgbClr val="000000"/>
                </a:solidFill>
                <a:cs typeface="Times New Roman" pitchFamily="18" charset="0"/>
              </a:rPr>
              <a:t>Table 13.3. Race and ethnic differences on the SAT in 2003</a:t>
            </a:r>
            <a:endParaRPr lang="fr-BE" sz="600" dirty="0">
              <a:latin typeface="Arial" charset="0"/>
            </a:endParaRPr>
          </a:p>
          <a:p>
            <a:pPr eaLnBrk="0" hangingPunct="0"/>
            <a:endParaRPr lang="fr-BE" dirty="0">
              <a:latin typeface="Arial" charset="0"/>
            </a:endParaRPr>
          </a:p>
        </p:txBody>
      </p:sp>
      <p:graphicFrame>
        <p:nvGraphicFramePr>
          <p:cNvPr id="7" name="Tableau 6"/>
          <p:cNvGraphicFramePr>
            <a:graphicFrameLocks noGrp="1"/>
          </p:cNvGraphicFramePr>
          <p:nvPr>
            <p:extLst>
              <p:ext uri="{D42A27DB-BD31-4B8C-83A1-F6EECF244321}">
                <p14:modId xmlns:p14="http://schemas.microsoft.com/office/powerpoint/2010/main" val="934729525"/>
              </p:ext>
            </p:extLst>
          </p:nvPr>
        </p:nvGraphicFramePr>
        <p:xfrm>
          <a:off x="2627784" y="4446959"/>
          <a:ext cx="4343400" cy="1535938"/>
        </p:xfrm>
        <a:graphic>
          <a:graphicData uri="http://schemas.openxmlformats.org/drawingml/2006/table">
            <a:tbl>
              <a:tblPr>
                <a:tableStyleId>{3C2FFA5D-87B4-456A-9821-1D502468CF0F}</a:tableStyleId>
              </a:tblPr>
              <a:tblGrid>
                <a:gridCol w="243205"/>
                <a:gridCol w="1048385"/>
                <a:gridCol w="1090930"/>
                <a:gridCol w="1073150"/>
                <a:gridCol w="887730"/>
              </a:tblGrid>
              <a:tr h="313690">
                <a:tc>
                  <a:txBody>
                    <a:bodyPr/>
                    <a:lstStyle/>
                    <a:p>
                      <a:pPr>
                        <a:spcAft>
                          <a:spcPts val="0"/>
                        </a:spcAft>
                      </a:pPr>
                      <a:endParaRPr lang="en-US" sz="900" dirty="0">
                        <a:solidFill>
                          <a:srgbClr val="000000"/>
                        </a:solidFill>
                        <a:effectLst/>
                        <a:latin typeface="Bookman Old Style"/>
                      </a:endParaRPr>
                    </a:p>
                  </a:txBody>
                  <a:tcPr marL="0" marR="0" marT="0" marB="0" anchor="ctr"/>
                </a:tc>
                <a:tc>
                  <a:txBody>
                    <a:bodyPr/>
                    <a:lstStyle/>
                    <a:p>
                      <a:pPr>
                        <a:spcAft>
                          <a:spcPts val="0"/>
                        </a:spcAft>
                      </a:pPr>
                      <a:r>
                        <a:rPr lang="fr-FR" sz="900" dirty="0">
                          <a:effectLst/>
                        </a:rPr>
                        <a:t>Group</a:t>
                      </a:r>
                      <a:endParaRPr lang="fr-FR" dirty="0">
                        <a:effectLst/>
                      </a:endParaRPr>
                    </a:p>
                  </a:txBody>
                  <a:tcPr marL="0" marR="0" marT="0" marB="0"/>
                </a:tc>
                <a:tc>
                  <a:txBody>
                    <a:bodyPr/>
                    <a:lstStyle/>
                    <a:p>
                      <a:pPr algn="ctr">
                        <a:lnSpc>
                          <a:spcPct val="130000"/>
                        </a:lnSpc>
                        <a:spcAft>
                          <a:spcPts val="0"/>
                        </a:spcAft>
                      </a:pPr>
                      <a:r>
                        <a:rPr lang="fr-FR" sz="900" dirty="0">
                          <a:effectLst/>
                        </a:rPr>
                        <a:t>H.S. Diploma</a:t>
                      </a:r>
                      <a:endParaRPr lang="fr-FR" dirty="0">
                        <a:effectLst/>
                      </a:endParaRPr>
                    </a:p>
                    <a:p>
                      <a:pPr algn="ctr">
                        <a:lnSpc>
                          <a:spcPct val="95000"/>
                        </a:lnSpc>
                        <a:spcAft>
                          <a:spcPts val="0"/>
                        </a:spcAft>
                      </a:pPr>
                      <a:r>
                        <a:rPr lang="fr-FR" sz="1000" spc="10" dirty="0">
                          <a:effectLst/>
                        </a:rPr>
                        <a:t>1980</a:t>
                      </a:r>
                      <a:endParaRPr lang="fr-FR" dirty="0">
                        <a:effectLst/>
                      </a:endParaRPr>
                    </a:p>
                  </a:txBody>
                  <a:tcPr marL="0" marR="0" marT="0" marB="0" anchor="ctr"/>
                </a:tc>
                <a:tc>
                  <a:txBody>
                    <a:bodyPr/>
                    <a:lstStyle/>
                    <a:p>
                      <a:pPr algn="ctr">
                        <a:lnSpc>
                          <a:spcPct val="130000"/>
                        </a:lnSpc>
                        <a:spcAft>
                          <a:spcPts val="0"/>
                        </a:spcAft>
                      </a:pPr>
                      <a:r>
                        <a:rPr lang="fr-FR" sz="900" dirty="0">
                          <a:effectLst/>
                        </a:rPr>
                        <a:t>H.S. Diploma</a:t>
                      </a:r>
                      <a:endParaRPr lang="fr-FR" dirty="0">
                        <a:effectLst/>
                      </a:endParaRPr>
                    </a:p>
                    <a:p>
                      <a:pPr algn="ctr">
                        <a:lnSpc>
                          <a:spcPct val="90000"/>
                        </a:lnSpc>
                        <a:spcAft>
                          <a:spcPts val="0"/>
                        </a:spcAft>
                      </a:pPr>
                      <a:r>
                        <a:rPr lang="fr-FR" sz="1000" spc="10" dirty="0">
                          <a:effectLst/>
                        </a:rPr>
                        <a:t>1990</a:t>
                      </a:r>
                      <a:endParaRPr lang="fr-FR" dirty="0">
                        <a:effectLst/>
                      </a:endParaRPr>
                    </a:p>
                  </a:txBody>
                  <a:tcPr marL="0" marR="0" marT="0" marB="0" anchor="ctr"/>
                </a:tc>
                <a:tc>
                  <a:txBody>
                    <a:bodyPr/>
                    <a:lstStyle/>
                    <a:p>
                      <a:pPr algn="ctr">
                        <a:spcAft>
                          <a:spcPts val="0"/>
                        </a:spcAft>
                      </a:pPr>
                      <a:r>
                        <a:rPr lang="fr-FR" sz="900" dirty="0">
                          <a:effectLst/>
                        </a:rPr>
                        <a:t>Degree </a:t>
                      </a:r>
                      <a:r>
                        <a:rPr lang="fr-FR" sz="1000" spc="10" dirty="0">
                          <a:effectLst/>
                        </a:rPr>
                        <a:t>1990</a:t>
                      </a:r>
                      <a:endParaRPr lang="fr-FR" dirty="0">
                        <a:effectLst/>
                      </a:endParaRPr>
                    </a:p>
                  </a:txBody>
                  <a:tcPr marL="0" marR="0" marT="0" marB="0"/>
                </a:tc>
              </a:tr>
              <a:tr h="146685">
                <a:tc>
                  <a:txBody>
                    <a:bodyPr/>
                    <a:lstStyle/>
                    <a:p>
                      <a:pPr marL="34925">
                        <a:spcAft>
                          <a:spcPts val="0"/>
                        </a:spcAft>
                      </a:pPr>
                      <a:r>
                        <a:rPr lang="fr-FR" sz="1000" spc="10" dirty="0">
                          <a:effectLst/>
                        </a:rPr>
                        <a:t>1</a:t>
                      </a:r>
                      <a:endParaRPr lang="fr-FR" dirty="0">
                        <a:effectLst/>
                      </a:endParaRPr>
                    </a:p>
                  </a:txBody>
                  <a:tcPr marL="0" marR="0" marT="0" marB="0" anchor="ctr"/>
                </a:tc>
                <a:tc>
                  <a:txBody>
                    <a:bodyPr/>
                    <a:lstStyle/>
                    <a:p>
                      <a:pPr>
                        <a:spcAft>
                          <a:spcPts val="0"/>
                        </a:spcAft>
                      </a:pPr>
                      <a:r>
                        <a:rPr lang="fr-FR" sz="900" dirty="0">
                          <a:effectLst/>
                        </a:rPr>
                        <a:t>Blacks</a:t>
                      </a:r>
                      <a:endParaRPr lang="fr-FR" dirty="0">
                        <a:effectLst/>
                      </a:endParaRPr>
                    </a:p>
                  </a:txBody>
                  <a:tcPr marL="0" marR="0" marT="0" marB="0" anchor="ctr"/>
                </a:tc>
                <a:tc>
                  <a:txBody>
                    <a:bodyPr/>
                    <a:lstStyle/>
                    <a:p>
                      <a:pPr algn="ctr">
                        <a:spcAft>
                          <a:spcPts val="0"/>
                        </a:spcAft>
                      </a:pPr>
                      <a:r>
                        <a:rPr lang="fr-FR" sz="900" dirty="0">
                          <a:effectLst/>
                        </a:rPr>
                        <a:t>62</a:t>
                      </a:r>
                      <a:endParaRPr lang="fr-FR" dirty="0">
                        <a:effectLst/>
                      </a:endParaRPr>
                    </a:p>
                  </a:txBody>
                  <a:tcPr marL="0" marR="0" marT="0" marB="0" anchor="ctr"/>
                </a:tc>
                <a:tc>
                  <a:txBody>
                    <a:bodyPr/>
                    <a:lstStyle/>
                    <a:p>
                      <a:pPr algn="ctr">
                        <a:spcAft>
                          <a:spcPts val="0"/>
                        </a:spcAft>
                      </a:pPr>
                      <a:r>
                        <a:rPr lang="fr-FR" sz="900" dirty="0">
                          <a:effectLst/>
                        </a:rPr>
                        <a:t>75</a:t>
                      </a:r>
                      <a:endParaRPr lang="fr-FR" dirty="0">
                        <a:effectLst/>
                      </a:endParaRPr>
                    </a:p>
                  </a:txBody>
                  <a:tcPr marL="0" marR="0" marT="0" marB="0" anchor="ctr"/>
                </a:tc>
                <a:tc>
                  <a:txBody>
                    <a:bodyPr/>
                    <a:lstStyle/>
                    <a:p>
                      <a:pPr algn="ctr">
                        <a:spcAft>
                          <a:spcPts val="0"/>
                        </a:spcAft>
                      </a:pPr>
                      <a:r>
                        <a:rPr lang="fr-FR" sz="900" dirty="0">
                          <a:effectLst/>
                        </a:rPr>
                        <a:t>13</a:t>
                      </a:r>
                      <a:endParaRPr lang="fr-FR" dirty="0">
                        <a:effectLst/>
                      </a:endParaRPr>
                    </a:p>
                  </a:txBody>
                  <a:tcPr marL="0" marR="0" marT="0" marB="0" anchor="ctr"/>
                </a:tc>
              </a:tr>
              <a:tr h="149225">
                <a:tc>
                  <a:txBody>
                    <a:bodyPr/>
                    <a:lstStyle/>
                    <a:p>
                      <a:pPr marL="34925">
                        <a:spcAft>
                          <a:spcPts val="0"/>
                        </a:spcAft>
                      </a:pPr>
                      <a:r>
                        <a:rPr lang="fr-FR" sz="900" dirty="0">
                          <a:effectLst/>
                        </a:rPr>
                        <a:t>2</a:t>
                      </a:r>
                      <a:endParaRPr lang="fr-FR" dirty="0">
                        <a:effectLst/>
                      </a:endParaRPr>
                    </a:p>
                  </a:txBody>
                  <a:tcPr marL="0" marR="0" marT="0" marB="0" anchor="ctr"/>
                </a:tc>
                <a:tc>
                  <a:txBody>
                    <a:bodyPr/>
                    <a:lstStyle/>
                    <a:p>
                      <a:pPr>
                        <a:spcAft>
                          <a:spcPts val="0"/>
                        </a:spcAft>
                      </a:pPr>
                      <a:r>
                        <a:rPr lang="fr-FR" sz="900" dirty="0">
                          <a:effectLst/>
                        </a:rPr>
                        <a:t>East Asians</a:t>
                      </a:r>
                      <a:endParaRPr lang="fr-FR" dirty="0">
                        <a:effectLst/>
                      </a:endParaRPr>
                    </a:p>
                  </a:txBody>
                  <a:tcPr marL="0" marR="0" marT="0" marB="0" anchor="ctr"/>
                </a:tc>
                <a:tc>
                  <a:txBody>
                    <a:bodyPr/>
                    <a:lstStyle/>
                    <a:p>
                      <a:pPr algn="ctr">
                        <a:spcAft>
                          <a:spcPts val="0"/>
                        </a:spcAft>
                      </a:pPr>
                      <a:r>
                        <a:rPr lang="fr-FR" sz="900" dirty="0">
                          <a:effectLst/>
                        </a:rPr>
                        <a:t>86</a:t>
                      </a:r>
                      <a:endParaRPr lang="fr-FR" dirty="0">
                        <a:effectLst/>
                      </a:endParaRPr>
                    </a:p>
                  </a:txBody>
                  <a:tcPr marL="0" marR="0" marT="0" marB="0" anchor="ctr"/>
                </a:tc>
                <a:tc>
                  <a:txBody>
                    <a:bodyPr/>
                    <a:lstStyle/>
                    <a:p>
                      <a:pPr algn="ctr">
                        <a:spcAft>
                          <a:spcPts val="0"/>
                        </a:spcAft>
                      </a:pPr>
                      <a:r>
                        <a:rPr lang="fr-FR" sz="900" dirty="0">
                          <a:effectLst/>
                        </a:rPr>
                        <a:t>91</a:t>
                      </a:r>
                      <a:endParaRPr lang="fr-FR" dirty="0">
                        <a:effectLst/>
                      </a:endParaRPr>
                    </a:p>
                  </a:txBody>
                  <a:tcPr marL="0" marR="0" marT="0" marB="0" anchor="ctr"/>
                </a:tc>
                <a:tc>
                  <a:txBody>
                    <a:bodyPr/>
                    <a:lstStyle/>
                    <a:p>
                      <a:pPr algn="ctr">
                        <a:spcAft>
                          <a:spcPts val="0"/>
                        </a:spcAft>
                      </a:pPr>
                      <a:r>
                        <a:rPr lang="fr-FR" sz="900" dirty="0">
                          <a:effectLst/>
                        </a:rPr>
                        <a:t>37</a:t>
                      </a:r>
                      <a:endParaRPr lang="fr-FR" dirty="0">
                        <a:effectLst/>
                      </a:endParaRPr>
                    </a:p>
                  </a:txBody>
                  <a:tcPr marL="0" marR="0" marT="0" marB="0" anchor="ctr"/>
                </a:tc>
              </a:tr>
              <a:tr h="149225">
                <a:tc>
                  <a:txBody>
                    <a:bodyPr/>
                    <a:lstStyle/>
                    <a:p>
                      <a:pPr marL="34925">
                        <a:spcAft>
                          <a:spcPts val="0"/>
                        </a:spcAft>
                      </a:pPr>
                      <a:r>
                        <a:rPr lang="fr-FR" sz="900" dirty="0">
                          <a:effectLst/>
                        </a:rPr>
                        <a:t>3</a:t>
                      </a:r>
                      <a:endParaRPr lang="fr-FR" dirty="0">
                        <a:effectLst/>
                      </a:endParaRPr>
                    </a:p>
                  </a:txBody>
                  <a:tcPr marL="0" marR="0" marT="0" marB="0" anchor="ctr"/>
                </a:tc>
                <a:tc>
                  <a:txBody>
                    <a:bodyPr/>
                    <a:lstStyle/>
                    <a:p>
                      <a:pPr>
                        <a:spcAft>
                          <a:spcPts val="0"/>
                        </a:spcAft>
                      </a:pPr>
                      <a:r>
                        <a:rPr lang="fr-FR" sz="900" dirty="0">
                          <a:effectLst/>
                        </a:rPr>
                        <a:t>Hispanics</a:t>
                      </a:r>
                      <a:endParaRPr lang="fr-FR" dirty="0">
                        <a:effectLst/>
                      </a:endParaRPr>
                    </a:p>
                  </a:txBody>
                  <a:tcPr marL="0" marR="0" marT="0" marB="0" anchor="ctr"/>
                </a:tc>
                <a:tc>
                  <a:txBody>
                    <a:bodyPr/>
                    <a:lstStyle/>
                    <a:p>
                      <a:pPr algn="ctr">
                        <a:spcAft>
                          <a:spcPts val="0"/>
                        </a:spcAft>
                      </a:pPr>
                      <a:r>
                        <a:rPr lang="fr-FR" sz="900" dirty="0">
                          <a:effectLst/>
                        </a:rPr>
                        <a:t>43</a:t>
                      </a:r>
                      <a:endParaRPr lang="fr-FR" dirty="0">
                        <a:effectLst/>
                      </a:endParaRPr>
                    </a:p>
                  </a:txBody>
                  <a:tcPr marL="0" marR="0" marT="0" marB="0" anchor="ctr"/>
                </a:tc>
                <a:tc>
                  <a:txBody>
                    <a:bodyPr/>
                    <a:lstStyle/>
                    <a:p>
                      <a:pPr algn="ctr">
                        <a:spcAft>
                          <a:spcPts val="0"/>
                        </a:spcAft>
                      </a:pPr>
                      <a:r>
                        <a:rPr lang="fr-FR" sz="900" dirty="0">
                          <a:effectLst/>
                        </a:rPr>
                        <a:t>51</a:t>
                      </a:r>
                      <a:endParaRPr lang="fr-FR" dirty="0">
                        <a:effectLst/>
                      </a:endParaRPr>
                    </a:p>
                  </a:txBody>
                  <a:tcPr marL="0" marR="0" marT="0" marB="0" anchor="ctr"/>
                </a:tc>
                <a:tc>
                  <a:txBody>
                    <a:bodyPr/>
                    <a:lstStyle/>
                    <a:p>
                      <a:pPr algn="ctr">
                        <a:spcAft>
                          <a:spcPts val="0"/>
                        </a:spcAft>
                      </a:pPr>
                      <a:r>
                        <a:rPr lang="fr-FR" sz="900" dirty="0">
                          <a:effectLst/>
                        </a:rPr>
                        <a:t>10</a:t>
                      </a:r>
                      <a:endParaRPr lang="fr-FR" dirty="0">
                        <a:effectLst/>
                      </a:endParaRPr>
                    </a:p>
                  </a:txBody>
                  <a:tcPr marL="0" marR="0" marT="0" marB="0" anchor="ctr"/>
                </a:tc>
              </a:tr>
              <a:tr h="149225">
                <a:tc>
                  <a:txBody>
                    <a:bodyPr/>
                    <a:lstStyle/>
                    <a:p>
                      <a:pPr marL="34925">
                        <a:spcAft>
                          <a:spcPts val="0"/>
                        </a:spcAft>
                      </a:pPr>
                      <a:r>
                        <a:rPr lang="fr-FR" sz="900" dirty="0">
                          <a:effectLst/>
                        </a:rPr>
                        <a:t>4</a:t>
                      </a:r>
                      <a:endParaRPr lang="fr-FR" dirty="0">
                        <a:effectLst/>
                      </a:endParaRPr>
                    </a:p>
                  </a:txBody>
                  <a:tcPr marL="0" marR="0" marT="0" marB="0" anchor="ctr"/>
                </a:tc>
                <a:tc>
                  <a:txBody>
                    <a:bodyPr/>
                    <a:lstStyle/>
                    <a:p>
                      <a:pPr>
                        <a:spcAft>
                          <a:spcPts val="0"/>
                        </a:spcAft>
                      </a:pPr>
                      <a:r>
                        <a:rPr lang="fr-FR" sz="900" dirty="0">
                          <a:effectLst/>
                        </a:rPr>
                        <a:t>jews</a:t>
                      </a:r>
                      <a:endParaRPr lang="fr-FR" dirty="0">
                        <a:effectLst/>
                      </a:endParaRPr>
                    </a:p>
                  </a:txBody>
                  <a:tcPr marL="0" marR="0" marT="0" marB="0" anchor="ctr"/>
                </a:tc>
                <a:tc>
                  <a:txBody>
                    <a:bodyPr/>
                    <a:lstStyle/>
                    <a:p>
                      <a:pPr algn="ctr">
                        <a:spcAft>
                          <a:spcPts val="0"/>
                        </a:spcAft>
                      </a:pPr>
                      <a:r>
                        <a:rPr lang="fr-FR" sz="900" dirty="0">
                          <a:effectLst/>
                        </a:rPr>
                        <a:t>92</a:t>
                      </a:r>
                      <a:endParaRPr lang="fr-FR" dirty="0">
                        <a:effectLst/>
                      </a:endParaRPr>
                    </a:p>
                  </a:txBody>
                  <a:tcPr marL="0" marR="0" marT="0" marB="0" anchor="ctr"/>
                </a:tc>
                <a:tc>
                  <a:txBody>
                    <a:bodyPr/>
                    <a:lstStyle/>
                    <a:p>
                      <a:pPr algn="ctr">
                        <a:spcAft>
                          <a:spcPts val="0"/>
                        </a:spcAft>
                      </a:pPr>
                      <a:r>
                        <a:rPr lang="fr-FR" sz="900" dirty="0">
                          <a:effectLst/>
                        </a:rPr>
                        <a:t>97</a:t>
                      </a:r>
                      <a:endParaRPr lang="fr-FR" dirty="0">
                        <a:effectLst/>
                      </a:endParaRPr>
                    </a:p>
                  </a:txBody>
                  <a:tcPr marL="0" marR="0" marT="0" marB="0" anchor="ctr"/>
                </a:tc>
                <a:tc>
                  <a:txBody>
                    <a:bodyPr/>
                    <a:lstStyle/>
                    <a:p>
                      <a:pPr algn="ctr">
                        <a:spcAft>
                          <a:spcPts val="0"/>
                        </a:spcAft>
                      </a:pPr>
                      <a:r>
                        <a:rPr lang="fr-FR" sz="900" dirty="0">
                          <a:effectLst/>
                        </a:rPr>
                        <a:t>?</a:t>
                      </a:r>
                      <a:endParaRPr lang="fr-FR" dirty="0">
                        <a:effectLst/>
                      </a:endParaRPr>
                    </a:p>
                  </a:txBody>
                  <a:tcPr marL="0" marR="0" marT="0" marB="0" anchor="ctr"/>
                </a:tc>
              </a:tr>
              <a:tr h="149860">
                <a:tc>
                  <a:txBody>
                    <a:bodyPr/>
                    <a:lstStyle/>
                    <a:p>
                      <a:pPr marL="34925">
                        <a:spcAft>
                          <a:spcPts val="0"/>
                        </a:spcAft>
                      </a:pPr>
                      <a:r>
                        <a:rPr lang="fr-FR" sz="900" dirty="0">
                          <a:effectLst/>
                        </a:rPr>
                        <a:t>5</a:t>
                      </a:r>
                      <a:endParaRPr lang="fr-FR" dirty="0">
                        <a:effectLst/>
                      </a:endParaRPr>
                    </a:p>
                  </a:txBody>
                  <a:tcPr marL="0" marR="0" marT="0" marB="0" anchor="ctr"/>
                </a:tc>
                <a:tc>
                  <a:txBody>
                    <a:bodyPr/>
                    <a:lstStyle/>
                    <a:p>
                      <a:pPr>
                        <a:spcAft>
                          <a:spcPts val="0"/>
                        </a:spcAft>
                      </a:pPr>
                      <a:r>
                        <a:rPr lang="fr-FR" sz="900" dirty="0">
                          <a:effectLst/>
                        </a:rPr>
                        <a:t>Native Americans</a:t>
                      </a:r>
                      <a:endParaRPr lang="fr-FR" dirty="0">
                        <a:effectLst/>
                      </a:endParaRPr>
                    </a:p>
                  </a:txBody>
                  <a:tcPr marL="0" marR="0" marT="0" marB="0" anchor="ctr"/>
                </a:tc>
                <a:tc>
                  <a:txBody>
                    <a:bodyPr/>
                    <a:lstStyle/>
                    <a:p>
                      <a:pPr algn="ctr">
                        <a:spcAft>
                          <a:spcPts val="0"/>
                        </a:spcAft>
                      </a:pPr>
                      <a:r>
                        <a:rPr lang="fr-FR" sz="900" dirty="0">
                          <a:effectLst/>
                        </a:rPr>
                        <a:t>62</a:t>
                      </a:r>
                      <a:endParaRPr lang="fr-FR" dirty="0">
                        <a:effectLst/>
                      </a:endParaRPr>
                    </a:p>
                  </a:txBody>
                  <a:tcPr marL="0" marR="0" marT="0" marB="0" anchor="ctr"/>
                </a:tc>
                <a:tc>
                  <a:txBody>
                    <a:bodyPr/>
                    <a:lstStyle/>
                    <a:p>
                      <a:pPr algn="ctr">
                        <a:spcAft>
                          <a:spcPts val="0"/>
                        </a:spcAft>
                      </a:pPr>
                      <a:r>
                        <a:rPr lang="fr-FR" sz="900" dirty="0">
                          <a:effectLst/>
                        </a:rPr>
                        <a:t>75</a:t>
                      </a:r>
                      <a:endParaRPr lang="fr-FR" dirty="0">
                        <a:effectLst/>
                      </a:endParaRPr>
                    </a:p>
                  </a:txBody>
                  <a:tcPr marL="0" marR="0" marT="0" marB="0" anchor="ctr"/>
                </a:tc>
                <a:tc>
                  <a:txBody>
                    <a:bodyPr/>
                    <a:lstStyle/>
                    <a:p>
                      <a:pPr algn="ctr">
                        <a:spcAft>
                          <a:spcPts val="0"/>
                        </a:spcAft>
                      </a:pPr>
                      <a:r>
                        <a:rPr lang="fr-FR" sz="900" dirty="0">
                          <a:effectLst/>
                        </a:rPr>
                        <a:t>?</a:t>
                      </a:r>
                      <a:endParaRPr lang="fr-FR" dirty="0">
                        <a:effectLst/>
                      </a:endParaRPr>
                    </a:p>
                  </a:txBody>
                  <a:tcPr marL="0" marR="0" marT="0" marB="0" anchor="ctr"/>
                </a:tc>
              </a:tr>
              <a:tr h="146050">
                <a:tc>
                  <a:txBody>
                    <a:bodyPr/>
                    <a:lstStyle/>
                    <a:p>
                      <a:pPr marL="34925">
                        <a:spcAft>
                          <a:spcPts val="0"/>
                        </a:spcAft>
                      </a:pPr>
                      <a:r>
                        <a:rPr lang="fr-FR" sz="900" dirty="0">
                          <a:effectLst/>
                        </a:rPr>
                        <a:t>6</a:t>
                      </a:r>
                      <a:endParaRPr lang="fr-FR" dirty="0">
                        <a:effectLst/>
                      </a:endParaRPr>
                    </a:p>
                  </a:txBody>
                  <a:tcPr marL="0" marR="0" marT="0" marB="0" anchor="ctr"/>
                </a:tc>
                <a:tc>
                  <a:txBody>
                    <a:bodyPr/>
                    <a:lstStyle/>
                    <a:p>
                      <a:pPr>
                        <a:spcAft>
                          <a:spcPts val="0"/>
                        </a:spcAft>
                      </a:pPr>
                      <a:r>
                        <a:rPr lang="fr-FR" sz="900" dirty="0">
                          <a:effectLst/>
                        </a:rPr>
                        <a:t>S.E. Asians</a:t>
                      </a:r>
                      <a:endParaRPr lang="fr-FR" dirty="0">
                        <a:effectLst/>
                      </a:endParaRPr>
                    </a:p>
                  </a:txBody>
                  <a:tcPr marL="0" marR="0" marT="0" marB="0" anchor="ctr"/>
                </a:tc>
                <a:tc>
                  <a:txBody>
                    <a:bodyPr/>
                    <a:lstStyle/>
                    <a:p>
                      <a:pPr algn="ctr">
                        <a:spcAft>
                          <a:spcPts val="0"/>
                        </a:spcAft>
                      </a:pPr>
                      <a:r>
                        <a:rPr lang="fr-FR" sz="900" dirty="0">
                          <a:effectLst/>
                        </a:rPr>
                        <a:t>-</a:t>
                      </a:r>
                      <a:endParaRPr lang="fr-FR" dirty="0">
                        <a:effectLst/>
                      </a:endParaRPr>
                    </a:p>
                  </a:txBody>
                  <a:tcPr marL="0" marR="0" marT="0" marB="0" anchor="ctr"/>
                </a:tc>
                <a:tc>
                  <a:txBody>
                    <a:bodyPr/>
                    <a:lstStyle/>
                    <a:p>
                      <a:pPr algn="ctr">
                        <a:spcAft>
                          <a:spcPts val="0"/>
                        </a:spcAft>
                      </a:pPr>
                      <a:r>
                        <a:rPr lang="fr-FR" sz="900" dirty="0">
                          <a:effectLst/>
                        </a:rPr>
                        <a:t>-</a:t>
                      </a:r>
                      <a:endParaRPr lang="fr-FR" dirty="0">
                        <a:effectLst/>
                      </a:endParaRPr>
                    </a:p>
                  </a:txBody>
                  <a:tcPr marL="0" marR="0" marT="0" marB="0" anchor="ctr"/>
                </a:tc>
                <a:tc>
                  <a:txBody>
                    <a:bodyPr/>
                    <a:lstStyle/>
                    <a:p>
                      <a:pPr algn="ctr">
                        <a:spcAft>
                          <a:spcPts val="0"/>
                        </a:spcAft>
                      </a:pPr>
                      <a:r>
                        <a:rPr lang="fr-FR" sz="900" dirty="0">
                          <a:effectLst/>
                        </a:rPr>
                        <a:t>20</a:t>
                      </a:r>
                      <a:endParaRPr lang="fr-FR" dirty="0">
                        <a:effectLst/>
                      </a:endParaRPr>
                    </a:p>
                  </a:txBody>
                  <a:tcPr marL="0" marR="0" marT="0" marB="0" anchor="ctr"/>
                </a:tc>
              </a:tr>
              <a:tr h="146050">
                <a:tc>
                  <a:txBody>
                    <a:bodyPr/>
                    <a:lstStyle/>
                    <a:p>
                      <a:pPr marL="34925">
                        <a:spcAft>
                          <a:spcPts val="0"/>
                        </a:spcAft>
                      </a:pPr>
                      <a:r>
                        <a:rPr lang="fr-FR" sz="900" dirty="0">
                          <a:effectLst/>
                        </a:rPr>
                        <a:t>7</a:t>
                      </a:r>
                      <a:endParaRPr lang="fr-FR" dirty="0">
                        <a:effectLst/>
                      </a:endParaRPr>
                    </a:p>
                  </a:txBody>
                  <a:tcPr marL="0" marR="0" marT="0" marB="0" anchor="ctr"/>
                </a:tc>
                <a:tc>
                  <a:txBody>
                    <a:bodyPr/>
                    <a:lstStyle/>
                    <a:p>
                      <a:pPr>
                        <a:spcAft>
                          <a:spcPts val="0"/>
                        </a:spcAft>
                      </a:pPr>
                      <a:r>
                        <a:rPr lang="fr-FR" sz="900" dirty="0">
                          <a:effectLst/>
                        </a:rPr>
                        <a:t>Whites</a:t>
                      </a:r>
                      <a:endParaRPr lang="fr-FR" dirty="0">
                        <a:effectLst/>
                      </a:endParaRPr>
                    </a:p>
                  </a:txBody>
                  <a:tcPr marL="0" marR="0" marT="0" marB="0" anchor="ctr"/>
                </a:tc>
                <a:tc>
                  <a:txBody>
                    <a:bodyPr/>
                    <a:lstStyle/>
                    <a:p>
                      <a:pPr algn="ctr">
                        <a:spcAft>
                          <a:spcPts val="0"/>
                        </a:spcAft>
                      </a:pPr>
                      <a:r>
                        <a:rPr lang="fr-FR" sz="900" dirty="0">
                          <a:effectLst/>
                        </a:rPr>
                        <a:t>79</a:t>
                      </a:r>
                      <a:endParaRPr lang="fr-FR" dirty="0">
                        <a:effectLst/>
                      </a:endParaRPr>
                    </a:p>
                  </a:txBody>
                  <a:tcPr marL="0" marR="0" marT="0" marB="0" anchor="ctr"/>
                </a:tc>
                <a:tc>
                  <a:txBody>
                    <a:bodyPr/>
                    <a:lstStyle/>
                    <a:p>
                      <a:pPr algn="ctr">
                        <a:spcAft>
                          <a:spcPts val="0"/>
                        </a:spcAft>
                      </a:pPr>
                      <a:r>
                        <a:rPr lang="fr-FR" sz="900" dirty="0">
                          <a:effectLst/>
                        </a:rPr>
                        <a:t>91</a:t>
                      </a:r>
                      <a:endParaRPr lang="fr-FR" dirty="0">
                        <a:effectLst/>
                      </a:endParaRPr>
                    </a:p>
                  </a:txBody>
                  <a:tcPr marL="0" marR="0" marT="0" marB="0" anchor="ctr"/>
                </a:tc>
                <a:tc>
                  <a:txBody>
                    <a:bodyPr/>
                    <a:lstStyle/>
                    <a:p>
                      <a:pPr algn="ctr">
                        <a:spcAft>
                          <a:spcPts val="0"/>
                        </a:spcAft>
                      </a:pPr>
                      <a:r>
                        <a:rPr lang="fr-FR" sz="900" dirty="0">
                          <a:effectLst/>
                        </a:rPr>
                        <a:t>26</a:t>
                      </a:r>
                      <a:endParaRPr lang="fr-FR" dirty="0">
                        <a:effectLst/>
                      </a:endParaRPr>
                    </a:p>
                  </a:txBody>
                  <a:tcPr marL="0" marR="0" marT="0" marB="0" anchor="ctr"/>
                </a:tc>
              </a:tr>
              <a:tr h="170815">
                <a:tc gridSpan="5">
                  <a:txBody>
                    <a:bodyPr/>
                    <a:lstStyle/>
                    <a:p>
                      <a:pPr marL="34925">
                        <a:spcAft>
                          <a:spcPts val="0"/>
                        </a:spcAft>
                      </a:pPr>
                      <a:r>
                        <a:rPr lang="en-US" sz="900" dirty="0">
                          <a:effectLst/>
                        </a:rPr>
                        <a:t>Source: Darity, Dietrich, &amp; Guilkey, 1997</a:t>
                      </a:r>
                      <a:endParaRPr lang="en-US" dirty="0">
                        <a:effectLst/>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r>
            </a:tbl>
          </a:graphicData>
        </a:graphic>
      </p:graphicFrame>
      <p:sp>
        <p:nvSpPr>
          <p:cNvPr id="8" name="Rectangle 2"/>
          <p:cNvSpPr>
            <a:spLocks noChangeArrowheads="1"/>
          </p:cNvSpPr>
          <p:nvPr/>
        </p:nvSpPr>
        <p:spPr bwMode="auto">
          <a:xfrm>
            <a:off x="1867618" y="4077072"/>
            <a:ext cx="6900863"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r>
              <a:rPr lang="en-US" sz="1200" i="1" dirty="0">
                <a:solidFill>
                  <a:srgbClr val="000000"/>
                </a:solidFill>
                <a:latin typeface="+mj-lt"/>
                <a:cs typeface="Times New Roman" pitchFamily="18" charset="0"/>
              </a:rPr>
              <a:t>Table 13.6. Race and ethnie differences in high school diploma and college degree, 1980-1990 (percentages)</a:t>
            </a:r>
            <a:endParaRPr lang="en-US" sz="1200" dirty="0">
              <a:latin typeface="+mj-lt"/>
              <a:cs typeface="Arial" pitchFamily="34" charset="0"/>
            </a:endParaRPr>
          </a:p>
          <a:p>
            <a:pPr eaLnBrk="0" hangingPunct="0">
              <a:defRPr/>
            </a:pPr>
            <a:r>
              <a:rPr lang="en-US" sz="1200" dirty="0">
                <a:latin typeface="Times New Roman" pitchFamily="18" charset="0"/>
                <a:cs typeface="Times New Roman" pitchFamily="18" charset="0"/>
              </a:rPr>
              <a:t/>
            </a:r>
            <a:br>
              <a:rPr lang="en-US" sz="1200" dirty="0">
                <a:latin typeface="Times New Roman" pitchFamily="18" charset="0"/>
                <a:cs typeface="Times New Roman" pitchFamily="18" charset="0"/>
              </a:rPr>
            </a:br>
            <a:endParaRPr lang="en-US" dirty="0">
              <a:latin typeface="Arial" pitchFamily="34" charset="0"/>
              <a:cs typeface="Arial" pitchFamily="34" charset="0"/>
            </a:endParaRPr>
          </a:p>
        </p:txBody>
      </p:sp>
      <p:sp>
        <p:nvSpPr>
          <p:cNvPr id="3" name="Rectangle 2"/>
          <p:cNvSpPr/>
          <p:nvPr/>
        </p:nvSpPr>
        <p:spPr>
          <a:xfrm>
            <a:off x="0" y="6519446"/>
            <a:ext cx="4572000" cy="307777"/>
          </a:xfrm>
          <a:prstGeom prst="rect">
            <a:avLst/>
          </a:prstGeom>
        </p:spPr>
        <p:txBody>
          <a:bodyPr>
            <a:spAutoFit/>
          </a:bodyPr>
          <a:lstStyle/>
          <a:p>
            <a:r>
              <a:rPr lang="fr-BE" sz="1400" dirty="0"/>
              <a:t>Tiré de « The global bell curve », Richard Lynn, 2009.</a:t>
            </a:r>
          </a:p>
        </p:txBody>
      </p:sp>
    </p:spTree>
  </p:cSld>
  <p:clrMapOvr>
    <a:masterClrMapping/>
  </p:clrMapOvr>
  <p:transition spd="slow" advTm="64954"/>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144000" cy="6858000"/>
          </a:xfrm>
        </p:spPr>
        <p:txBody>
          <a:bodyPr/>
          <a:lstStyle/>
          <a:p>
            <a:pPr marL="0" indent="0">
              <a:buNone/>
            </a:pPr>
            <a:r>
              <a:rPr lang="fr-BE" sz="1100" dirty="0" smtClean="0"/>
              <a:t>La distribution gaussienne, décrivant la distribution de l’intelligence, a pour conséquence une </a:t>
            </a:r>
            <a:r>
              <a:rPr lang="fr-BE" sz="1100" dirty="0" err="1" smtClean="0"/>
              <a:t>sur-représentation</a:t>
            </a:r>
            <a:r>
              <a:rPr lang="fr-BE" sz="1100" dirty="0" smtClean="0"/>
              <a:t> des minorités à haut Q.I, d’autant plus importante que le seuil intellectuel est élevé.</a:t>
            </a:r>
            <a:endParaRPr lang="fr-BE" sz="11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146</a:t>
            </a:fld>
            <a:endParaRPr lang="fr-BE"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0020"/>
            <a:ext cx="9900592" cy="6357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888248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147</a:t>
            </a:fld>
            <a:endParaRPr lang="fr-BE"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1" y="404664"/>
            <a:ext cx="9163050"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867946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smtClean="0"/>
              <a:t>1.2 Relation </a:t>
            </a:r>
            <a:r>
              <a:rPr lang="fr-BE" dirty="0"/>
              <a:t>inverse entre le Q.I et l'arrièration mentale</a:t>
            </a:r>
          </a:p>
        </p:txBody>
      </p:sp>
      <p:graphicFrame>
        <p:nvGraphicFramePr>
          <p:cNvPr id="5" name="Espace réservé du contenu 4"/>
          <p:cNvGraphicFramePr>
            <a:graphicFrameLocks noGrp="1"/>
          </p:cNvGraphicFramePr>
          <p:nvPr>
            <p:ph idx="1"/>
          </p:nvPr>
        </p:nvGraphicFramePr>
        <p:xfrm>
          <a:off x="1979712" y="2996952"/>
          <a:ext cx="4680519" cy="2088232"/>
        </p:xfrm>
        <a:graphic>
          <a:graphicData uri="http://schemas.openxmlformats.org/drawingml/2006/table">
            <a:tbl>
              <a:tblPr>
                <a:tableStyleId>{3C2FFA5D-87B4-456A-9821-1D502468CF0F}</a:tableStyleId>
              </a:tblPr>
              <a:tblGrid>
                <a:gridCol w="253993"/>
                <a:gridCol w="873560"/>
                <a:gridCol w="556436"/>
                <a:gridCol w="543222"/>
                <a:gridCol w="577724"/>
                <a:gridCol w="711327"/>
                <a:gridCol w="1164257"/>
              </a:tblGrid>
              <a:tr h="261029">
                <a:tc>
                  <a:txBody>
                    <a:bodyPr/>
                    <a:lstStyle/>
                    <a:p>
                      <a:pPr>
                        <a:spcAft>
                          <a:spcPts val="0"/>
                        </a:spcAft>
                      </a:pPr>
                      <a:endParaRPr lang="en-US" sz="900" spc="10" dirty="0">
                        <a:solidFill>
                          <a:srgbClr val="000000"/>
                        </a:solidFill>
                        <a:effectLst/>
                        <a:latin typeface="Bookman Old Style"/>
                      </a:endParaRPr>
                    </a:p>
                  </a:txBody>
                  <a:tcPr marL="0" marR="0" marT="0" marB="0" anchor="ctr"/>
                </a:tc>
                <a:tc>
                  <a:txBody>
                    <a:bodyPr/>
                    <a:lstStyle/>
                    <a:p>
                      <a:pPr algn="ctr">
                        <a:spcAft>
                          <a:spcPts val="0"/>
                        </a:spcAft>
                      </a:pPr>
                      <a:r>
                        <a:rPr lang="fr-FR" sz="900" spc="10" dirty="0">
                          <a:effectLst/>
                        </a:rPr>
                        <a:t>Condition</a:t>
                      </a:r>
                      <a:endParaRPr lang="fr-FR" dirty="0">
                        <a:effectLst/>
                      </a:endParaRPr>
                    </a:p>
                  </a:txBody>
                  <a:tcPr marL="0" marR="0" marT="0" marB="0" anchor="ctr"/>
                </a:tc>
                <a:tc>
                  <a:txBody>
                    <a:bodyPr/>
                    <a:lstStyle/>
                    <a:p>
                      <a:pPr algn="ctr">
                        <a:spcAft>
                          <a:spcPts val="0"/>
                        </a:spcAft>
                      </a:pPr>
                      <a:r>
                        <a:rPr lang="fr-FR" sz="900" spc="10" dirty="0">
                          <a:effectLst/>
                        </a:rPr>
                        <a:t>Asian</a:t>
                      </a:r>
                      <a:endParaRPr lang="fr-FR" dirty="0">
                        <a:effectLst/>
                      </a:endParaRPr>
                    </a:p>
                  </a:txBody>
                  <a:tcPr marL="0" marR="0" marT="0" marB="0" anchor="ctr"/>
                </a:tc>
                <a:tc>
                  <a:txBody>
                    <a:bodyPr/>
                    <a:lstStyle/>
                    <a:p>
                      <a:pPr marR="55245" algn="r">
                        <a:spcAft>
                          <a:spcPts val="0"/>
                        </a:spcAft>
                      </a:pPr>
                      <a:r>
                        <a:rPr lang="fr-FR" sz="900" spc="10" dirty="0">
                          <a:effectLst/>
                        </a:rPr>
                        <a:t>Black</a:t>
                      </a:r>
                      <a:endParaRPr lang="fr-FR" dirty="0">
                        <a:effectLst/>
                      </a:endParaRPr>
                    </a:p>
                  </a:txBody>
                  <a:tcPr marL="0" marR="0" marT="0" marB="0" anchor="ctr"/>
                </a:tc>
                <a:tc>
                  <a:txBody>
                    <a:bodyPr/>
                    <a:lstStyle/>
                    <a:p>
                      <a:pPr marR="55245" algn="r">
                        <a:spcAft>
                          <a:spcPts val="0"/>
                        </a:spcAft>
                      </a:pPr>
                      <a:r>
                        <a:rPr lang="fr-FR" sz="900" spc="10" dirty="0">
                          <a:effectLst/>
                        </a:rPr>
                        <a:t>White</a:t>
                      </a:r>
                      <a:endParaRPr lang="fr-FR" dirty="0">
                        <a:effectLst/>
                      </a:endParaRPr>
                    </a:p>
                  </a:txBody>
                  <a:tcPr marL="0" marR="0" marT="0" marB="0" anchor="ctr"/>
                </a:tc>
                <a:tc>
                  <a:txBody>
                    <a:bodyPr/>
                    <a:lstStyle/>
                    <a:p>
                      <a:pPr marR="33655" algn="r">
                        <a:spcAft>
                          <a:spcPts val="0"/>
                        </a:spcAft>
                      </a:pPr>
                      <a:r>
                        <a:rPr lang="fr-FR" sz="900" spc="10" dirty="0">
                          <a:effectLst/>
                        </a:rPr>
                        <a:t>Hispanic</a:t>
                      </a:r>
                      <a:endParaRPr lang="fr-FR" dirty="0">
                        <a:effectLst/>
                      </a:endParaRPr>
                    </a:p>
                  </a:txBody>
                  <a:tcPr marL="0" marR="0" marT="0" marB="0" anchor="ctr"/>
                </a:tc>
                <a:tc>
                  <a:txBody>
                    <a:bodyPr/>
                    <a:lstStyle/>
                    <a:p>
                      <a:pPr algn="ctr">
                        <a:spcAft>
                          <a:spcPts val="0"/>
                        </a:spcAft>
                      </a:pPr>
                      <a:r>
                        <a:rPr lang="fr-FR" sz="900" spc="10" dirty="0">
                          <a:effectLst/>
                        </a:rPr>
                        <a:t>Native American</a:t>
                      </a:r>
                      <a:endParaRPr lang="fr-FR" dirty="0">
                        <a:effectLst/>
                      </a:endParaRPr>
                    </a:p>
                  </a:txBody>
                  <a:tcPr marL="0" marR="0" marT="0" marB="0" anchor="ctr"/>
                </a:tc>
              </a:tr>
              <a:tr h="245802">
                <a:tc>
                  <a:txBody>
                    <a:bodyPr/>
                    <a:lstStyle/>
                    <a:p>
                      <a:pPr>
                        <a:spcAft>
                          <a:spcPts val="0"/>
                        </a:spcAft>
                      </a:pPr>
                      <a:r>
                        <a:rPr lang="fr-FR" sz="900" spc="10" dirty="0">
                          <a:effectLst/>
                        </a:rPr>
                        <a:t>1</a:t>
                      </a:r>
                      <a:endParaRPr lang="fr-FR" dirty="0">
                        <a:effectLst/>
                      </a:endParaRPr>
                    </a:p>
                  </a:txBody>
                  <a:tcPr marL="0" marR="0" marT="0" marB="0" anchor="ctr"/>
                </a:tc>
                <a:tc>
                  <a:txBody>
                    <a:bodyPr/>
                    <a:lstStyle/>
                    <a:p>
                      <a:pPr algn="ctr">
                        <a:spcAft>
                          <a:spcPts val="0"/>
                        </a:spcAft>
                      </a:pPr>
                      <a:r>
                        <a:rPr lang="fr-FR" sz="900" spc="10" dirty="0">
                          <a:effectLst/>
                        </a:rPr>
                        <a:t>MR</a:t>
                      </a:r>
                      <a:endParaRPr lang="fr-FR" dirty="0">
                        <a:effectLst/>
                      </a:endParaRPr>
                    </a:p>
                  </a:txBody>
                  <a:tcPr marL="0" marR="0" marT="0" marB="0" anchor="ctr"/>
                </a:tc>
                <a:tc>
                  <a:txBody>
                    <a:bodyPr/>
                    <a:lstStyle/>
                    <a:p>
                      <a:pPr algn="ctr">
                        <a:spcAft>
                          <a:spcPts val="0"/>
                        </a:spcAft>
                      </a:pPr>
                      <a:r>
                        <a:rPr lang="fr-FR" sz="900" spc="10" dirty="0">
                          <a:effectLst/>
                        </a:rPr>
                        <a:t>-</a:t>
                      </a:r>
                      <a:endParaRPr lang="fr-FR" dirty="0">
                        <a:effectLst/>
                      </a:endParaRPr>
                    </a:p>
                  </a:txBody>
                  <a:tcPr marL="0" marR="0" marT="0" marB="0" anchor="ctr"/>
                </a:tc>
                <a:tc>
                  <a:txBody>
                    <a:bodyPr/>
                    <a:lstStyle/>
                    <a:p>
                      <a:pPr marR="55245" algn="r">
                        <a:spcAft>
                          <a:spcPts val="0"/>
                        </a:spcAft>
                      </a:pPr>
                      <a:r>
                        <a:rPr lang="fr-FR" sz="900" spc="10" dirty="0">
                          <a:effectLst/>
                        </a:rPr>
                        <a:t>5.3</a:t>
                      </a:r>
                      <a:endParaRPr lang="fr-FR" dirty="0">
                        <a:effectLst/>
                      </a:endParaRPr>
                    </a:p>
                  </a:txBody>
                  <a:tcPr marL="0" marR="0" marT="0" marB="0" anchor="ctr"/>
                </a:tc>
                <a:tc>
                  <a:txBody>
                    <a:bodyPr/>
                    <a:lstStyle/>
                    <a:p>
                      <a:pPr marR="112395" algn="r">
                        <a:spcAft>
                          <a:spcPts val="0"/>
                        </a:spcAft>
                      </a:pPr>
                      <a:r>
                        <a:rPr lang="fr-FR" sz="900" spc="10" dirty="0">
                          <a:effectLst/>
                        </a:rPr>
                        <a:t>1.7</a:t>
                      </a:r>
                      <a:endParaRPr lang="fr-FR" dirty="0">
                        <a:effectLst/>
                      </a:endParaRPr>
                    </a:p>
                  </a:txBody>
                  <a:tcPr marL="0" marR="0" marT="0" marB="0" anchor="ctr"/>
                </a:tc>
                <a:tc>
                  <a:txBody>
                    <a:bodyPr/>
                    <a:lstStyle/>
                    <a:p>
                      <a:pPr marL="206375">
                        <a:spcAft>
                          <a:spcPts val="0"/>
                        </a:spcAft>
                      </a:pPr>
                      <a:r>
                        <a:rPr lang="fr-FR" sz="900" spc="10" dirty="0">
                          <a:effectLst/>
                        </a:rPr>
                        <a:t>-</a:t>
                      </a:r>
                      <a:endParaRPr lang="fr-FR" dirty="0">
                        <a:effectLst/>
                      </a:endParaRPr>
                    </a:p>
                  </a:txBody>
                  <a:tcPr marL="0" marR="0" marT="0" marB="0" anchor="ctr"/>
                </a:tc>
                <a:tc>
                  <a:txBody>
                    <a:bodyPr/>
                    <a:lstStyle/>
                    <a:p>
                      <a:pPr algn="ctr">
                        <a:spcAft>
                          <a:spcPts val="0"/>
                        </a:spcAft>
                      </a:pPr>
                      <a:r>
                        <a:rPr lang="fr-FR" sz="900" dirty="0">
                          <a:effectLst/>
                        </a:rPr>
                        <a:t>?</a:t>
                      </a:r>
                      <a:endParaRPr lang="fr-FR" dirty="0">
                        <a:effectLst/>
                      </a:endParaRPr>
                    </a:p>
                  </a:txBody>
                  <a:tcPr marL="0" marR="0" marT="0" marB="0" anchor="ctr"/>
                </a:tc>
              </a:tr>
              <a:tr h="250153">
                <a:tc>
                  <a:txBody>
                    <a:bodyPr/>
                    <a:lstStyle/>
                    <a:p>
                      <a:pPr>
                        <a:spcAft>
                          <a:spcPts val="0"/>
                        </a:spcAft>
                      </a:pPr>
                      <a:r>
                        <a:rPr lang="fr-FR" sz="900" dirty="0">
                          <a:effectLst/>
                        </a:rPr>
                        <a:t>2</a:t>
                      </a:r>
                      <a:endParaRPr lang="fr-FR" dirty="0">
                        <a:effectLst/>
                      </a:endParaRPr>
                    </a:p>
                  </a:txBody>
                  <a:tcPr marL="0" marR="0" marT="0" marB="0" anchor="ctr"/>
                </a:tc>
                <a:tc>
                  <a:txBody>
                    <a:bodyPr/>
                    <a:lstStyle/>
                    <a:p>
                      <a:pPr algn="ctr">
                        <a:spcAft>
                          <a:spcPts val="0"/>
                        </a:spcAft>
                      </a:pPr>
                      <a:r>
                        <a:rPr lang="fr-FR" sz="900" spc="10" dirty="0">
                          <a:effectLst/>
                        </a:rPr>
                        <a:t>MR</a:t>
                      </a:r>
                      <a:endParaRPr lang="fr-FR" dirty="0">
                        <a:effectLst/>
                      </a:endParaRPr>
                    </a:p>
                  </a:txBody>
                  <a:tcPr marL="0" marR="0" marT="0" marB="0" anchor="ctr"/>
                </a:tc>
                <a:tc>
                  <a:txBody>
                    <a:bodyPr/>
                    <a:lstStyle/>
                    <a:p>
                      <a:pPr algn="ctr">
                        <a:spcAft>
                          <a:spcPts val="0"/>
                        </a:spcAft>
                      </a:pPr>
                      <a:r>
                        <a:rPr lang="fr-FR" sz="900" spc="10" dirty="0">
                          <a:effectLst/>
                        </a:rPr>
                        <a:t>0.5</a:t>
                      </a:r>
                      <a:endParaRPr lang="fr-FR" dirty="0">
                        <a:effectLst/>
                      </a:endParaRPr>
                    </a:p>
                  </a:txBody>
                  <a:tcPr marL="0" marR="0" marT="0" marB="0" anchor="ctr"/>
                </a:tc>
                <a:tc>
                  <a:txBody>
                    <a:bodyPr/>
                    <a:lstStyle/>
                    <a:p>
                      <a:pPr marR="55245" algn="r">
                        <a:spcAft>
                          <a:spcPts val="0"/>
                        </a:spcAft>
                      </a:pPr>
                      <a:r>
                        <a:rPr lang="fr-FR" sz="800" spc="40" dirty="0">
                          <a:effectLst/>
                        </a:rPr>
                        <a:t>2.1</a:t>
                      </a:r>
                      <a:endParaRPr lang="fr-FR" dirty="0">
                        <a:effectLst/>
                      </a:endParaRPr>
                    </a:p>
                  </a:txBody>
                  <a:tcPr marL="0" marR="0" marT="0" marB="0" anchor="ctr"/>
                </a:tc>
                <a:tc>
                  <a:txBody>
                    <a:bodyPr/>
                    <a:lstStyle/>
                    <a:p>
                      <a:pPr marR="112395" algn="r">
                        <a:spcAft>
                          <a:spcPts val="0"/>
                        </a:spcAft>
                      </a:pPr>
                      <a:r>
                        <a:rPr lang="fr-FR" sz="800" spc="40" dirty="0">
                          <a:effectLst/>
                        </a:rPr>
                        <a:t>1.0</a:t>
                      </a:r>
                      <a:endParaRPr lang="fr-FR" dirty="0">
                        <a:effectLst/>
                      </a:endParaRPr>
                    </a:p>
                  </a:txBody>
                  <a:tcPr marL="0" marR="0" marT="0" marB="0" anchor="ctr"/>
                </a:tc>
                <a:tc>
                  <a:txBody>
                    <a:bodyPr/>
                    <a:lstStyle/>
                    <a:p>
                      <a:pPr marR="147955" algn="r">
                        <a:spcAft>
                          <a:spcPts val="0"/>
                        </a:spcAft>
                      </a:pPr>
                      <a:r>
                        <a:rPr lang="fr-FR" sz="800" spc="40" dirty="0">
                          <a:effectLst/>
                        </a:rPr>
                        <a:t>1.0</a:t>
                      </a:r>
                      <a:endParaRPr lang="fr-FR" dirty="0">
                        <a:effectLst/>
                      </a:endParaRPr>
                    </a:p>
                  </a:txBody>
                  <a:tcPr marL="0" marR="0" marT="0" marB="0" anchor="ctr"/>
                </a:tc>
                <a:tc>
                  <a:txBody>
                    <a:bodyPr/>
                    <a:lstStyle/>
                    <a:p>
                      <a:pPr algn="ctr">
                        <a:spcAft>
                          <a:spcPts val="0"/>
                        </a:spcAft>
                      </a:pPr>
                      <a:r>
                        <a:rPr lang="fr-FR" sz="800" spc="40" dirty="0">
                          <a:effectLst/>
                        </a:rPr>
                        <a:t>1.2</a:t>
                      </a:r>
                      <a:endParaRPr lang="fr-FR" dirty="0">
                        <a:effectLst/>
                      </a:endParaRPr>
                    </a:p>
                  </a:txBody>
                  <a:tcPr marL="0" marR="0" marT="0" marB="0" anchor="ctr"/>
                </a:tc>
              </a:tr>
              <a:tr h="255591">
                <a:tc>
                  <a:txBody>
                    <a:bodyPr/>
                    <a:lstStyle/>
                    <a:p>
                      <a:pPr>
                        <a:spcAft>
                          <a:spcPts val="0"/>
                        </a:spcAft>
                      </a:pPr>
                      <a:r>
                        <a:rPr lang="fr-FR" sz="900" spc="10" dirty="0">
                          <a:effectLst/>
                        </a:rPr>
                        <a:t>3</a:t>
                      </a:r>
                      <a:endParaRPr lang="fr-FR" dirty="0">
                        <a:effectLst/>
                      </a:endParaRPr>
                    </a:p>
                  </a:txBody>
                  <a:tcPr marL="0" marR="0" marT="0" marB="0" anchor="ctr"/>
                </a:tc>
                <a:tc>
                  <a:txBody>
                    <a:bodyPr/>
                    <a:lstStyle/>
                    <a:p>
                      <a:pPr algn="ctr">
                        <a:spcAft>
                          <a:spcPts val="0"/>
                        </a:spcAft>
                      </a:pPr>
                      <a:r>
                        <a:rPr lang="fr-FR" sz="900" spc="10" dirty="0">
                          <a:effectLst/>
                        </a:rPr>
                        <a:t>LD</a:t>
                      </a:r>
                      <a:endParaRPr lang="fr-FR" dirty="0">
                        <a:effectLst/>
                      </a:endParaRPr>
                    </a:p>
                  </a:txBody>
                  <a:tcPr marL="0" marR="0" marT="0" marB="0" anchor="ctr"/>
                </a:tc>
                <a:tc>
                  <a:txBody>
                    <a:bodyPr/>
                    <a:lstStyle/>
                    <a:p>
                      <a:pPr algn="ctr">
                        <a:spcAft>
                          <a:spcPts val="0"/>
                        </a:spcAft>
                      </a:pPr>
                      <a:r>
                        <a:rPr lang="fr-FR" sz="800" spc="40" dirty="0">
                          <a:effectLst/>
                        </a:rPr>
                        <a:t>2.0</a:t>
                      </a:r>
                      <a:endParaRPr lang="fr-FR" dirty="0">
                        <a:effectLst/>
                      </a:endParaRPr>
                    </a:p>
                  </a:txBody>
                  <a:tcPr marL="0" marR="0" marT="0" marB="0" anchor="ctr"/>
                </a:tc>
                <a:tc>
                  <a:txBody>
                    <a:bodyPr/>
                    <a:lstStyle/>
                    <a:p>
                      <a:pPr marR="55245" algn="r">
                        <a:spcAft>
                          <a:spcPts val="0"/>
                        </a:spcAft>
                      </a:pPr>
                      <a:r>
                        <a:rPr lang="fr-FR" sz="900" spc="10" dirty="0">
                          <a:effectLst/>
                        </a:rPr>
                        <a:t>7.0</a:t>
                      </a:r>
                      <a:endParaRPr lang="fr-FR" dirty="0">
                        <a:effectLst/>
                      </a:endParaRPr>
                    </a:p>
                  </a:txBody>
                  <a:tcPr marL="0" marR="0" marT="0" marB="0" anchor="ctr"/>
                </a:tc>
                <a:tc>
                  <a:txBody>
                    <a:bodyPr/>
                    <a:lstStyle/>
                    <a:p>
                      <a:pPr marR="112395" algn="r">
                        <a:spcAft>
                          <a:spcPts val="0"/>
                        </a:spcAft>
                      </a:pPr>
                      <a:r>
                        <a:rPr lang="fr-FR" sz="900" spc="10" dirty="0">
                          <a:effectLst/>
                        </a:rPr>
                        <a:t>6.0</a:t>
                      </a:r>
                      <a:endParaRPr lang="fr-FR" dirty="0">
                        <a:effectLst/>
                      </a:endParaRPr>
                    </a:p>
                  </a:txBody>
                  <a:tcPr marL="0" marR="0" marT="0" marB="0" anchor="ctr"/>
                </a:tc>
                <a:tc>
                  <a:txBody>
                    <a:bodyPr/>
                    <a:lstStyle/>
                    <a:p>
                      <a:pPr marR="147955" algn="r">
                        <a:spcAft>
                          <a:spcPts val="0"/>
                        </a:spcAft>
                      </a:pPr>
                      <a:r>
                        <a:rPr lang="fr-FR" sz="900" spc="10" dirty="0">
                          <a:effectLst/>
                        </a:rPr>
                        <a:t>5.4</a:t>
                      </a:r>
                      <a:endParaRPr lang="fr-FR" dirty="0">
                        <a:effectLst/>
                      </a:endParaRPr>
                    </a:p>
                  </a:txBody>
                  <a:tcPr marL="0" marR="0" marT="0" marB="0" anchor="ctr"/>
                </a:tc>
                <a:tc>
                  <a:txBody>
                    <a:bodyPr/>
                    <a:lstStyle/>
                    <a:p>
                      <a:pPr algn="ctr">
                        <a:spcAft>
                          <a:spcPts val="0"/>
                        </a:spcAft>
                      </a:pPr>
                      <a:r>
                        <a:rPr lang="fr-FR" sz="900" spc="10" dirty="0">
                          <a:effectLst/>
                        </a:rPr>
                        <a:t>6.3</a:t>
                      </a:r>
                      <a:endParaRPr lang="fr-FR" dirty="0">
                        <a:effectLst/>
                      </a:endParaRPr>
                    </a:p>
                  </a:txBody>
                  <a:tcPr marL="0" marR="0" marT="0" marB="0" anchor="ctr"/>
                </a:tc>
              </a:tr>
              <a:tr h="261029">
                <a:tc>
                  <a:txBody>
                    <a:bodyPr/>
                    <a:lstStyle/>
                    <a:p>
                      <a:pPr>
                        <a:spcAft>
                          <a:spcPts val="0"/>
                        </a:spcAft>
                      </a:pPr>
                      <a:r>
                        <a:rPr lang="fr-FR" sz="900" spc="10" dirty="0">
                          <a:effectLst/>
                        </a:rPr>
                        <a:t>4</a:t>
                      </a:r>
                      <a:endParaRPr lang="fr-FR" dirty="0">
                        <a:effectLst/>
                      </a:endParaRPr>
                    </a:p>
                  </a:txBody>
                  <a:tcPr marL="0" marR="0" marT="0" marB="0" anchor="ctr"/>
                </a:tc>
                <a:tc>
                  <a:txBody>
                    <a:bodyPr/>
                    <a:lstStyle/>
                    <a:p>
                      <a:pPr algn="ctr">
                        <a:spcAft>
                          <a:spcPts val="0"/>
                        </a:spcAft>
                      </a:pPr>
                      <a:r>
                        <a:rPr lang="fr-FR" sz="900" spc="10" dirty="0">
                          <a:effectLst/>
                        </a:rPr>
                        <a:t>LD</a:t>
                      </a:r>
                      <a:endParaRPr lang="fr-FR" dirty="0">
                        <a:effectLst/>
                      </a:endParaRPr>
                    </a:p>
                  </a:txBody>
                  <a:tcPr marL="0" marR="0" marT="0" marB="0" anchor="ctr"/>
                </a:tc>
                <a:tc>
                  <a:txBody>
                    <a:bodyPr/>
                    <a:lstStyle/>
                    <a:p>
                      <a:pPr algn="ctr">
                        <a:spcAft>
                          <a:spcPts val="0"/>
                        </a:spcAft>
                      </a:pPr>
                      <a:r>
                        <a:rPr lang="fr-FR" sz="900" spc="10" dirty="0">
                          <a:effectLst/>
                        </a:rPr>
                        <a:t>-</a:t>
                      </a:r>
                      <a:endParaRPr lang="fr-FR" dirty="0">
                        <a:effectLst/>
                      </a:endParaRPr>
                    </a:p>
                  </a:txBody>
                  <a:tcPr marL="0" marR="0" marT="0" marB="0" anchor="ctr"/>
                </a:tc>
                <a:tc>
                  <a:txBody>
                    <a:bodyPr/>
                    <a:lstStyle/>
                    <a:p>
                      <a:pPr marR="55245" algn="r">
                        <a:spcAft>
                          <a:spcPts val="0"/>
                        </a:spcAft>
                      </a:pPr>
                      <a:r>
                        <a:rPr lang="fr-FR" sz="900" spc="10" dirty="0">
                          <a:effectLst/>
                        </a:rPr>
                        <a:t>18.6</a:t>
                      </a:r>
                      <a:endParaRPr lang="fr-FR" dirty="0">
                        <a:effectLst/>
                      </a:endParaRPr>
                    </a:p>
                  </a:txBody>
                  <a:tcPr marL="0" marR="0" marT="0" marB="0" anchor="ctr"/>
                </a:tc>
                <a:tc>
                  <a:txBody>
                    <a:bodyPr/>
                    <a:lstStyle/>
                    <a:p>
                      <a:pPr marR="112395" algn="r">
                        <a:spcAft>
                          <a:spcPts val="0"/>
                        </a:spcAft>
                      </a:pPr>
                      <a:r>
                        <a:rPr lang="fr-FR" sz="900" spc="10" dirty="0">
                          <a:effectLst/>
                        </a:rPr>
                        <a:t>9.7</a:t>
                      </a:r>
                      <a:endParaRPr lang="fr-FR" dirty="0">
                        <a:effectLst/>
                      </a:endParaRPr>
                    </a:p>
                  </a:txBody>
                  <a:tcPr marL="0" marR="0" marT="0" marB="0" anchor="ctr"/>
                </a:tc>
                <a:tc>
                  <a:txBody>
                    <a:bodyPr/>
                    <a:lstStyle/>
                    <a:p>
                      <a:pPr marR="147955" algn="r">
                        <a:spcAft>
                          <a:spcPts val="0"/>
                        </a:spcAft>
                      </a:pPr>
                      <a:r>
                        <a:rPr lang="fr-FR" sz="900" spc="10" dirty="0">
                          <a:effectLst/>
                        </a:rPr>
                        <a:t>15.0</a:t>
                      </a:r>
                      <a:endParaRPr lang="fr-FR" dirty="0">
                        <a:effectLst/>
                      </a:endParaRPr>
                    </a:p>
                  </a:txBody>
                  <a:tcPr marL="0" marR="0" marT="0" marB="0" anchor="ctr"/>
                </a:tc>
                <a:tc>
                  <a:txBody>
                    <a:bodyPr/>
                    <a:lstStyle/>
                    <a:p>
                      <a:pPr algn="ctr">
                        <a:spcAft>
                          <a:spcPts val="0"/>
                        </a:spcAft>
                      </a:pPr>
                      <a:r>
                        <a:rPr lang="fr-FR" sz="900" spc="10" dirty="0">
                          <a:effectLst/>
                        </a:rPr>
                        <a:t>?</a:t>
                      </a:r>
                      <a:endParaRPr lang="fr-FR" dirty="0">
                        <a:effectLst/>
                      </a:endParaRPr>
                    </a:p>
                  </a:txBody>
                  <a:tcPr marL="0" marR="0" marT="0" marB="0" anchor="ctr"/>
                </a:tc>
              </a:tr>
              <a:tr h="814628">
                <a:tc gridSpan="7">
                  <a:txBody>
                    <a:bodyPr/>
                    <a:lstStyle/>
                    <a:p>
                      <a:pPr>
                        <a:lnSpc>
                          <a:spcPct val="121000"/>
                        </a:lnSpc>
                        <a:spcAft>
                          <a:spcPts val="0"/>
                        </a:spcAft>
                      </a:pPr>
                      <a:r>
                        <a:rPr lang="en-US" sz="900" spc="10" dirty="0">
                          <a:effectLst/>
                        </a:rPr>
                        <a:t>Sources: 1: Broman, Nichols, Shaughnessy &amp; Wallace, 1987; 2-3:</a:t>
                      </a:r>
                      <a:endParaRPr lang="en-US" dirty="0">
                        <a:effectLst/>
                      </a:endParaRPr>
                    </a:p>
                    <a:p>
                      <a:pPr>
                        <a:lnSpc>
                          <a:spcPct val="120000"/>
                        </a:lnSpc>
                        <a:spcAft>
                          <a:spcPts val="0"/>
                        </a:spcAft>
                      </a:pPr>
                      <a:r>
                        <a:rPr lang="en-US" sz="900" spc="10" dirty="0">
                          <a:effectLst/>
                        </a:rPr>
                        <a:t>Zhang and Katsiyannis, 2002; 4: Office of Civil Rights, US Dept of</a:t>
                      </a:r>
                      <a:endParaRPr lang="en-US" dirty="0">
                        <a:effectLst/>
                      </a:endParaRPr>
                    </a:p>
                    <a:p>
                      <a:pPr>
                        <a:spcAft>
                          <a:spcPts val="0"/>
                        </a:spcAft>
                      </a:pPr>
                      <a:r>
                        <a:rPr lang="en-US" sz="900" spc="10" dirty="0">
                          <a:effectLst/>
                        </a:rPr>
                        <a:t>Education.</a:t>
                      </a:r>
                      <a:endParaRPr lang="en-US" dirty="0">
                        <a:effectLst/>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r>
            </a:tbl>
          </a:graphicData>
        </a:graphic>
      </p:graphicFrame>
      <p:sp>
        <p:nvSpPr>
          <p:cNvPr id="4" name="Espace réservé du numéro de diapositive 3"/>
          <p:cNvSpPr>
            <a:spLocks noGrp="1"/>
          </p:cNvSpPr>
          <p:nvPr>
            <p:ph type="sldNum" sz="quarter" idx="12"/>
          </p:nvPr>
        </p:nvSpPr>
        <p:spPr/>
        <p:txBody>
          <a:bodyPr/>
          <a:lstStyle/>
          <a:p>
            <a:pPr>
              <a:defRPr/>
            </a:pPr>
            <a:fld id="{B83A51DE-1E9F-479E-84AB-7AC7900A102D}" type="slidenum">
              <a:rPr lang="fr-BE"/>
              <a:pPr>
                <a:defRPr/>
              </a:pPr>
              <a:t>148</a:t>
            </a:fld>
            <a:endParaRPr lang="fr-BE" dirty="0"/>
          </a:p>
        </p:txBody>
      </p:sp>
      <p:sp>
        <p:nvSpPr>
          <p:cNvPr id="86021" name="Rectangle 1"/>
          <p:cNvSpPr>
            <a:spLocks noChangeArrowheads="1"/>
          </p:cNvSpPr>
          <p:nvPr/>
        </p:nvSpPr>
        <p:spPr bwMode="auto">
          <a:xfrm>
            <a:off x="1259632" y="238000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i="1" dirty="0">
                <a:latin typeface="Times New Roman" pitchFamily="18" charset="0"/>
                <a:cs typeface="Times New Roman" pitchFamily="18" charset="0"/>
              </a:rPr>
              <a:t>Table 13.4. Prevalence of mental retardation (MR) and learning disability (LR) (percentages)</a:t>
            </a:r>
            <a:endParaRPr lang="en-US" sz="600" dirty="0">
              <a:latin typeface="Arial" charset="0"/>
            </a:endParaRPr>
          </a:p>
          <a:p>
            <a:pPr eaLnBrk="0" hangingPunct="0"/>
            <a:endParaRPr lang="en-US" dirty="0">
              <a:latin typeface="Arial" charset="0"/>
            </a:endParaRPr>
          </a:p>
        </p:txBody>
      </p:sp>
      <p:sp>
        <p:nvSpPr>
          <p:cNvPr id="3" name="ZoneTexte 2"/>
          <p:cNvSpPr txBox="1"/>
          <p:nvPr/>
        </p:nvSpPr>
        <p:spPr>
          <a:xfrm>
            <a:off x="7688" y="6549276"/>
            <a:ext cx="4010457" cy="307777"/>
          </a:xfrm>
          <a:prstGeom prst="rect">
            <a:avLst/>
          </a:prstGeom>
          <a:noFill/>
        </p:spPr>
        <p:txBody>
          <a:bodyPr wrap="none" rtlCol="0">
            <a:spAutoFit/>
          </a:bodyPr>
          <a:lstStyle/>
          <a:p>
            <a:r>
              <a:rPr lang="fr-BE" sz="1400" dirty="0"/>
              <a:t>Tiré de « The global bell curve », Richard Lynn, 2009.</a:t>
            </a:r>
          </a:p>
        </p:txBody>
      </p:sp>
    </p:spTree>
  </p:cSld>
  <p:clrMapOvr>
    <a:masterClrMapping/>
  </p:clrMapOvr>
  <p:transition spd="slow" advTm="23497"/>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44450"/>
            <a:ext cx="8229600" cy="1143000"/>
          </a:xfrm>
        </p:spPr>
        <p:txBody>
          <a:bodyPr rtlCol="0">
            <a:normAutofit fontScale="90000"/>
          </a:bodyPr>
          <a:lstStyle/>
          <a:p>
            <a:pPr eaLnBrk="1" fontAlgn="auto" hangingPunct="1">
              <a:spcAft>
                <a:spcPts val="0"/>
              </a:spcAft>
              <a:defRPr/>
            </a:pPr>
            <a:r>
              <a:rPr lang="fr-BE" dirty="0" smtClean="0"/>
              <a:t>1.3 La </a:t>
            </a:r>
            <a:r>
              <a:rPr lang="fr-BE" dirty="0"/>
              <a:t>hiérarchie reste </a:t>
            </a:r>
            <a:r>
              <a:rPr lang="fr-BE" dirty="0" smtClean="0"/>
              <a:t>Q.I-cratique </a:t>
            </a:r>
            <a:r>
              <a:rPr lang="fr-BE" dirty="0"/>
              <a:t>pour les </a:t>
            </a:r>
            <a:r>
              <a:rPr lang="fr-BE" dirty="0" smtClean="0"/>
              <a:t>salaires</a:t>
            </a:r>
            <a:endParaRPr lang="fr-BE" dirty="0"/>
          </a:p>
        </p:txBody>
      </p:sp>
      <p:graphicFrame>
        <p:nvGraphicFramePr>
          <p:cNvPr id="5" name="Espace réservé du contenu 4"/>
          <p:cNvGraphicFramePr>
            <a:graphicFrameLocks noGrp="1"/>
          </p:cNvGraphicFramePr>
          <p:nvPr>
            <p:ph idx="1"/>
          </p:nvPr>
        </p:nvGraphicFramePr>
        <p:xfrm>
          <a:off x="899592" y="1687042"/>
          <a:ext cx="2448272" cy="2088233"/>
        </p:xfrm>
        <a:graphic>
          <a:graphicData uri="http://schemas.openxmlformats.org/drawingml/2006/table">
            <a:tbl>
              <a:tblPr>
                <a:tableStyleId>{3C2FFA5D-87B4-456A-9821-1D502468CF0F}</a:tableStyleId>
              </a:tblPr>
              <a:tblGrid>
                <a:gridCol w="1395411"/>
                <a:gridCol w="522723"/>
                <a:gridCol w="530138"/>
              </a:tblGrid>
              <a:tr h="231490">
                <a:tc>
                  <a:txBody>
                    <a:bodyPr/>
                    <a:lstStyle/>
                    <a:p>
                      <a:pPr>
                        <a:spcAft>
                          <a:spcPts val="0"/>
                        </a:spcAft>
                      </a:pPr>
                      <a:r>
                        <a:rPr lang="fr-FR" sz="1000" spc="20" dirty="0">
                          <a:effectLst/>
                        </a:rPr>
                        <a:t>Group</a:t>
                      </a:r>
                      <a:endParaRPr lang="fr-FR" dirty="0">
                        <a:effectLst/>
                      </a:endParaRPr>
                    </a:p>
                  </a:txBody>
                  <a:tcPr marL="0" marR="0" marT="0" marB="0" anchor="ctr"/>
                </a:tc>
                <a:tc>
                  <a:txBody>
                    <a:bodyPr/>
                    <a:lstStyle/>
                    <a:p>
                      <a:pPr marR="60325" algn="r">
                        <a:spcAft>
                          <a:spcPts val="0"/>
                        </a:spcAft>
                      </a:pPr>
                      <a:r>
                        <a:rPr lang="fr-FR" sz="1000" spc="20" dirty="0">
                          <a:effectLst/>
                        </a:rPr>
                        <a:t>1980</a:t>
                      </a:r>
                      <a:endParaRPr lang="fr-FR" dirty="0">
                        <a:effectLst/>
                      </a:endParaRPr>
                    </a:p>
                  </a:txBody>
                  <a:tcPr marL="0" marR="0" marT="0" marB="0" anchor="ctr"/>
                </a:tc>
                <a:tc>
                  <a:txBody>
                    <a:bodyPr/>
                    <a:lstStyle/>
                    <a:p>
                      <a:pPr algn="ctr">
                        <a:spcAft>
                          <a:spcPts val="0"/>
                        </a:spcAft>
                      </a:pPr>
                      <a:r>
                        <a:rPr lang="fr-FR" sz="1000" spc="20" dirty="0">
                          <a:effectLst/>
                        </a:rPr>
                        <a:t>1990</a:t>
                      </a:r>
                      <a:endParaRPr lang="fr-FR" dirty="0">
                        <a:effectLst/>
                      </a:endParaRPr>
                    </a:p>
                  </a:txBody>
                  <a:tcPr marL="0" marR="0" marT="0" marB="0" anchor="ctr"/>
                </a:tc>
              </a:tr>
              <a:tr h="231490">
                <a:tc>
                  <a:txBody>
                    <a:bodyPr/>
                    <a:lstStyle/>
                    <a:p>
                      <a:pPr>
                        <a:spcAft>
                          <a:spcPts val="0"/>
                        </a:spcAft>
                      </a:pPr>
                      <a:r>
                        <a:rPr lang="fr-FR" sz="1000" spc="20" dirty="0">
                          <a:effectLst/>
                        </a:rPr>
                        <a:t>Asians</a:t>
                      </a:r>
                      <a:endParaRPr lang="fr-FR" dirty="0">
                        <a:effectLst/>
                      </a:endParaRPr>
                    </a:p>
                  </a:txBody>
                  <a:tcPr marL="0" marR="0" marT="0" marB="0" anchor="ctr"/>
                </a:tc>
                <a:tc>
                  <a:txBody>
                    <a:bodyPr/>
                    <a:lstStyle/>
                    <a:p>
                      <a:pPr marR="60325" algn="r">
                        <a:spcAft>
                          <a:spcPts val="0"/>
                        </a:spcAft>
                      </a:pPr>
                      <a:r>
                        <a:rPr lang="fr-FR" sz="1000" spc="20" dirty="0">
                          <a:effectLst/>
                        </a:rPr>
                        <a:t>23.5</a:t>
                      </a:r>
                      <a:endParaRPr lang="fr-FR" dirty="0">
                        <a:effectLst/>
                      </a:endParaRPr>
                    </a:p>
                  </a:txBody>
                  <a:tcPr marL="0" marR="0" marT="0" marB="0" anchor="ctr"/>
                </a:tc>
                <a:tc>
                  <a:txBody>
                    <a:bodyPr/>
                    <a:lstStyle/>
                    <a:p>
                      <a:pPr algn="ctr">
                        <a:spcAft>
                          <a:spcPts val="0"/>
                        </a:spcAft>
                      </a:pPr>
                      <a:r>
                        <a:rPr lang="fr-FR" sz="1000" spc="20" dirty="0">
                          <a:effectLst/>
                        </a:rPr>
                        <a:t>46.4</a:t>
                      </a:r>
                      <a:endParaRPr lang="fr-FR" dirty="0">
                        <a:effectLst/>
                      </a:endParaRPr>
                    </a:p>
                  </a:txBody>
                  <a:tcPr marL="0" marR="0" marT="0" marB="0" anchor="ctr"/>
                </a:tc>
              </a:tr>
              <a:tr h="231490">
                <a:tc>
                  <a:txBody>
                    <a:bodyPr/>
                    <a:lstStyle/>
                    <a:p>
                      <a:pPr>
                        <a:spcAft>
                          <a:spcPts val="0"/>
                        </a:spcAft>
                      </a:pPr>
                      <a:r>
                        <a:rPr lang="fr-FR" sz="1000" spc="20" dirty="0">
                          <a:effectLst/>
                        </a:rPr>
                        <a:t>East Asians</a:t>
                      </a:r>
                      <a:endParaRPr lang="fr-FR" dirty="0">
                        <a:effectLst/>
                      </a:endParaRPr>
                    </a:p>
                  </a:txBody>
                  <a:tcPr marL="0" marR="0" marT="0" marB="0" anchor="ctr"/>
                </a:tc>
                <a:tc>
                  <a:txBody>
                    <a:bodyPr/>
                    <a:lstStyle/>
                    <a:p>
                      <a:pPr marR="60325" algn="r">
                        <a:spcAft>
                          <a:spcPts val="0"/>
                        </a:spcAft>
                      </a:pPr>
                      <a:r>
                        <a:rPr lang="fr-FR" sz="1000" spc="20" dirty="0">
                          <a:effectLst/>
                        </a:rPr>
                        <a:t>26.6</a:t>
                      </a:r>
                      <a:endParaRPr lang="fr-FR" dirty="0">
                        <a:effectLst/>
                      </a:endParaRPr>
                    </a:p>
                  </a:txBody>
                  <a:tcPr marL="0" marR="0" marT="0" marB="0" anchor="ctr"/>
                </a:tc>
                <a:tc>
                  <a:txBody>
                    <a:bodyPr/>
                    <a:lstStyle/>
                    <a:p>
                      <a:pPr algn="ctr">
                        <a:spcAft>
                          <a:spcPts val="0"/>
                        </a:spcAft>
                      </a:pPr>
                      <a:r>
                        <a:rPr lang="fr-FR" sz="1000" spc="20" dirty="0">
                          <a:effectLst/>
                        </a:rPr>
                        <a:t>-</a:t>
                      </a:r>
                      <a:endParaRPr lang="fr-FR" dirty="0">
                        <a:effectLst/>
                      </a:endParaRPr>
                    </a:p>
                  </a:txBody>
                  <a:tcPr marL="0" marR="0" marT="0" marB="0" anchor="ctr"/>
                </a:tc>
              </a:tr>
              <a:tr h="231490">
                <a:tc>
                  <a:txBody>
                    <a:bodyPr/>
                    <a:lstStyle/>
                    <a:p>
                      <a:pPr>
                        <a:spcAft>
                          <a:spcPts val="0"/>
                        </a:spcAft>
                      </a:pPr>
                      <a:r>
                        <a:rPr lang="fr-FR" sz="1000" spc="20" dirty="0">
                          <a:effectLst/>
                        </a:rPr>
                        <a:t>Southeast Asians</a:t>
                      </a:r>
                      <a:endParaRPr lang="fr-FR" dirty="0">
                        <a:effectLst/>
                      </a:endParaRPr>
                    </a:p>
                  </a:txBody>
                  <a:tcPr marL="0" marR="0" marT="0" marB="0" anchor="ctr"/>
                </a:tc>
                <a:tc>
                  <a:txBody>
                    <a:bodyPr/>
                    <a:lstStyle/>
                    <a:p>
                      <a:pPr marR="60325" algn="r">
                        <a:spcAft>
                          <a:spcPts val="0"/>
                        </a:spcAft>
                      </a:pPr>
                      <a:r>
                        <a:rPr lang="fr-FR" sz="1000" spc="20" dirty="0">
                          <a:effectLst/>
                        </a:rPr>
                        <a:t>20.3</a:t>
                      </a:r>
                      <a:endParaRPr lang="fr-FR" dirty="0">
                        <a:effectLst/>
                      </a:endParaRPr>
                    </a:p>
                  </a:txBody>
                  <a:tcPr marL="0" marR="0" marT="0" marB="0" anchor="ctr"/>
                </a:tc>
                <a:tc>
                  <a:txBody>
                    <a:bodyPr/>
                    <a:lstStyle/>
                    <a:p>
                      <a:pPr algn="ctr">
                        <a:spcAft>
                          <a:spcPts val="0"/>
                        </a:spcAft>
                      </a:pPr>
                      <a:r>
                        <a:rPr lang="fr-FR" sz="1000" spc="20" dirty="0">
                          <a:effectLst/>
                        </a:rPr>
                        <a:t>-</a:t>
                      </a:r>
                      <a:endParaRPr lang="fr-FR" dirty="0">
                        <a:effectLst/>
                      </a:endParaRPr>
                    </a:p>
                  </a:txBody>
                  <a:tcPr marL="0" marR="0" marT="0" marB="0" anchor="ctr"/>
                </a:tc>
              </a:tr>
              <a:tr h="231490">
                <a:tc>
                  <a:txBody>
                    <a:bodyPr/>
                    <a:lstStyle/>
                    <a:p>
                      <a:pPr>
                        <a:spcAft>
                          <a:spcPts val="0"/>
                        </a:spcAft>
                      </a:pPr>
                      <a:r>
                        <a:rPr lang="fr-FR" sz="1000" spc="20" dirty="0">
                          <a:effectLst/>
                        </a:rPr>
                        <a:t>Blacks</a:t>
                      </a:r>
                      <a:endParaRPr lang="fr-FR" dirty="0">
                        <a:effectLst/>
                      </a:endParaRPr>
                    </a:p>
                  </a:txBody>
                  <a:tcPr marL="0" marR="0" marT="0" marB="0" anchor="ctr"/>
                </a:tc>
                <a:tc>
                  <a:txBody>
                    <a:bodyPr/>
                    <a:lstStyle/>
                    <a:p>
                      <a:pPr marR="60325" algn="r">
                        <a:spcAft>
                          <a:spcPts val="0"/>
                        </a:spcAft>
                      </a:pPr>
                      <a:r>
                        <a:rPr lang="fr-FR" sz="1000" spc="20" dirty="0">
                          <a:effectLst/>
                        </a:rPr>
                        <a:t>18.6</a:t>
                      </a:r>
                      <a:endParaRPr lang="fr-FR" dirty="0">
                        <a:effectLst/>
                      </a:endParaRPr>
                    </a:p>
                  </a:txBody>
                  <a:tcPr marL="0" marR="0" marT="0" marB="0" anchor="ctr"/>
                </a:tc>
                <a:tc>
                  <a:txBody>
                    <a:bodyPr/>
                    <a:lstStyle/>
                    <a:p>
                      <a:pPr algn="ctr">
                        <a:spcAft>
                          <a:spcPts val="0"/>
                        </a:spcAft>
                      </a:pPr>
                      <a:r>
                        <a:rPr lang="fr-FR" sz="1000" spc="20" dirty="0">
                          <a:effectLst/>
                        </a:rPr>
                        <a:t>24.5</a:t>
                      </a:r>
                      <a:endParaRPr lang="fr-FR" dirty="0">
                        <a:effectLst/>
                      </a:endParaRPr>
                    </a:p>
                  </a:txBody>
                  <a:tcPr marL="0" marR="0" marT="0" marB="0" anchor="ctr"/>
                </a:tc>
              </a:tr>
              <a:tr h="231490">
                <a:tc>
                  <a:txBody>
                    <a:bodyPr/>
                    <a:lstStyle/>
                    <a:p>
                      <a:pPr>
                        <a:spcAft>
                          <a:spcPts val="0"/>
                        </a:spcAft>
                      </a:pPr>
                      <a:r>
                        <a:rPr lang="fr-FR" sz="1000" spc="20" dirty="0">
                          <a:effectLst/>
                        </a:rPr>
                        <a:t>Hispanics</a:t>
                      </a:r>
                      <a:endParaRPr lang="fr-FR" dirty="0">
                        <a:effectLst/>
                      </a:endParaRPr>
                    </a:p>
                  </a:txBody>
                  <a:tcPr marL="0" marR="0" marT="0" marB="0" anchor="ctr"/>
                </a:tc>
                <a:tc>
                  <a:txBody>
                    <a:bodyPr/>
                    <a:lstStyle/>
                    <a:p>
                      <a:pPr marR="60325" algn="r">
                        <a:spcAft>
                          <a:spcPts val="0"/>
                        </a:spcAft>
                      </a:pPr>
                      <a:r>
                        <a:rPr lang="fr-FR" sz="1000" spc="20" dirty="0">
                          <a:effectLst/>
                        </a:rPr>
                        <a:t>19.3</a:t>
                      </a:r>
                      <a:endParaRPr lang="fr-FR" dirty="0">
                        <a:effectLst/>
                      </a:endParaRPr>
                    </a:p>
                  </a:txBody>
                  <a:tcPr marL="0" marR="0" marT="0" marB="0" anchor="ctr"/>
                </a:tc>
                <a:tc>
                  <a:txBody>
                    <a:bodyPr/>
                    <a:lstStyle/>
                    <a:p>
                      <a:pPr algn="ctr">
                        <a:spcAft>
                          <a:spcPts val="0"/>
                        </a:spcAft>
                      </a:pPr>
                      <a:r>
                        <a:rPr lang="fr-FR" sz="1000" spc="20" dirty="0">
                          <a:effectLst/>
                        </a:rPr>
                        <a:t>-</a:t>
                      </a:r>
                      <a:endParaRPr lang="fr-FR" dirty="0">
                        <a:effectLst/>
                      </a:endParaRPr>
                    </a:p>
                  </a:txBody>
                  <a:tcPr marL="0" marR="0" marT="0" marB="0" anchor="ctr"/>
                </a:tc>
              </a:tr>
              <a:tr h="231490">
                <a:tc>
                  <a:txBody>
                    <a:bodyPr/>
                    <a:lstStyle/>
                    <a:p>
                      <a:pPr>
                        <a:spcAft>
                          <a:spcPts val="0"/>
                        </a:spcAft>
                      </a:pPr>
                      <a:r>
                        <a:rPr lang="fr-FR" sz="1000" spc="20" dirty="0">
                          <a:effectLst/>
                        </a:rPr>
                        <a:t>jews</a:t>
                      </a:r>
                      <a:endParaRPr lang="fr-FR" dirty="0">
                        <a:effectLst/>
                      </a:endParaRPr>
                    </a:p>
                  </a:txBody>
                  <a:tcPr marL="0" marR="0" marT="0" marB="0" anchor="ctr"/>
                </a:tc>
                <a:tc>
                  <a:txBody>
                    <a:bodyPr/>
                    <a:lstStyle/>
                    <a:p>
                      <a:pPr marR="60325" algn="r">
                        <a:spcAft>
                          <a:spcPts val="0"/>
                        </a:spcAft>
                      </a:pPr>
                      <a:r>
                        <a:rPr lang="fr-FR" sz="1000" spc="20" dirty="0">
                          <a:effectLst/>
                        </a:rPr>
                        <a:t>32.4</a:t>
                      </a:r>
                      <a:endParaRPr lang="fr-FR" dirty="0">
                        <a:effectLst/>
                      </a:endParaRPr>
                    </a:p>
                  </a:txBody>
                  <a:tcPr marL="0" marR="0" marT="0" marB="0" anchor="ctr"/>
                </a:tc>
                <a:tc>
                  <a:txBody>
                    <a:bodyPr/>
                    <a:lstStyle/>
                    <a:p>
                      <a:pPr algn="ctr">
                        <a:spcAft>
                          <a:spcPts val="0"/>
                        </a:spcAft>
                      </a:pPr>
                      <a:r>
                        <a:rPr lang="fr-FR" sz="1000" spc="20" dirty="0">
                          <a:effectLst/>
                        </a:rPr>
                        <a:t>?</a:t>
                      </a:r>
                      <a:endParaRPr lang="fr-FR" dirty="0">
                        <a:effectLst/>
                      </a:endParaRPr>
                    </a:p>
                  </a:txBody>
                  <a:tcPr marL="0" marR="0" marT="0" marB="0" anchor="ctr"/>
                </a:tc>
              </a:tr>
              <a:tr h="231490">
                <a:tc>
                  <a:txBody>
                    <a:bodyPr/>
                    <a:lstStyle/>
                    <a:p>
                      <a:pPr>
                        <a:spcAft>
                          <a:spcPts val="0"/>
                        </a:spcAft>
                      </a:pPr>
                      <a:r>
                        <a:rPr lang="fr-FR" sz="1000" spc="20" dirty="0">
                          <a:effectLst/>
                        </a:rPr>
                        <a:t>Native Americans</a:t>
                      </a:r>
                      <a:endParaRPr lang="fr-FR" dirty="0">
                        <a:effectLst/>
                      </a:endParaRPr>
                    </a:p>
                  </a:txBody>
                  <a:tcPr marL="0" marR="0" marT="0" marB="0" anchor="ctr"/>
                </a:tc>
                <a:tc>
                  <a:txBody>
                    <a:bodyPr/>
                    <a:lstStyle/>
                    <a:p>
                      <a:pPr marR="60325" algn="r">
                        <a:spcAft>
                          <a:spcPts val="0"/>
                        </a:spcAft>
                      </a:pPr>
                      <a:r>
                        <a:rPr lang="fr-FR" sz="1000" spc="20" dirty="0">
                          <a:effectLst/>
                        </a:rPr>
                        <a:t>19.1</a:t>
                      </a:r>
                      <a:endParaRPr lang="fr-FR" dirty="0">
                        <a:effectLst/>
                      </a:endParaRPr>
                    </a:p>
                  </a:txBody>
                  <a:tcPr marL="0" marR="0" marT="0" marB="0" anchor="ctr"/>
                </a:tc>
                <a:tc>
                  <a:txBody>
                    <a:bodyPr/>
                    <a:lstStyle/>
                    <a:p>
                      <a:pPr algn="ctr">
                        <a:spcAft>
                          <a:spcPts val="0"/>
                        </a:spcAft>
                      </a:pPr>
                      <a:r>
                        <a:rPr lang="fr-FR" sz="1000" spc="20" dirty="0">
                          <a:effectLst/>
                        </a:rPr>
                        <a:t>-</a:t>
                      </a:r>
                      <a:endParaRPr lang="fr-FR" dirty="0">
                        <a:effectLst/>
                      </a:endParaRPr>
                    </a:p>
                  </a:txBody>
                  <a:tcPr marL="0" marR="0" marT="0" marB="0" anchor="ctr"/>
                </a:tc>
              </a:tr>
              <a:tr h="236313">
                <a:tc>
                  <a:txBody>
                    <a:bodyPr/>
                    <a:lstStyle/>
                    <a:p>
                      <a:pPr>
                        <a:spcAft>
                          <a:spcPts val="0"/>
                        </a:spcAft>
                      </a:pPr>
                      <a:r>
                        <a:rPr lang="fr-FR" sz="1000" spc="20" dirty="0">
                          <a:effectLst/>
                        </a:rPr>
                        <a:t>whites</a:t>
                      </a:r>
                      <a:endParaRPr lang="fr-FR" dirty="0">
                        <a:effectLst/>
                      </a:endParaRPr>
                    </a:p>
                  </a:txBody>
                  <a:tcPr marL="0" marR="0" marT="0" marB="0" anchor="ctr"/>
                </a:tc>
                <a:tc>
                  <a:txBody>
                    <a:bodyPr/>
                    <a:lstStyle/>
                    <a:p>
                      <a:pPr marR="60325" algn="r">
                        <a:spcAft>
                          <a:spcPts val="0"/>
                        </a:spcAft>
                      </a:pPr>
                      <a:r>
                        <a:rPr lang="fr-FR" sz="1000" spc="20" dirty="0">
                          <a:effectLst/>
                        </a:rPr>
                        <a:t>23.4</a:t>
                      </a:r>
                      <a:endParaRPr lang="fr-FR" dirty="0">
                        <a:effectLst/>
                      </a:endParaRPr>
                    </a:p>
                  </a:txBody>
                  <a:tcPr marL="0" marR="0" marT="0" marB="0" anchor="ctr"/>
                </a:tc>
                <a:tc>
                  <a:txBody>
                    <a:bodyPr/>
                    <a:lstStyle/>
                    <a:p>
                      <a:pPr algn="ctr">
                        <a:spcAft>
                          <a:spcPts val="0"/>
                        </a:spcAft>
                      </a:pPr>
                      <a:r>
                        <a:rPr lang="fr-FR" sz="1000" spc="20" dirty="0">
                          <a:effectLst/>
                        </a:rPr>
                        <a:t>46.4</a:t>
                      </a:r>
                      <a:endParaRPr lang="fr-FR" dirty="0">
                        <a:effectLst/>
                      </a:endParaRPr>
                    </a:p>
                  </a:txBody>
                  <a:tcPr marL="0" marR="0" marT="0" marB="0" anchor="ctr"/>
                </a:tc>
              </a:tr>
            </a:tbl>
          </a:graphicData>
        </a:graphic>
      </p:graphicFrame>
      <p:sp>
        <p:nvSpPr>
          <p:cNvPr id="4" name="Espace réservé du numéro de diapositive 3"/>
          <p:cNvSpPr>
            <a:spLocks noGrp="1"/>
          </p:cNvSpPr>
          <p:nvPr>
            <p:ph type="sldNum" sz="quarter" idx="12"/>
          </p:nvPr>
        </p:nvSpPr>
        <p:spPr/>
        <p:txBody>
          <a:bodyPr/>
          <a:lstStyle/>
          <a:p>
            <a:pPr>
              <a:defRPr/>
            </a:pPr>
            <a:fld id="{1449117B-7E64-4F69-A318-201197E64946}" type="slidenum">
              <a:rPr lang="fr-BE"/>
              <a:pPr>
                <a:defRPr/>
              </a:pPr>
              <a:t>149</a:t>
            </a:fld>
            <a:endParaRPr lang="fr-BE" dirty="0"/>
          </a:p>
        </p:txBody>
      </p:sp>
      <p:sp>
        <p:nvSpPr>
          <p:cNvPr id="87045" name="Rectangle 1"/>
          <p:cNvSpPr>
            <a:spLocks noChangeArrowheads="1"/>
          </p:cNvSpPr>
          <p:nvPr/>
        </p:nvSpPr>
        <p:spPr bwMode="auto">
          <a:xfrm>
            <a:off x="26988" y="1295400"/>
            <a:ext cx="7292975"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400" i="1" dirty="0">
                <a:cs typeface="Times New Roman" pitchFamily="18" charset="0"/>
              </a:rPr>
              <a:t>Table 13. 10 Race and etbnic differences in average annual earnings </a:t>
            </a:r>
            <a:r>
              <a:rPr lang="en-US" sz="1400" i="1" dirty="0"/>
              <a:t>($1000) </a:t>
            </a:r>
            <a:r>
              <a:rPr lang="en-US" sz="1400" i="1" dirty="0">
                <a:cs typeface="Times New Roman" pitchFamily="18" charset="0"/>
              </a:rPr>
              <a:t>for men aged 25-54</a:t>
            </a:r>
            <a:endParaRPr lang="en-US" sz="1400" dirty="0"/>
          </a:p>
          <a:p>
            <a:pPr eaLnBrk="0" hangingPunct="0"/>
            <a:r>
              <a:rPr lang="en-US" sz="1300" b="1" dirty="0">
                <a:latin typeface="Times New Roman" pitchFamily="18" charset="0"/>
                <a:cs typeface="Times New Roman" pitchFamily="18" charset="0"/>
              </a:rPr>
              <a:t/>
            </a:r>
            <a:br>
              <a:rPr lang="en-US" sz="1300" b="1" dirty="0">
                <a:latin typeface="Times New Roman" pitchFamily="18" charset="0"/>
                <a:cs typeface="Times New Roman" pitchFamily="18" charset="0"/>
              </a:rPr>
            </a:br>
            <a:endParaRPr lang="en-US" dirty="0">
              <a:latin typeface="Arial" charset="0"/>
            </a:endParaRPr>
          </a:p>
        </p:txBody>
      </p:sp>
      <p:pic>
        <p:nvPicPr>
          <p:cNvPr id="87046" name="Picture 3" descr="http://upload.wikimedia.org/wikipedia/en/8/81/U.S._Real_Median_Household_Income_by_Race_and_Ethnic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2924175"/>
            <a:ext cx="5524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cSld>
  <p:clrMapOvr>
    <a:masterClrMapping/>
  </p:clrMapOvr>
  <p:transition spd="slow" advTm="42995"/>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332656"/>
            <a:ext cx="8229600" cy="4525963"/>
          </a:xfrm>
        </p:spPr>
        <p:txBody>
          <a:bodyPr/>
          <a:lstStyle/>
          <a:p>
            <a:pPr marL="0" indent="0">
              <a:buNone/>
            </a:pPr>
            <a:r>
              <a:rPr lang="fr-BE" sz="2000" dirty="0" smtClean="0"/>
              <a:t>-&gt;</a:t>
            </a:r>
            <a:r>
              <a:rPr lang="fr-BE" sz="2000" dirty="0"/>
              <a:t> </a:t>
            </a:r>
            <a:r>
              <a:rPr lang="fr-BE" sz="2000" dirty="0" smtClean="0"/>
              <a:t>L’intelligence augmente dans l’enfance avec le crescendo naturel de la capacité crânienne, atteint son maximum vers 25 ans, concomitamment à l’apogée de la croissance cérébrale, puis décline lentement dès 30 ans puis plus rapidement après 80 ans.</a:t>
            </a:r>
            <a:br>
              <a:rPr lang="fr-BE" sz="2000" dirty="0" smtClean="0"/>
            </a:br>
            <a:r>
              <a:rPr lang="fr-BE" sz="2000" dirty="0" smtClean="0"/>
              <a:t/>
            </a:r>
            <a:br>
              <a:rPr lang="fr-BE" sz="2000" dirty="0" smtClean="0"/>
            </a:br>
            <a:endParaRPr lang="fr-BE" sz="20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15</a:t>
            </a:fld>
            <a:endParaRPr lang="fr-BE" dirty="0"/>
          </a:p>
        </p:txBody>
      </p:sp>
      <p:sp>
        <p:nvSpPr>
          <p:cNvPr id="5" name="Rectangle 4"/>
          <p:cNvSpPr/>
          <p:nvPr/>
        </p:nvSpPr>
        <p:spPr>
          <a:xfrm>
            <a:off x="288286" y="5301208"/>
            <a:ext cx="8307276" cy="646331"/>
          </a:xfrm>
          <a:prstGeom prst="rect">
            <a:avLst/>
          </a:prstGeom>
        </p:spPr>
        <p:txBody>
          <a:bodyPr wrap="square">
            <a:spAutoFit/>
          </a:bodyPr>
          <a:lstStyle/>
          <a:p>
            <a:r>
              <a:rPr lang="fr-BE" dirty="0" smtClean="0"/>
              <a:t>« le </a:t>
            </a:r>
            <a:r>
              <a:rPr lang="fr-BE" dirty="0"/>
              <a:t>déclin des capacités mentales avec </a:t>
            </a:r>
            <a:r>
              <a:rPr lang="fr-BE" dirty="0" smtClean="0"/>
              <a:t>l'âge relève</a:t>
            </a:r>
            <a:r>
              <a:rPr lang="fr-BE" dirty="0"/>
              <a:t> </a:t>
            </a:r>
            <a:r>
              <a:rPr lang="fr-BE" dirty="0" smtClean="0"/>
              <a:t>d’un processus organique général</a:t>
            </a:r>
            <a:r>
              <a:rPr lang="fr-BE" dirty="0"/>
              <a:t> qui constitue le phénomène universel de la </a:t>
            </a:r>
            <a:r>
              <a:rPr lang="fr-BE" dirty="0" smtClean="0"/>
              <a:t>sénescence »</a:t>
            </a:r>
            <a:endParaRPr lang="fr-BE"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943100"/>
            <a:ext cx="5486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466941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476250"/>
            <a:ext cx="8229600" cy="1143000"/>
          </a:xfrm>
        </p:spPr>
        <p:txBody>
          <a:bodyPr rtlCol="0">
            <a:normAutofit fontScale="90000"/>
          </a:bodyPr>
          <a:lstStyle/>
          <a:p>
            <a:pPr eaLnBrk="1" fontAlgn="auto" hangingPunct="1">
              <a:spcAft>
                <a:spcPts val="0"/>
              </a:spcAft>
              <a:defRPr/>
            </a:pPr>
            <a:r>
              <a:rPr lang="fr-BE" dirty="0" smtClean="0"/>
              <a:t>1.4 La </a:t>
            </a:r>
            <a:r>
              <a:rPr lang="fr-BE" dirty="0"/>
              <a:t>hiérarchie reste </a:t>
            </a:r>
            <a:r>
              <a:rPr lang="fr-BE" dirty="0" smtClean="0"/>
              <a:t>Q.I-</a:t>
            </a:r>
            <a:r>
              <a:rPr lang="fr-BE" dirty="0" err="1" smtClean="0"/>
              <a:t>cratique</a:t>
            </a:r>
            <a:r>
              <a:rPr lang="fr-BE" dirty="0" smtClean="0"/>
              <a:t> </a:t>
            </a:r>
            <a:r>
              <a:rPr lang="fr-BE" dirty="0"/>
              <a:t>pour le statut </a:t>
            </a:r>
            <a:r>
              <a:rPr lang="fr-BE" dirty="0" smtClean="0"/>
              <a:t>socio-économique</a:t>
            </a:r>
            <a:r>
              <a:rPr lang="fr-BE" dirty="0"/>
              <a:t/>
            </a:r>
            <a:br>
              <a:rPr lang="fr-BE" dirty="0"/>
            </a:br>
            <a:endParaRPr lang="fr-BE" dirty="0"/>
          </a:p>
        </p:txBody>
      </p:sp>
      <p:sp>
        <p:nvSpPr>
          <p:cNvPr id="88067" name="Espace réservé du contenu 2"/>
          <p:cNvSpPr>
            <a:spLocks noGrp="1"/>
          </p:cNvSpPr>
          <p:nvPr>
            <p:ph idx="1"/>
          </p:nvPr>
        </p:nvSpPr>
        <p:spPr/>
        <p:txBody>
          <a:bodyPr/>
          <a:lstStyle/>
          <a:p>
            <a:pPr marL="0" indent="0" eaLnBrk="1" hangingPunct="1">
              <a:buFont typeface="Arial" charset="0"/>
              <a:buNone/>
            </a:pPr>
            <a:r>
              <a:rPr lang="fr-BE" sz="1800" dirty="0" smtClean="0"/>
              <a:t>Le statut socio-économique est calculé par l'index de Duncan, qui donne un score à chaque occupation (par exemple à un physicien 100, à un ouvrier 1) On fait ensuite une moyenne de ces résultats.</a:t>
            </a:r>
          </a:p>
        </p:txBody>
      </p:sp>
      <p:sp>
        <p:nvSpPr>
          <p:cNvPr id="4" name="Espace réservé du numéro de diapositive 3"/>
          <p:cNvSpPr>
            <a:spLocks noGrp="1"/>
          </p:cNvSpPr>
          <p:nvPr>
            <p:ph type="sldNum" sz="quarter" idx="12"/>
          </p:nvPr>
        </p:nvSpPr>
        <p:spPr/>
        <p:txBody>
          <a:bodyPr/>
          <a:lstStyle/>
          <a:p>
            <a:pPr>
              <a:defRPr/>
            </a:pPr>
            <a:fld id="{A9752E9C-AF6A-43C6-BD32-7C1958CAD091}" type="slidenum">
              <a:rPr lang="fr-BE"/>
              <a:pPr>
                <a:defRPr/>
              </a:pPr>
              <a:t>150</a:t>
            </a:fld>
            <a:endParaRPr lang="fr-BE" dirty="0"/>
          </a:p>
        </p:txBody>
      </p:sp>
      <p:graphicFrame>
        <p:nvGraphicFramePr>
          <p:cNvPr id="5" name="Tableau 4"/>
          <p:cNvGraphicFramePr>
            <a:graphicFrameLocks noGrp="1"/>
          </p:cNvGraphicFramePr>
          <p:nvPr/>
        </p:nvGraphicFramePr>
        <p:xfrm>
          <a:off x="2627313" y="3429000"/>
          <a:ext cx="4076700" cy="1622425"/>
        </p:xfrm>
        <a:graphic>
          <a:graphicData uri="http://schemas.openxmlformats.org/drawingml/2006/table">
            <a:tbl>
              <a:tblPr/>
              <a:tblGrid>
                <a:gridCol w="1320800"/>
                <a:gridCol w="534988"/>
                <a:gridCol w="538162"/>
                <a:gridCol w="539750"/>
                <a:gridCol w="538163"/>
                <a:gridCol w="604837"/>
              </a:tblGrid>
              <a:tr h="2317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rPr>
                        <a:t>Group</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rPr>
                        <a:t>1880</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rPr>
                        <a:t>1900</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rPr>
                        <a:t>1910</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rPr>
                        <a:t>1980</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rPr>
                        <a:t>1990</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317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rPr>
                        <a:t>Blacks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11.70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13.03</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13.65</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29.19</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30.81</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317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rPr>
                        <a:t>East Asians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13.41</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13.36</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17.63</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49.32</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51.75</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317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rPr>
                        <a:t>English</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24.38</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28.14</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30.39</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45.17</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47.61</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317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rPr>
                        <a:t>Scots-Irish</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22.57</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27.62</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31.64</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46.09</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46.73</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317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rPr>
                        <a:t>Europeans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21.39</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19.36</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24.78</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43.93</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44.67</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317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rPr>
                        <a:t>Hispanics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13.60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11.54</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12.54</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27.85</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27.48</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88127" name="Rectangle 1"/>
          <p:cNvSpPr>
            <a:spLocks noChangeArrowheads="1"/>
          </p:cNvSpPr>
          <p:nvPr/>
        </p:nvSpPr>
        <p:spPr bwMode="auto">
          <a:xfrm>
            <a:off x="2268538" y="30686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i="1" dirty="0">
                <a:cs typeface="Times New Roman" pitchFamily="18" charset="0"/>
              </a:rPr>
              <a:t>Table 13.14. Race and ethnic differences in socioeconomic status, </a:t>
            </a:r>
            <a:r>
              <a:rPr lang="en-US" sz="1200" i="1" dirty="0">
                <a:latin typeface="Arial" charset="0"/>
                <a:cs typeface="Times New Roman" pitchFamily="18" charset="0"/>
              </a:rPr>
              <a:t>1880-1990</a:t>
            </a:r>
            <a:endParaRPr lang="fr-BE" sz="600" dirty="0">
              <a:latin typeface="Arial" charset="0"/>
            </a:endParaRPr>
          </a:p>
          <a:p>
            <a:pPr eaLnBrk="0" hangingPunct="0"/>
            <a:endParaRPr lang="fr-BE" dirty="0">
              <a:latin typeface="Arial" charset="0"/>
            </a:endParaRPr>
          </a:p>
        </p:txBody>
      </p:sp>
      <p:sp>
        <p:nvSpPr>
          <p:cNvPr id="7" name="ZoneTexte 6"/>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cSld>
  <p:clrMapOvr>
    <a:masterClrMapping/>
  </p:clrMapOvr>
  <p:transition spd="slow" advTm="23242"/>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smtClean="0"/>
              <a:t>1.5 La </a:t>
            </a:r>
            <a:r>
              <a:rPr lang="fr-BE" dirty="0"/>
              <a:t>hiérarchie reste </a:t>
            </a:r>
            <a:r>
              <a:rPr lang="fr-BE" dirty="0" smtClean="0"/>
              <a:t>Q.I-cratique </a:t>
            </a:r>
            <a:r>
              <a:rPr lang="fr-BE" dirty="0"/>
              <a:t>pour la prévalence des personnes douées</a:t>
            </a:r>
          </a:p>
        </p:txBody>
      </p:sp>
      <p:graphicFrame>
        <p:nvGraphicFramePr>
          <p:cNvPr id="5" name="Espace réservé du contenu 4"/>
          <p:cNvGraphicFramePr>
            <a:graphicFrameLocks noGrp="1"/>
          </p:cNvGraphicFramePr>
          <p:nvPr>
            <p:ph idx="1"/>
          </p:nvPr>
        </p:nvGraphicFramePr>
        <p:xfrm>
          <a:off x="1475656" y="2276872"/>
          <a:ext cx="4267200" cy="628015"/>
        </p:xfrm>
        <a:graphic>
          <a:graphicData uri="http://schemas.openxmlformats.org/drawingml/2006/table">
            <a:tbl>
              <a:tblPr>
                <a:tableStyleId>{3C2FFA5D-87B4-456A-9821-1D502468CF0F}</a:tableStyleId>
              </a:tblPr>
              <a:tblGrid>
                <a:gridCol w="300355"/>
                <a:gridCol w="831850"/>
                <a:gridCol w="560705"/>
                <a:gridCol w="475615"/>
                <a:gridCol w="573405"/>
                <a:gridCol w="987425"/>
                <a:gridCol w="537845"/>
              </a:tblGrid>
              <a:tr h="158750">
                <a:tc>
                  <a:txBody>
                    <a:bodyPr/>
                    <a:lstStyle/>
                    <a:p>
                      <a:pPr algn="r">
                        <a:spcAft>
                          <a:spcPts val="0"/>
                        </a:spcAft>
                      </a:pPr>
                      <a:endParaRPr lang="en-US" sz="1000" dirty="0">
                        <a:solidFill>
                          <a:srgbClr val="000000"/>
                        </a:solidFill>
                        <a:effectLst/>
                        <a:latin typeface="Arial"/>
                      </a:endParaRPr>
                    </a:p>
                  </a:txBody>
                  <a:tcPr marL="0" marR="0" marT="0" marB="0" anchor="ctr"/>
                </a:tc>
                <a:tc>
                  <a:txBody>
                    <a:bodyPr/>
                    <a:lstStyle/>
                    <a:p>
                      <a:pPr>
                        <a:spcAft>
                          <a:spcPts val="0"/>
                        </a:spcAft>
                      </a:pPr>
                      <a:r>
                        <a:rPr lang="fr-FR" sz="900" dirty="0">
                          <a:effectLst/>
                        </a:rPr>
                        <a:t>Years</a:t>
                      </a:r>
                      <a:endParaRPr lang="fr-FR" dirty="0">
                        <a:effectLst/>
                      </a:endParaRPr>
                    </a:p>
                  </a:txBody>
                  <a:tcPr marL="0" marR="0" marT="0" marB="0" anchor="b"/>
                </a:tc>
                <a:tc>
                  <a:txBody>
                    <a:bodyPr/>
                    <a:lstStyle/>
                    <a:p>
                      <a:pPr marR="54610" algn="r">
                        <a:spcAft>
                          <a:spcPts val="0"/>
                        </a:spcAft>
                      </a:pPr>
                      <a:r>
                        <a:rPr lang="fr-FR" sz="900" dirty="0">
                          <a:effectLst/>
                        </a:rPr>
                        <a:t>Asian</a:t>
                      </a:r>
                      <a:endParaRPr lang="fr-FR" dirty="0">
                        <a:effectLst/>
                      </a:endParaRPr>
                    </a:p>
                  </a:txBody>
                  <a:tcPr marL="0" marR="0" marT="0" marB="0" anchor="ctr"/>
                </a:tc>
                <a:tc>
                  <a:txBody>
                    <a:bodyPr/>
                    <a:lstStyle/>
                    <a:p>
                      <a:pPr marR="40005" algn="r">
                        <a:spcAft>
                          <a:spcPts val="0"/>
                        </a:spcAft>
                      </a:pPr>
                      <a:r>
                        <a:rPr lang="fr-FR" sz="900" dirty="0">
                          <a:effectLst/>
                        </a:rPr>
                        <a:t>Black</a:t>
                      </a:r>
                      <a:endParaRPr lang="fr-FR" dirty="0">
                        <a:effectLst/>
                      </a:endParaRPr>
                    </a:p>
                  </a:txBody>
                  <a:tcPr marL="0" marR="0" marT="0" marB="0" anchor="ctr"/>
                </a:tc>
                <a:tc>
                  <a:txBody>
                    <a:bodyPr/>
                    <a:lstStyle/>
                    <a:p>
                      <a:pPr algn="r">
                        <a:spcAft>
                          <a:spcPts val="0"/>
                        </a:spcAft>
                      </a:pPr>
                      <a:r>
                        <a:rPr lang="fr-FR" sz="900" dirty="0">
                          <a:effectLst/>
                        </a:rPr>
                        <a:t>Hispanic</a:t>
                      </a:r>
                      <a:endParaRPr lang="fr-FR" dirty="0">
                        <a:effectLst/>
                      </a:endParaRPr>
                    </a:p>
                  </a:txBody>
                  <a:tcPr marL="0" marR="0" marT="0" marB="0" anchor="ctr"/>
                </a:tc>
                <a:tc>
                  <a:txBody>
                    <a:bodyPr/>
                    <a:lstStyle/>
                    <a:p>
                      <a:pPr algn="r">
                        <a:spcAft>
                          <a:spcPts val="0"/>
                        </a:spcAft>
                      </a:pPr>
                      <a:r>
                        <a:rPr lang="fr-FR" sz="900" dirty="0">
                          <a:effectLst/>
                        </a:rPr>
                        <a:t>Native American</a:t>
                      </a:r>
                      <a:endParaRPr lang="fr-FR" dirty="0">
                        <a:effectLst/>
                      </a:endParaRPr>
                    </a:p>
                  </a:txBody>
                  <a:tcPr marL="0" marR="0" marT="0" marB="0" anchor="ctr"/>
                </a:tc>
                <a:tc>
                  <a:txBody>
                    <a:bodyPr/>
                    <a:lstStyle/>
                    <a:p>
                      <a:pPr marR="41910" algn="r">
                        <a:spcAft>
                          <a:spcPts val="0"/>
                        </a:spcAft>
                      </a:pPr>
                      <a:r>
                        <a:rPr lang="fr-FR" sz="900" dirty="0">
                          <a:effectLst/>
                        </a:rPr>
                        <a:t>White</a:t>
                      </a:r>
                      <a:endParaRPr lang="fr-FR" dirty="0">
                        <a:effectLst/>
                      </a:endParaRPr>
                    </a:p>
                  </a:txBody>
                  <a:tcPr marL="0" marR="0" marT="0" marB="0" anchor="ctr"/>
                </a:tc>
              </a:tr>
              <a:tr h="152400">
                <a:tc>
                  <a:txBody>
                    <a:bodyPr/>
                    <a:lstStyle/>
                    <a:p>
                      <a:pPr marR="86360" algn="r">
                        <a:spcAft>
                          <a:spcPts val="0"/>
                        </a:spcAft>
                      </a:pPr>
                      <a:r>
                        <a:rPr lang="fr-FR" sz="900" dirty="0">
                          <a:effectLst/>
                        </a:rPr>
                        <a:t>1</a:t>
                      </a:r>
                      <a:endParaRPr lang="fr-FR" dirty="0">
                        <a:effectLst/>
                      </a:endParaRPr>
                    </a:p>
                  </a:txBody>
                  <a:tcPr marL="0" marR="0" marT="0" marB="0" anchor="ctr"/>
                </a:tc>
                <a:tc>
                  <a:txBody>
                    <a:bodyPr/>
                    <a:lstStyle/>
                    <a:p>
                      <a:pPr>
                        <a:spcAft>
                          <a:spcPts val="0"/>
                        </a:spcAft>
                      </a:pPr>
                      <a:r>
                        <a:rPr lang="fr-FR" sz="1000" dirty="0">
                          <a:effectLst/>
                        </a:rPr>
                        <a:t>1984-1993</a:t>
                      </a:r>
                      <a:endParaRPr lang="fr-FR" dirty="0">
                        <a:effectLst/>
                      </a:endParaRPr>
                    </a:p>
                  </a:txBody>
                  <a:tcPr marL="0" marR="0" marT="0" marB="0" anchor="ctr"/>
                </a:tc>
                <a:tc>
                  <a:txBody>
                    <a:bodyPr/>
                    <a:lstStyle/>
                    <a:p>
                      <a:pPr algn="r">
                        <a:spcAft>
                          <a:spcPts val="0"/>
                        </a:spcAft>
                      </a:pPr>
                      <a:r>
                        <a:rPr lang="fr-FR" sz="1000" dirty="0">
                          <a:effectLst/>
                        </a:rPr>
                        <a:t>1.80</a:t>
                      </a:r>
                      <a:endParaRPr lang="fr-FR" dirty="0">
                        <a:effectLst/>
                      </a:endParaRPr>
                    </a:p>
                  </a:txBody>
                  <a:tcPr marL="0" marR="0" marT="0" marB="0" anchor="ctr"/>
                </a:tc>
                <a:tc>
                  <a:txBody>
                    <a:bodyPr/>
                    <a:lstStyle/>
                    <a:p>
                      <a:pPr marR="40005" algn="r">
                        <a:spcAft>
                          <a:spcPts val="0"/>
                        </a:spcAft>
                      </a:pPr>
                      <a:r>
                        <a:rPr lang="fr-FR" sz="1000" dirty="0">
                          <a:effectLst/>
                        </a:rPr>
                        <a:t>0.45</a:t>
                      </a:r>
                      <a:endParaRPr lang="fr-FR" dirty="0">
                        <a:effectLst/>
                      </a:endParaRPr>
                    </a:p>
                  </a:txBody>
                  <a:tcPr marL="0" marR="0" marT="0" marB="0" anchor="ctr"/>
                </a:tc>
                <a:tc>
                  <a:txBody>
                    <a:bodyPr/>
                    <a:lstStyle/>
                    <a:p>
                      <a:pPr marL="125095">
                        <a:spcAft>
                          <a:spcPts val="0"/>
                        </a:spcAft>
                      </a:pPr>
                      <a:r>
                        <a:rPr lang="fr-FR" sz="1000" dirty="0">
                          <a:effectLst/>
                        </a:rPr>
                        <a:t>0.45</a:t>
                      </a:r>
                      <a:endParaRPr lang="fr-FR" dirty="0">
                        <a:effectLst/>
                      </a:endParaRPr>
                    </a:p>
                  </a:txBody>
                  <a:tcPr marL="0" marR="0" marT="0" marB="0" anchor="ctr"/>
                </a:tc>
                <a:tc>
                  <a:txBody>
                    <a:bodyPr/>
                    <a:lstStyle/>
                    <a:p>
                      <a:pPr marR="292100" algn="r">
                        <a:spcAft>
                          <a:spcPts val="0"/>
                        </a:spcAft>
                      </a:pPr>
                      <a:r>
                        <a:rPr lang="fr-FR" sz="1000" dirty="0">
                          <a:effectLst/>
                        </a:rPr>
                        <a:t>0.90</a:t>
                      </a:r>
                      <a:endParaRPr lang="fr-FR" dirty="0">
                        <a:effectLst/>
                      </a:endParaRPr>
                    </a:p>
                  </a:txBody>
                  <a:tcPr marL="0" marR="0" marT="0" marB="0" anchor="ctr"/>
                </a:tc>
                <a:tc>
                  <a:txBody>
                    <a:bodyPr/>
                    <a:lstStyle/>
                    <a:p>
                      <a:pPr marR="41910" algn="r">
                        <a:spcAft>
                          <a:spcPts val="0"/>
                        </a:spcAft>
                      </a:pPr>
                      <a:r>
                        <a:rPr lang="fr-FR" sz="1000" dirty="0">
                          <a:effectLst/>
                        </a:rPr>
                        <a:t>1.60</a:t>
                      </a:r>
                      <a:endParaRPr lang="fr-FR" dirty="0">
                        <a:effectLst/>
                      </a:endParaRPr>
                    </a:p>
                  </a:txBody>
                  <a:tcPr marL="0" marR="0" marT="0" marB="0" anchor="ctr"/>
                </a:tc>
              </a:tr>
              <a:tr h="149225">
                <a:tc>
                  <a:txBody>
                    <a:bodyPr/>
                    <a:lstStyle/>
                    <a:p>
                      <a:pPr marR="86360" algn="r">
                        <a:spcAft>
                          <a:spcPts val="0"/>
                        </a:spcAft>
                      </a:pPr>
                      <a:r>
                        <a:rPr lang="fr-FR" sz="1000" dirty="0">
                          <a:effectLst/>
                        </a:rPr>
                        <a:t>2</a:t>
                      </a:r>
                      <a:endParaRPr lang="fr-FR" dirty="0">
                        <a:effectLst/>
                      </a:endParaRPr>
                    </a:p>
                  </a:txBody>
                  <a:tcPr marL="0" marR="0" marT="0" marB="0" anchor="ctr"/>
                </a:tc>
                <a:tc>
                  <a:txBody>
                    <a:bodyPr/>
                    <a:lstStyle/>
                    <a:p>
                      <a:pPr>
                        <a:spcAft>
                          <a:spcPts val="0"/>
                        </a:spcAft>
                      </a:pPr>
                      <a:r>
                        <a:rPr lang="fr-FR" sz="1000" dirty="0">
                          <a:effectLst/>
                        </a:rPr>
                        <a:t>1988</a:t>
                      </a:r>
                      <a:endParaRPr lang="fr-FR" dirty="0">
                        <a:effectLst/>
                      </a:endParaRPr>
                    </a:p>
                  </a:txBody>
                  <a:tcPr marL="0" marR="0" marT="0" marB="0" anchor="ctr"/>
                </a:tc>
                <a:tc>
                  <a:txBody>
                    <a:bodyPr/>
                    <a:lstStyle/>
                    <a:p>
                      <a:pPr algn="r">
                        <a:spcAft>
                          <a:spcPts val="0"/>
                        </a:spcAft>
                      </a:pPr>
                      <a:r>
                        <a:rPr lang="fr-FR" sz="1000" dirty="0">
                          <a:effectLst/>
                        </a:rPr>
                        <a:t>2.17</a:t>
                      </a:r>
                      <a:endParaRPr lang="fr-FR" dirty="0">
                        <a:effectLst/>
                      </a:endParaRPr>
                    </a:p>
                  </a:txBody>
                  <a:tcPr marL="0" marR="0" marT="0" marB="0" anchor="ctr"/>
                </a:tc>
                <a:tc>
                  <a:txBody>
                    <a:bodyPr/>
                    <a:lstStyle/>
                    <a:p>
                      <a:pPr marR="40005" algn="r">
                        <a:spcAft>
                          <a:spcPts val="0"/>
                        </a:spcAft>
                      </a:pPr>
                      <a:r>
                        <a:rPr lang="fr-FR" sz="1000" dirty="0">
                          <a:effectLst/>
                        </a:rPr>
                        <a:t>0.37</a:t>
                      </a:r>
                      <a:endParaRPr lang="fr-FR" dirty="0">
                        <a:effectLst/>
                      </a:endParaRPr>
                    </a:p>
                  </a:txBody>
                  <a:tcPr marL="0" marR="0" marT="0" marB="0" anchor="ctr"/>
                </a:tc>
                <a:tc>
                  <a:txBody>
                    <a:bodyPr/>
                    <a:lstStyle/>
                    <a:p>
                      <a:pPr marL="125095">
                        <a:spcAft>
                          <a:spcPts val="0"/>
                        </a:spcAft>
                      </a:pPr>
                      <a:r>
                        <a:rPr lang="fr-FR" sz="1000" dirty="0">
                          <a:effectLst/>
                        </a:rPr>
                        <a:t>0.45</a:t>
                      </a:r>
                      <a:endParaRPr lang="fr-FR" dirty="0">
                        <a:effectLst/>
                      </a:endParaRPr>
                    </a:p>
                  </a:txBody>
                  <a:tcPr marL="0" marR="0" marT="0" marB="0" anchor="ctr"/>
                </a:tc>
                <a:tc>
                  <a:txBody>
                    <a:bodyPr/>
                    <a:lstStyle/>
                    <a:p>
                      <a:pPr marR="292100" algn="r">
                        <a:spcAft>
                          <a:spcPts val="0"/>
                        </a:spcAft>
                      </a:pPr>
                      <a:r>
                        <a:rPr lang="fr-FR" sz="1000" dirty="0">
                          <a:effectLst/>
                        </a:rPr>
                        <a:t>0.17</a:t>
                      </a:r>
                      <a:endParaRPr lang="fr-FR" dirty="0">
                        <a:effectLst/>
                      </a:endParaRPr>
                    </a:p>
                  </a:txBody>
                  <a:tcPr marL="0" marR="0" marT="0" marB="0" anchor="ctr"/>
                </a:tc>
                <a:tc>
                  <a:txBody>
                    <a:bodyPr/>
                    <a:lstStyle/>
                    <a:p>
                      <a:pPr marR="41910" algn="r">
                        <a:spcAft>
                          <a:spcPts val="0"/>
                        </a:spcAft>
                      </a:pPr>
                      <a:r>
                        <a:rPr lang="fr-FR" sz="1000" dirty="0">
                          <a:effectLst/>
                        </a:rPr>
                        <a:t>1.86</a:t>
                      </a:r>
                      <a:endParaRPr lang="fr-FR" dirty="0">
                        <a:effectLst/>
                      </a:endParaRPr>
                    </a:p>
                  </a:txBody>
                  <a:tcPr marL="0" marR="0" marT="0" marB="0" anchor="ctr"/>
                </a:tc>
              </a:tr>
              <a:tr h="164465">
                <a:tc>
                  <a:txBody>
                    <a:bodyPr/>
                    <a:lstStyle/>
                    <a:p>
                      <a:pPr marR="86360" algn="r">
                        <a:spcAft>
                          <a:spcPts val="0"/>
                        </a:spcAft>
                      </a:pPr>
                      <a:r>
                        <a:rPr lang="fr-FR" sz="1000" dirty="0">
                          <a:effectLst/>
                        </a:rPr>
                        <a:t>3</a:t>
                      </a:r>
                      <a:endParaRPr lang="fr-FR" dirty="0">
                        <a:effectLst/>
                      </a:endParaRPr>
                    </a:p>
                  </a:txBody>
                  <a:tcPr marL="0" marR="0" marT="0" marB="0" anchor="ctr"/>
                </a:tc>
                <a:tc>
                  <a:txBody>
                    <a:bodyPr/>
                    <a:lstStyle/>
                    <a:p>
                      <a:pPr>
                        <a:spcAft>
                          <a:spcPts val="0"/>
                        </a:spcAft>
                      </a:pPr>
                      <a:r>
                        <a:rPr lang="fr-FR" sz="1000" dirty="0">
                          <a:effectLst/>
                        </a:rPr>
                        <a:t>UC </a:t>
                      </a:r>
                      <a:r>
                        <a:rPr lang="fr-FR" sz="900" dirty="0">
                          <a:effectLst/>
                        </a:rPr>
                        <a:t>Eligible</a:t>
                      </a:r>
                      <a:endParaRPr lang="fr-FR" dirty="0">
                        <a:effectLst/>
                      </a:endParaRPr>
                    </a:p>
                  </a:txBody>
                  <a:tcPr marL="0" marR="0" marT="0" marB="0" anchor="ctr"/>
                </a:tc>
                <a:tc>
                  <a:txBody>
                    <a:bodyPr/>
                    <a:lstStyle/>
                    <a:p>
                      <a:pPr marR="168910" algn="r">
                        <a:spcAft>
                          <a:spcPts val="0"/>
                        </a:spcAft>
                      </a:pPr>
                      <a:r>
                        <a:rPr lang="fr-FR" sz="1000" dirty="0">
                          <a:effectLst/>
                        </a:rPr>
                        <a:t>32</a:t>
                      </a:r>
                      <a:endParaRPr lang="fr-FR" dirty="0">
                        <a:effectLst/>
                      </a:endParaRPr>
                    </a:p>
                  </a:txBody>
                  <a:tcPr marL="0" marR="0" marT="0" marB="0" anchor="ctr"/>
                </a:tc>
                <a:tc>
                  <a:txBody>
                    <a:bodyPr/>
                    <a:lstStyle/>
                    <a:p>
                      <a:pPr marR="97155" algn="r">
                        <a:spcAft>
                          <a:spcPts val="0"/>
                        </a:spcAft>
                      </a:pPr>
                      <a:r>
                        <a:rPr lang="fr-FR" sz="1000" dirty="0">
                          <a:effectLst/>
                        </a:rPr>
                        <a:t>2.5</a:t>
                      </a:r>
                      <a:endParaRPr lang="fr-FR" dirty="0">
                        <a:effectLst/>
                      </a:endParaRPr>
                    </a:p>
                  </a:txBody>
                  <a:tcPr marL="0" marR="0" marT="0" marB="0" anchor="ctr"/>
                </a:tc>
                <a:tc>
                  <a:txBody>
                    <a:bodyPr/>
                    <a:lstStyle/>
                    <a:p>
                      <a:pPr marL="125095">
                        <a:spcAft>
                          <a:spcPts val="0"/>
                        </a:spcAft>
                      </a:pPr>
                      <a:r>
                        <a:rPr lang="fr-FR" sz="1000" dirty="0">
                          <a:effectLst/>
                        </a:rPr>
                        <a:t>3.5</a:t>
                      </a:r>
                      <a:endParaRPr lang="fr-FR" dirty="0">
                        <a:effectLst/>
                      </a:endParaRPr>
                    </a:p>
                  </a:txBody>
                  <a:tcPr marL="0" marR="0" marT="0" marB="0" anchor="ctr"/>
                </a:tc>
                <a:tc>
                  <a:txBody>
                    <a:bodyPr/>
                    <a:lstStyle/>
                    <a:p>
                      <a:pPr marL="401320">
                        <a:spcAft>
                          <a:spcPts val="0"/>
                        </a:spcAft>
                      </a:pPr>
                      <a:r>
                        <a:rPr lang="fr-FR" sz="1000" dirty="0">
                          <a:effectLst/>
                        </a:rPr>
                        <a:t>-</a:t>
                      </a:r>
                      <a:endParaRPr lang="fr-FR" dirty="0">
                        <a:effectLst/>
                      </a:endParaRPr>
                    </a:p>
                  </a:txBody>
                  <a:tcPr marL="0" marR="0" marT="0" marB="0" anchor="ctr"/>
                </a:tc>
                <a:tc>
                  <a:txBody>
                    <a:bodyPr/>
                    <a:lstStyle/>
                    <a:p>
                      <a:pPr marR="99060" algn="r">
                        <a:spcAft>
                          <a:spcPts val="0"/>
                        </a:spcAft>
                      </a:pPr>
                      <a:r>
                        <a:rPr lang="fr-FR" sz="1000" dirty="0">
                          <a:effectLst/>
                        </a:rPr>
                        <a:t>12.4</a:t>
                      </a:r>
                      <a:endParaRPr lang="fr-FR" dirty="0">
                        <a:effectLst/>
                      </a:endParaRPr>
                    </a:p>
                  </a:txBody>
                  <a:tcPr marL="0" marR="0" marT="0" marB="0" anchor="ctr"/>
                </a:tc>
              </a:tr>
            </a:tbl>
          </a:graphicData>
        </a:graphic>
      </p:graphicFrame>
      <p:sp>
        <p:nvSpPr>
          <p:cNvPr id="4" name="Espace réservé du numéro de diapositive 3"/>
          <p:cNvSpPr>
            <a:spLocks noGrp="1"/>
          </p:cNvSpPr>
          <p:nvPr>
            <p:ph type="sldNum" sz="quarter" idx="12"/>
          </p:nvPr>
        </p:nvSpPr>
        <p:spPr/>
        <p:txBody>
          <a:bodyPr/>
          <a:lstStyle/>
          <a:p>
            <a:pPr>
              <a:defRPr/>
            </a:pPr>
            <a:fld id="{1FABC20F-CB3C-4A46-B50B-3264E9CBD27A}" type="slidenum">
              <a:rPr lang="fr-BE"/>
              <a:pPr>
                <a:defRPr/>
              </a:pPr>
              <a:t>151</a:t>
            </a:fld>
            <a:endParaRPr lang="fr-BE" dirty="0"/>
          </a:p>
        </p:txBody>
      </p:sp>
      <p:sp>
        <p:nvSpPr>
          <p:cNvPr id="6" name="Rectangle 1"/>
          <p:cNvSpPr>
            <a:spLocks noChangeArrowheads="1"/>
          </p:cNvSpPr>
          <p:nvPr/>
        </p:nvSpPr>
        <p:spPr bwMode="auto">
          <a:xfrm>
            <a:off x="395288" y="1831975"/>
            <a:ext cx="6327775"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r>
              <a:rPr lang="en-US" sz="1400" i="1" dirty="0">
                <a:solidFill>
                  <a:srgbClr val="000000"/>
                </a:solidFill>
                <a:latin typeface="+mj-lt"/>
                <a:cs typeface="Times New Roman" pitchFamily="18" charset="0"/>
              </a:rPr>
              <a:t>Table 13.17. Prevalence of the gifted (rows 1 and 2: odds ratios; row </a:t>
            </a:r>
            <a:r>
              <a:rPr lang="en-US" sz="1400" i="1" dirty="0">
                <a:solidFill>
                  <a:srgbClr val="000000"/>
                </a:solidFill>
                <a:latin typeface="+mj-lt"/>
                <a:cs typeface="Arial" pitchFamily="34" charset="0"/>
              </a:rPr>
              <a:t>3: </a:t>
            </a:r>
            <a:r>
              <a:rPr lang="en-US" sz="1400" i="1" dirty="0">
                <a:solidFill>
                  <a:srgbClr val="000000"/>
                </a:solidFill>
                <a:latin typeface="+mj-lt"/>
                <a:cs typeface="Times New Roman" pitchFamily="18" charset="0"/>
              </a:rPr>
              <a:t>percentages)</a:t>
            </a:r>
            <a:endParaRPr lang="en-US" sz="1400" dirty="0">
              <a:latin typeface="+mj-lt"/>
              <a:cs typeface="Arial" pitchFamily="34" charset="0"/>
            </a:endParaRPr>
          </a:p>
          <a:p>
            <a:pPr eaLnBrk="0" hangingPunct="0">
              <a:defRPr/>
            </a:pPr>
            <a:r>
              <a:rPr lang="en-US" sz="1200" dirty="0">
                <a:latin typeface="Times New Roman" pitchFamily="18" charset="0"/>
                <a:cs typeface="Times New Roman" pitchFamily="18" charset="0"/>
              </a:rPr>
              <a:t/>
            </a:r>
            <a:br>
              <a:rPr lang="en-US" sz="1200" dirty="0">
                <a:latin typeface="Times New Roman" pitchFamily="18" charset="0"/>
                <a:cs typeface="Times New Roman" pitchFamily="18" charset="0"/>
              </a:rPr>
            </a:br>
            <a:endParaRPr lang="en-US" dirty="0">
              <a:latin typeface="Arial" pitchFamily="34" charset="0"/>
              <a:cs typeface="Arial" pitchFamily="34" charset="0"/>
            </a:endParaRPr>
          </a:p>
        </p:txBody>
      </p:sp>
      <p:graphicFrame>
        <p:nvGraphicFramePr>
          <p:cNvPr id="7" name="Tableau 6"/>
          <p:cNvGraphicFramePr>
            <a:graphicFrameLocks noGrp="1"/>
          </p:cNvGraphicFramePr>
          <p:nvPr/>
        </p:nvGraphicFramePr>
        <p:xfrm>
          <a:off x="1547664" y="4149080"/>
          <a:ext cx="4343400" cy="1195070"/>
        </p:xfrm>
        <a:graphic>
          <a:graphicData uri="http://schemas.openxmlformats.org/drawingml/2006/table">
            <a:tbl>
              <a:tblPr>
                <a:tableStyleId>{3C2FFA5D-87B4-456A-9821-1D502468CF0F}</a:tableStyleId>
              </a:tblPr>
              <a:tblGrid>
                <a:gridCol w="876935"/>
                <a:gridCol w="572770"/>
                <a:gridCol w="536575"/>
                <a:gridCol w="567055"/>
                <a:gridCol w="575945"/>
                <a:gridCol w="1214120"/>
              </a:tblGrid>
              <a:tr h="155575">
                <a:tc>
                  <a:txBody>
                    <a:bodyPr/>
                    <a:lstStyle/>
                    <a:p>
                      <a:pPr marL="27940">
                        <a:spcAft>
                          <a:spcPts val="0"/>
                        </a:spcAft>
                      </a:pPr>
                      <a:r>
                        <a:rPr lang="fr-FR" sz="900" dirty="0">
                          <a:effectLst/>
                        </a:rPr>
                        <a:t>Group</a:t>
                      </a:r>
                      <a:endParaRPr lang="fr-FR" dirty="0">
                        <a:effectLst/>
                      </a:endParaRPr>
                    </a:p>
                  </a:txBody>
                  <a:tcPr marL="0" marR="0" marT="0" marB="0" anchor="ctr"/>
                </a:tc>
                <a:tc>
                  <a:txBody>
                    <a:bodyPr/>
                    <a:lstStyle/>
                    <a:p>
                      <a:pPr algn="r">
                        <a:spcAft>
                          <a:spcPts val="0"/>
                        </a:spcAft>
                      </a:pPr>
                      <a:r>
                        <a:rPr lang="fr-FR" sz="900" dirty="0">
                          <a:effectLst/>
                        </a:rPr>
                        <a:t>1924-25</a:t>
                      </a:r>
                      <a:endParaRPr lang="fr-FR" dirty="0">
                        <a:effectLst/>
                      </a:endParaRPr>
                    </a:p>
                  </a:txBody>
                  <a:tcPr marL="0" marR="0" marT="0" marB="0" anchor="ctr"/>
                </a:tc>
                <a:tc>
                  <a:txBody>
                    <a:bodyPr/>
                    <a:lstStyle/>
                    <a:p>
                      <a:pPr algn="r">
                        <a:spcAft>
                          <a:spcPts val="0"/>
                        </a:spcAft>
                      </a:pPr>
                      <a:r>
                        <a:rPr lang="fr-FR" sz="900" dirty="0">
                          <a:effectLst/>
                        </a:rPr>
                        <a:t>1944-45</a:t>
                      </a:r>
                      <a:endParaRPr lang="fr-FR" dirty="0">
                        <a:effectLst/>
                      </a:endParaRPr>
                    </a:p>
                  </a:txBody>
                  <a:tcPr marL="0" marR="0" marT="0" marB="0" anchor="ctr"/>
                </a:tc>
                <a:tc>
                  <a:txBody>
                    <a:bodyPr/>
                    <a:lstStyle/>
                    <a:p>
                      <a:pPr algn="r">
                        <a:spcAft>
                          <a:spcPts val="0"/>
                        </a:spcAft>
                      </a:pPr>
                      <a:r>
                        <a:rPr lang="fr-FR" sz="900" dirty="0">
                          <a:effectLst/>
                        </a:rPr>
                        <a:t>1974-75</a:t>
                      </a:r>
                      <a:endParaRPr lang="fr-FR" dirty="0">
                        <a:effectLst/>
                      </a:endParaRPr>
                    </a:p>
                  </a:txBody>
                  <a:tcPr marL="0" marR="0" marT="0" marB="0" anchor="ctr"/>
                </a:tc>
                <a:tc>
                  <a:txBody>
                    <a:bodyPr/>
                    <a:lstStyle/>
                    <a:p>
                      <a:pPr algn="r">
                        <a:spcAft>
                          <a:spcPts val="0"/>
                        </a:spcAft>
                      </a:pPr>
                      <a:r>
                        <a:rPr lang="fr-FR" sz="900" dirty="0">
                          <a:effectLst/>
                        </a:rPr>
                        <a:t>1994-95</a:t>
                      </a:r>
                      <a:endParaRPr lang="fr-FR" dirty="0">
                        <a:effectLst/>
                      </a:endParaRPr>
                    </a:p>
                  </a:txBody>
                  <a:tcPr marL="0" marR="0" marT="0" marB="0" anchor="ctr"/>
                </a:tc>
                <a:tc>
                  <a:txBody>
                    <a:bodyPr/>
                    <a:lstStyle/>
                    <a:p>
                      <a:pPr marR="71120" algn="r">
                        <a:spcAft>
                          <a:spcPts val="0"/>
                        </a:spcAft>
                      </a:pPr>
                      <a:r>
                        <a:rPr lang="fr-FR" sz="900" dirty="0">
                          <a:effectLst/>
                        </a:rPr>
                        <a:t>% change 1975-95</a:t>
                      </a:r>
                      <a:endParaRPr lang="fr-FR" dirty="0">
                        <a:effectLst/>
                      </a:endParaRPr>
                    </a:p>
                  </a:txBody>
                  <a:tcPr marL="0" marR="0" marT="0" marB="0" anchor="ctr"/>
                </a:tc>
              </a:tr>
              <a:tr h="142875">
                <a:tc>
                  <a:txBody>
                    <a:bodyPr/>
                    <a:lstStyle/>
                    <a:p>
                      <a:pPr marL="27940">
                        <a:spcAft>
                          <a:spcPts val="0"/>
                        </a:spcAft>
                      </a:pPr>
                      <a:r>
                        <a:rPr lang="fr-FR" sz="900" dirty="0">
                          <a:effectLst/>
                        </a:rPr>
                        <a:t>Black</a:t>
                      </a:r>
                      <a:endParaRPr lang="fr-FR" dirty="0">
                        <a:effectLst/>
                      </a:endParaRPr>
                    </a:p>
                  </a:txBody>
                  <a:tcPr marL="0" marR="0" marT="0" marB="0" anchor="ctr"/>
                </a:tc>
                <a:tc>
                  <a:txBody>
                    <a:bodyPr/>
                    <a:lstStyle/>
                    <a:p>
                      <a:pPr marR="139065" algn="r">
                        <a:spcAft>
                          <a:spcPts val="0"/>
                        </a:spcAft>
                      </a:pPr>
                      <a:r>
                        <a:rPr lang="fr-FR" sz="900" dirty="0">
                          <a:effectLst/>
                        </a:rPr>
                        <a:t>0.06</a:t>
                      </a:r>
                      <a:endParaRPr lang="fr-FR" dirty="0">
                        <a:effectLst/>
                      </a:endParaRPr>
                    </a:p>
                  </a:txBody>
                  <a:tcPr marL="0" marR="0" marT="0" marB="0" anchor="ctr"/>
                </a:tc>
                <a:tc>
                  <a:txBody>
                    <a:bodyPr/>
                    <a:lstStyle/>
                    <a:p>
                      <a:pPr marR="123825" algn="r">
                        <a:spcAft>
                          <a:spcPts val="0"/>
                        </a:spcAft>
                      </a:pPr>
                      <a:r>
                        <a:rPr lang="fr-FR" sz="900" dirty="0">
                          <a:effectLst/>
                        </a:rPr>
                        <a:t>0.07</a:t>
                      </a:r>
                      <a:endParaRPr lang="fr-FR" dirty="0">
                        <a:effectLst/>
                      </a:endParaRPr>
                    </a:p>
                  </a:txBody>
                  <a:tcPr marL="0" marR="0" marT="0" marB="0" anchor="ctr"/>
                </a:tc>
                <a:tc>
                  <a:txBody>
                    <a:bodyPr/>
                    <a:lstStyle/>
                    <a:p>
                      <a:pPr marR="135890" algn="r">
                        <a:spcAft>
                          <a:spcPts val="0"/>
                        </a:spcAft>
                      </a:pPr>
                      <a:r>
                        <a:rPr lang="fr-FR" sz="900" dirty="0">
                          <a:effectLst/>
                        </a:rPr>
                        <a:t>0.37</a:t>
                      </a:r>
                      <a:endParaRPr lang="fr-FR" dirty="0">
                        <a:effectLst/>
                      </a:endParaRPr>
                    </a:p>
                  </a:txBody>
                  <a:tcPr marL="0" marR="0" marT="0" marB="0" anchor="ctr"/>
                </a:tc>
                <a:tc>
                  <a:txBody>
                    <a:bodyPr/>
                    <a:lstStyle/>
                    <a:p>
                      <a:pPr marR="81915" algn="r">
                        <a:spcAft>
                          <a:spcPts val="0"/>
                        </a:spcAft>
                      </a:pPr>
                      <a:r>
                        <a:rPr lang="fr-FR" sz="900" dirty="0">
                          <a:effectLst/>
                        </a:rPr>
                        <a:t>0.53</a:t>
                      </a:r>
                      <a:endParaRPr lang="fr-FR" dirty="0">
                        <a:effectLst/>
                      </a:endParaRPr>
                    </a:p>
                  </a:txBody>
                  <a:tcPr marL="0" marR="0" marT="0" marB="0" anchor="ctr"/>
                </a:tc>
                <a:tc>
                  <a:txBody>
                    <a:bodyPr/>
                    <a:lstStyle/>
                    <a:p>
                      <a:pPr marR="471170" algn="r">
                        <a:spcAft>
                          <a:spcPts val="0"/>
                        </a:spcAft>
                      </a:pPr>
                      <a:r>
                        <a:rPr lang="fr-FR" sz="900" dirty="0">
                          <a:effectLst/>
                        </a:rPr>
                        <a:t>43</a:t>
                      </a:r>
                      <a:endParaRPr lang="fr-FR" dirty="0">
                        <a:effectLst/>
                      </a:endParaRPr>
                    </a:p>
                  </a:txBody>
                  <a:tcPr marL="0" marR="0" marT="0" marB="0" anchor="ctr"/>
                </a:tc>
              </a:tr>
              <a:tr h="149860">
                <a:tc>
                  <a:txBody>
                    <a:bodyPr/>
                    <a:lstStyle/>
                    <a:p>
                      <a:pPr marL="27940">
                        <a:spcAft>
                          <a:spcPts val="0"/>
                        </a:spcAft>
                      </a:pPr>
                      <a:r>
                        <a:rPr lang="fr-FR" sz="900" dirty="0">
                          <a:effectLst/>
                        </a:rPr>
                        <a:t>English</a:t>
                      </a:r>
                      <a:endParaRPr lang="fr-FR" dirty="0">
                        <a:effectLst/>
                      </a:endParaRPr>
                    </a:p>
                  </a:txBody>
                  <a:tcPr marL="0" marR="0" marT="0" marB="0" anchor="ctr"/>
                </a:tc>
                <a:tc>
                  <a:txBody>
                    <a:bodyPr/>
                    <a:lstStyle/>
                    <a:p>
                      <a:pPr marR="139065" algn="r">
                        <a:spcAft>
                          <a:spcPts val="0"/>
                        </a:spcAft>
                      </a:pPr>
                      <a:r>
                        <a:rPr lang="fr-FR" sz="900" dirty="0">
                          <a:effectLst/>
                        </a:rPr>
                        <a:t>3.74</a:t>
                      </a:r>
                      <a:endParaRPr lang="fr-FR" dirty="0">
                        <a:effectLst/>
                      </a:endParaRPr>
                    </a:p>
                  </a:txBody>
                  <a:tcPr marL="0" marR="0" marT="0" marB="0" anchor="ctr"/>
                </a:tc>
                <a:tc>
                  <a:txBody>
                    <a:bodyPr/>
                    <a:lstStyle/>
                    <a:p>
                      <a:pPr marR="123825" algn="r">
                        <a:spcAft>
                          <a:spcPts val="0"/>
                        </a:spcAft>
                      </a:pPr>
                      <a:r>
                        <a:rPr lang="fr-FR" sz="900" dirty="0">
                          <a:effectLst/>
                        </a:rPr>
                        <a:t>3.74</a:t>
                      </a:r>
                      <a:endParaRPr lang="fr-FR" dirty="0">
                        <a:effectLst/>
                      </a:endParaRPr>
                    </a:p>
                  </a:txBody>
                  <a:tcPr marL="0" marR="0" marT="0" marB="0" anchor="ctr"/>
                </a:tc>
                <a:tc>
                  <a:txBody>
                    <a:bodyPr/>
                    <a:lstStyle/>
                    <a:p>
                      <a:pPr marR="135890" algn="r">
                        <a:spcAft>
                          <a:spcPts val="0"/>
                        </a:spcAft>
                      </a:pPr>
                      <a:r>
                        <a:rPr lang="fr-FR" sz="900" dirty="0">
                          <a:effectLst/>
                        </a:rPr>
                        <a:t>3.88</a:t>
                      </a:r>
                      <a:endParaRPr lang="fr-FR" dirty="0">
                        <a:effectLst/>
                      </a:endParaRPr>
                    </a:p>
                  </a:txBody>
                  <a:tcPr marL="0" marR="0" marT="0" marB="0" anchor="ctr"/>
                </a:tc>
                <a:tc>
                  <a:txBody>
                    <a:bodyPr/>
                    <a:lstStyle/>
                    <a:p>
                      <a:pPr marR="81915" algn="r">
                        <a:spcAft>
                          <a:spcPts val="0"/>
                        </a:spcAft>
                      </a:pPr>
                      <a:r>
                        <a:rPr lang="fr-FR" sz="900" dirty="0">
                          <a:effectLst/>
                        </a:rPr>
                        <a:t>2.83</a:t>
                      </a:r>
                      <a:endParaRPr lang="fr-FR" dirty="0">
                        <a:effectLst/>
                      </a:endParaRPr>
                    </a:p>
                  </a:txBody>
                  <a:tcPr marL="0" marR="0" marT="0" marB="0" anchor="ctr"/>
                </a:tc>
                <a:tc>
                  <a:txBody>
                    <a:bodyPr/>
                    <a:lstStyle/>
                    <a:p>
                      <a:pPr marR="471170" algn="r">
                        <a:spcAft>
                          <a:spcPts val="0"/>
                        </a:spcAft>
                      </a:pPr>
                      <a:r>
                        <a:rPr lang="fr-FR" sz="900" dirty="0">
                          <a:effectLst/>
                        </a:rPr>
                        <a:t>-27</a:t>
                      </a:r>
                      <a:endParaRPr lang="fr-FR" dirty="0">
                        <a:effectLst/>
                      </a:endParaRPr>
                    </a:p>
                  </a:txBody>
                  <a:tcPr marL="0" marR="0" marT="0" marB="0" anchor="ctr"/>
                </a:tc>
              </a:tr>
              <a:tr h="152400">
                <a:tc>
                  <a:txBody>
                    <a:bodyPr/>
                    <a:lstStyle/>
                    <a:p>
                      <a:pPr marL="27940">
                        <a:spcAft>
                          <a:spcPts val="0"/>
                        </a:spcAft>
                      </a:pPr>
                      <a:r>
                        <a:rPr lang="fr-FR" sz="900" dirty="0">
                          <a:effectLst/>
                        </a:rPr>
                        <a:t>Italian</a:t>
                      </a:r>
                      <a:endParaRPr lang="fr-FR" dirty="0">
                        <a:effectLst/>
                      </a:endParaRPr>
                    </a:p>
                  </a:txBody>
                  <a:tcPr marL="0" marR="0" marT="0" marB="0" anchor="ctr"/>
                </a:tc>
                <a:tc>
                  <a:txBody>
                    <a:bodyPr/>
                    <a:lstStyle/>
                    <a:p>
                      <a:pPr marR="139065" algn="r">
                        <a:spcAft>
                          <a:spcPts val="0"/>
                        </a:spcAft>
                      </a:pPr>
                      <a:r>
                        <a:rPr lang="fr-FR" sz="900" dirty="0">
                          <a:effectLst/>
                        </a:rPr>
                        <a:t>0.09</a:t>
                      </a:r>
                      <a:endParaRPr lang="fr-FR" dirty="0">
                        <a:effectLst/>
                      </a:endParaRPr>
                    </a:p>
                  </a:txBody>
                  <a:tcPr marL="0" marR="0" marT="0" marB="0" anchor="ctr"/>
                </a:tc>
                <a:tc>
                  <a:txBody>
                    <a:bodyPr/>
                    <a:lstStyle/>
                    <a:p>
                      <a:pPr marR="123825" algn="r">
                        <a:spcAft>
                          <a:spcPts val="0"/>
                        </a:spcAft>
                      </a:pPr>
                      <a:r>
                        <a:rPr lang="fr-FR" sz="900" dirty="0">
                          <a:effectLst/>
                        </a:rPr>
                        <a:t>0.33</a:t>
                      </a:r>
                      <a:endParaRPr lang="fr-FR" dirty="0">
                        <a:effectLst/>
                      </a:endParaRPr>
                    </a:p>
                  </a:txBody>
                  <a:tcPr marL="0" marR="0" marT="0" marB="0" anchor="ctr"/>
                </a:tc>
                <a:tc>
                  <a:txBody>
                    <a:bodyPr/>
                    <a:lstStyle/>
                    <a:p>
                      <a:pPr marR="135890" algn="r">
                        <a:spcAft>
                          <a:spcPts val="0"/>
                        </a:spcAft>
                      </a:pPr>
                      <a:r>
                        <a:rPr lang="fr-FR" sz="900" dirty="0">
                          <a:effectLst/>
                        </a:rPr>
                        <a:t>1.31</a:t>
                      </a:r>
                      <a:endParaRPr lang="fr-FR" dirty="0">
                        <a:effectLst/>
                      </a:endParaRPr>
                    </a:p>
                  </a:txBody>
                  <a:tcPr marL="0" marR="0" marT="0" marB="0" anchor="ctr"/>
                </a:tc>
                <a:tc>
                  <a:txBody>
                    <a:bodyPr/>
                    <a:lstStyle/>
                    <a:p>
                      <a:pPr marR="81915" algn="r">
                        <a:spcAft>
                          <a:spcPts val="0"/>
                        </a:spcAft>
                      </a:pPr>
                      <a:r>
                        <a:rPr lang="fr-FR" sz="900" dirty="0">
                          <a:effectLst/>
                        </a:rPr>
                        <a:t>2.72</a:t>
                      </a:r>
                      <a:endParaRPr lang="fr-FR" dirty="0">
                        <a:effectLst/>
                      </a:endParaRPr>
                    </a:p>
                  </a:txBody>
                  <a:tcPr marL="0" marR="0" marT="0" marB="0" anchor="ctr"/>
                </a:tc>
                <a:tc>
                  <a:txBody>
                    <a:bodyPr/>
                    <a:lstStyle/>
                    <a:p>
                      <a:pPr marR="471170" algn="r">
                        <a:spcAft>
                          <a:spcPts val="0"/>
                        </a:spcAft>
                      </a:pPr>
                      <a:r>
                        <a:rPr lang="fr-FR" sz="900" dirty="0">
                          <a:effectLst/>
                        </a:rPr>
                        <a:t>108</a:t>
                      </a:r>
                      <a:endParaRPr lang="fr-FR" dirty="0">
                        <a:effectLst/>
                      </a:endParaRPr>
                    </a:p>
                  </a:txBody>
                  <a:tcPr marL="0" marR="0" marT="0" marB="0" anchor="ctr"/>
                </a:tc>
              </a:tr>
              <a:tr h="146050">
                <a:tc>
                  <a:txBody>
                    <a:bodyPr/>
                    <a:lstStyle/>
                    <a:p>
                      <a:pPr marL="27940">
                        <a:spcAft>
                          <a:spcPts val="0"/>
                        </a:spcAft>
                      </a:pPr>
                      <a:r>
                        <a:rPr lang="fr-FR" sz="900" dirty="0">
                          <a:effectLst/>
                        </a:rPr>
                        <a:t>Jewish</a:t>
                      </a:r>
                      <a:endParaRPr lang="fr-FR" dirty="0">
                        <a:effectLst/>
                      </a:endParaRPr>
                    </a:p>
                  </a:txBody>
                  <a:tcPr marL="0" marR="0" marT="0" marB="0" anchor="ctr"/>
                </a:tc>
                <a:tc>
                  <a:txBody>
                    <a:bodyPr/>
                    <a:lstStyle/>
                    <a:p>
                      <a:pPr marR="139065" algn="r">
                        <a:spcAft>
                          <a:spcPts val="0"/>
                        </a:spcAft>
                      </a:pPr>
                      <a:r>
                        <a:rPr lang="fr-FR" sz="900" dirty="0">
                          <a:effectLst/>
                        </a:rPr>
                        <a:t>1.59</a:t>
                      </a:r>
                      <a:endParaRPr lang="fr-FR" dirty="0">
                        <a:effectLst/>
                      </a:endParaRPr>
                    </a:p>
                  </a:txBody>
                  <a:tcPr marL="0" marR="0" marT="0" marB="0" anchor="ctr"/>
                </a:tc>
                <a:tc>
                  <a:txBody>
                    <a:bodyPr/>
                    <a:lstStyle/>
                    <a:p>
                      <a:pPr marR="123825" algn="r">
                        <a:spcAft>
                          <a:spcPts val="0"/>
                        </a:spcAft>
                      </a:pPr>
                      <a:r>
                        <a:rPr lang="fr-FR" sz="900" dirty="0">
                          <a:effectLst/>
                        </a:rPr>
                        <a:t>1.97</a:t>
                      </a:r>
                      <a:endParaRPr lang="fr-FR" dirty="0">
                        <a:effectLst/>
                      </a:endParaRPr>
                    </a:p>
                  </a:txBody>
                  <a:tcPr marL="0" marR="0" marT="0" marB="0" anchor="ctr"/>
                </a:tc>
                <a:tc>
                  <a:txBody>
                    <a:bodyPr/>
                    <a:lstStyle/>
                    <a:p>
                      <a:pPr marR="135890" algn="r">
                        <a:spcAft>
                          <a:spcPts val="0"/>
                        </a:spcAft>
                      </a:pPr>
                      <a:r>
                        <a:rPr lang="fr-FR" sz="900" dirty="0">
                          <a:effectLst/>
                        </a:rPr>
                        <a:t>8.39</a:t>
                      </a:r>
                      <a:endParaRPr lang="fr-FR" dirty="0">
                        <a:effectLst/>
                      </a:endParaRPr>
                    </a:p>
                  </a:txBody>
                  <a:tcPr marL="0" marR="0" marT="0" marB="0" anchor="ctr"/>
                </a:tc>
                <a:tc>
                  <a:txBody>
                    <a:bodyPr/>
                    <a:lstStyle/>
                    <a:p>
                      <a:pPr marR="81915" algn="r">
                        <a:spcAft>
                          <a:spcPts val="0"/>
                        </a:spcAft>
                      </a:pPr>
                      <a:r>
                        <a:rPr lang="fr-FR" sz="900" dirty="0">
                          <a:effectLst/>
                        </a:rPr>
                        <a:t>16.62</a:t>
                      </a:r>
                      <a:endParaRPr lang="fr-FR" dirty="0">
                        <a:effectLst/>
                      </a:endParaRPr>
                    </a:p>
                  </a:txBody>
                  <a:tcPr marL="0" marR="0" marT="0" marB="0" anchor="ctr"/>
                </a:tc>
                <a:tc>
                  <a:txBody>
                    <a:bodyPr/>
                    <a:lstStyle/>
                    <a:p>
                      <a:pPr marR="471170" algn="r">
                        <a:spcAft>
                          <a:spcPts val="0"/>
                        </a:spcAft>
                      </a:pPr>
                      <a:r>
                        <a:rPr lang="fr-FR" sz="900" dirty="0">
                          <a:effectLst/>
                        </a:rPr>
                        <a:t>98</a:t>
                      </a:r>
                      <a:endParaRPr lang="fr-FR" dirty="0">
                        <a:effectLst/>
                      </a:endParaRPr>
                    </a:p>
                  </a:txBody>
                  <a:tcPr marL="0" marR="0" marT="0" marB="0" anchor="ctr"/>
                </a:tc>
              </a:tr>
              <a:tr h="149225">
                <a:tc>
                  <a:txBody>
                    <a:bodyPr/>
                    <a:lstStyle/>
                    <a:p>
                      <a:pPr marL="27940">
                        <a:spcAft>
                          <a:spcPts val="0"/>
                        </a:spcAft>
                      </a:pPr>
                      <a:r>
                        <a:rPr lang="fr-FR" sz="900" dirty="0">
                          <a:effectLst/>
                        </a:rPr>
                        <a:t>Scandinavian</a:t>
                      </a:r>
                      <a:endParaRPr lang="fr-FR" dirty="0">
                        <a:effectLst/>
                      </a:endParaRPr>
                    </a:p>
                  </a:txBody>
                  <a:tcPr marL="0" marR="0" marT="0" marB="0" anchor="ctr"/>
                </a:tc>
                <a:tc>
                  <a:txBody>
                    <a:bodyPr/>
                    <a:lstStyle/>
                    <a:p>
                      <a:pPr marR="139065" algn="r">
                        <a:spcAft>
                          <a:spcPts val="0"/>
                        </a:spcAft>
                      </a:pPr>
                      <a:r>
                        <a:rPr lang="fr-FR" sz="900" dirty="0">
                          <a:effectLst/>
                        </a:rPr>
                        <a:t>0.42</a:t>
                      </a:r>
                      <a:endParaRPr lang="fr-FR" dirty="0">
                        <a:effectLst/>
                      </a:endParaRPr>
                    </a:p>
                  </a:txBody>
                  <a:tcPr marL="0" marR="0" marT="0" marB="0" anchor="ctr"/>
                </a:tc>
                <a:tc>
                  <a:txBody>
                    <a:bodyPr/>
                    <a:lstStyle/>
                    <a:p>
                      <a:pPr marR="123825" algn="r">
                        <a:spcAft>
                          <a:spcPts val="0"/>
                        </a:spcAft>
                      </a:pPr>
                      <a:r>
                        <a:rPr lang="fr-FR" sz="900" dirty="0">
                          <a:effectLst/>
                        </a:rPr>
                        <a:t>1.29</a:t>
                      </a:r>
                      <a:endParaRPr lang="fr-FR" dirty="0">
                        <a:effectLst/>
                      </a:endParaRPr>
                    </a:p>
                  </a:txBody>
                  <a:tcPr marL="0" marR="0" marT="0" marB="0" anchor="ctr"/>
                </a:tc>
                <a:tc>
                  <a:txBody>
                    <a:bodyPr/>
                    <a:lstStyle/>
                    <a:p>
                      <a:pPr marR="135890" algn="r">
                        <a:spcAft>
                          <a:spcPts val="0"/>
                        </a:spcAft>
                      </a:pPr>
                      <a:r>
                        <a:rPr lang="fr-FR" sz="900" dirty="0">
                          <a:effectLst/>
                        </a:rPr>
                        <a:t>3.57</a:t>
                      </a:r>
                      <a:endParaRPr lang="fr-FR" dirty="0">
                        <a:effectLst/>
                      </a:endParaRPr>
                    </a:p>
                  </a:txBody>
                  <a:tcPr marL="0" marR="0" marT="0" marB="0" anchor="ctr"/>
                </a:tc>
                <a:tc>
                  <a:txBody>
                    <a:bodyPr/>
                    <a:lstStyle/>
                    <a:p>
                      <a:pPr marR="81915" algn="r">
                        <a:spcAft>
                          <a:spcPts val="0"/>
                        </a:spcAft>
                      </a:pPr>
                      <a:r>
                        <a:rPr lang="fr-FR" sz="900" dirty="0">
                          <a:effectLst/>
                        </a:rPr>
                        <a:t>4.79</a:t>
                      </a:r>
                      <a:endParaRPr lang="fr-FR" dirty="0">
                        <a:effectLst/>
                      </a:endParaRPr>
                    </a:p>
                  </a:txBody>
                  <a:tcPr marL="0" marR="0" marT="0" marB="0" anchor="ctr"/>
                </a:tc>
                <a:tc>
                  <a:txBody>
                    <a:bodyPr/>
                    <a:lstStyle/>
                    <a:p>
                      <a:pPr marR="471170" algn="r">
                        <a:spcAft>
                          <a:spcPts val="0"/>
                        </a:spcAft>
                      </a:pPr>
                      <a:r>
                        <a:rPr lang="fr-FR" sz="900" dirty="0">
                          <a:effectLst/>
                        </a:rPr>
                        <a:t>34</a:t>
                      </a:r>
                      <a:endParaRPr lang="fr-FR" dirty="0">
                        <a:effectLst/>
                      </a:endParaRPr>
                    </a:p>
                  </a:txBody>
                  <a:tcPr marL="0" marR="0" marT="0" marB="0" anchor="ctr"/>
                </a:tc>
              </a:tr>
              <a:tr h="146685">
                <a:tc>
                  <a:txBody>
                    <a:bodyPr/>
                    <a:lstStyle/>
                    <a:p>
                      <a:pPr marL="27940">
                        <a:spcAft>
                          <a:spcPts val="0"/>
                        </a:spcAft>
                      </a:pPr>
                      <a:r>
                        <a:rPr lang="fr-FR" sz="900" dirty="0">
                          <a:effectLst/>
                        </a:rPr>
                        <a:t>Slavic</a:t>
                      </a:r>
                      <a:endParaRPr lang="fr-FR" dirty="0">
                        <a:effectLst/>
                      </a:endParaRPr>
                    </a:p>
                  </a:txBody>
                  <a:tcPr marL="0" marR="0" marT="0" marB="0" anchor="ctr"/>
                </a:tc>
                <a:tc>
                  <a:txBody>
                    <a:bodyPr/>
                    <a:lstStyle/>
                    <a:p>
                      <a:pPr marR="139065" algn="r">
                        <a:spcAft>
                          <a:spcPts val="0"/>
                        </a:spcAft>
                      </a:pPr>
                      <a:r>
                        <a:rPr lang="fr-FR" sz="900" dirty="0">
                          <a:effectLst/>
                        </a:rPr>
                        <a:t>0.16</a:t>
                      </a:r>
                      <a:endParaRPr lang="fr-FR" dirty="0">
                        <a:effectLst/>
                      </a:endParaRPr>
                    </a:p>
                  </a:txBody>
                  <a:tcPr marL="0" marR="0" marT="0" marB="0" anchor="ctr"/>
                </a:tc>
                <a:tc>
                  <a:txBody>
                    <a:bodyPr/>
                    <a:lstStyle/>
                    <a:p>
                      <a:pPr marR="123825" algn="r">
                        <a:spcAft>
                          <a:spcPts val="0"/>
                        </a:spcAft>
                      </a:pPr>
                      <a:r>
                        <a:rPr lang="fr-FR" sz="900" dirty="0">
                          <a:effectLst/>
                        </a:rPr>
                        <a:t>0.29</a:t>
                      </a:r>
                      <a:endParaRPr lang="fr-FR" dirty="0">
                        <a:effectLst/>
                      </a:endParaRPr>
                    </a:p>
                  </a:txBody>
                  <a:tcPr marL="0" marR="0" marT="0" marB="0" anchor="ctr"/>
                </a:tc>
                <a:tc>
                  <a:txBody>
                    <a:bodyPr/>
                    <a:lstStyle/>
                    <a:p>
                      <a:pPr marR="135890" algn="r">
                        <a:spcAft>
                          <a:spcPts val="0"/>
                        </a:spcAft>
                      </a:pPr>
                      <a:r>
                        <a:rPr lang="fr-FR" sz="900" dirty="0">
                          <a:effectLst/>
                        </a:rPr>
                        <a:t>1.48</a:t>
                      </a:r>
                      <a:endParaRPr lang="fr-FR" dirty="0">
                        <a:effectLst/>
                      </a:endParaRPr>
                    </a:p>
                  </a:txBody>
                  <a:tcPr marL="0" marR="0" marT="0" marB="0" anchor="ctr"/>
                </a:tc>
                <a:tc>
                  <a:txBody>
                    <a:bodyPr/>
                    <a:lstStyle/>
                    <a:p>
                      <a:pPr marR="81915" algn="r">
                        <a:spcAft>
                          <a:spcPts val="0"/>
                        </a:spcAft>
                      </a:pPr>
                      <a:r>
                        <a:rPr lang="fr-FR" sz="900" dirty="0">
                          <a:effectLst/>
                        </a:rPr>
                        <a:t>3.52</a:t>
                      </a:r>
                      <a:endParaRPr lang="fr-FR" dirty="0">
                        <a:effectLst/>
                      </a:endParaRPr>
                    </a:p>
                  </a:txBody>
                  <a:tcPr marL="0" marR="0" marT="0" marB="0" anchor="ctr"/>
                </a:tc>
                <a:tc>
                  <a:txBody>
                    <a:bodyPr/>
                    <a:lstStyle/>
                    <a:p>
                      <a:pPr marR="471170" algn="r">
                        <a:spcAft>
                          <a:spcPts val="0"/>
                        </a:spcAft>
                      </a:pPr>
                      <a:r>
                        <a:rPr lang="fr-FR" sz="900" dirty="0">
                          <a:effectLst/>
                        </a:rPr>
                        <a:t>138</a:t>
                      </a:r>
                      <a:endParaRPr lang="fr-FR" dirty="0">
                        <a:effectLst/>
                      </a:endParaRPr>
                    </a:p>
                  </a:txBody>
                  <a:tcPr marL="0" marR="0" marT="0" marB="0" anchor="ctr"/>
                </a:tc>
              </a:tr>
              <a:tr h="152400">
                <a:tc>
                  <a:txBody>
                    <a:bodyPr/>
                    <a:lstStyle/>
                    <a:p>
                      <a:pPr marL="27940">
                        <a:spcAft>
                          <a:spcPts val="0"/>
                        </a:spcAft>
                      </a:pPr>
                      <a:r>
                        <a:rPr lang="fr-FR" sz="900" dirty="0">
                          <a:effectLst/>
                        </a:rPr>
                        <a:t>Total</a:t>
                      </a:r>
                      <a:endParaRPr lang="fr-FR" dirty="0">
                        <a:effectLst/>
                      </a:endParaRPr>
                    </a:p>
                  </a:txBody>
                  <a:tcPr marL="0" marR="0" marT="0" marB="0" anchor="ctr"/>
                </a:tc>
                <a:tc>
                  <a:txBody>
                    <a:bodyPr/>
                    <a:lstStyle/>
                    <a:p>
                      <a:pPr marR="139065" algn="r">
                        <a:spcAft>
                          <a:spcPts val="0"/>
                        </a:spcAft>
                      </a:pPr>
                      <a:r>
                        <a:rPr lang="fr-FR" sz="900" dirty="0">
                          <a:effectLst/>
                        </a:rPr>
                        <a:t>2.27</a:t>
                      </a:r>
                      <a:endParaRPr lang="fr-FR" dirty="0">
                        <a:effectLst/>
                      </a:endParaRPr>
                    </a:p>
                  </a:txBody>
                  <a:tcPr marL="0" marR="0" marT="0" marB="0" anchor="ctr"/>
                </a:tc>
                <a:tc>
                  <a:txBody>
                    <a:bodyPr/>
                    <a:lstStyle/>
                    <a:p>
                      <a:pPr marR="123825" algn="r">
                        <a:spcAft>
                          <a:spcPts val="0"/>
                        </a:spcAft>
                      </a:pPr>
                      <a:r>
                        <a:rPr lang="fr-FR" sz="900" dirty="0">
                          <a:effectLst/>
                        </a:rPr>
                        <a:t>2.48</a:t>
                      </a:r>
                      <a:endParaRPr lang="fr-FR" dirty="0">
                        <a:effectLst/>
                      </a:endParaRPr>
                    </a:p>
                  </a:txBody>
                  <a:tcPr marL="0" marR="0" marT="0" marB="0" anchor="ctr"/>
                </a:tc>
                <a:tc>
                  <a:txBody>
                    <a:bodyPr/>
                    <a:lstStyle/>
                    <a:p>
                      <a:pPr marR="135890" algn="r">
                        <a:spcAft>
                          <a:spcPts val="0"/>
                        </a:spcAft>
                      </a:pPr>
                      <a:r>
                        <a:rPr lang="fr-FR" sz="900" dirty="0">
                          <a:effectLst/>
                        </a:rPr>
                        <a:t>3.42</a:t>
                      </a:r>
                      <a:endParaRPr lang="fr-FR" dirty="0">
                        <a:effectLst/>
                      </a:endParaRPr>
                    </a:p>
                  </a:txBody>
                  <a:tcPr marL="0" marR="0" marT="0" marB="0" anchor="ctr"/>
                </a:tc>
                <a:tc>
                  <a:txBody>
                    <a:bodyPr/>
                    <a:lstStyle/>
                    <a:p>
                      <a:pPr marR="81915" algn="r">
                        <a:spcAft>
                          <a:spcPts val="0"/>
                        </a:spcAft>
                      </a:pPr>
                      <a:r>
                        <a:rPr lang="fr-FR" sz="900" dirty="0">
                          <a:effectLst/>
                        </a:rPr>
                        <a:t>3.55</a:t>
                      </a:r>
                      <a:endParaRPr lang="fr-FR" dirty="0">
                        <a:effectLst/>
                      </a:endParaRPr>
                    </a:p>
                  </a:txBody>
                  <a:tcPr marL="0" marR="0" marT="0" marB="0" anchor="ctr"/>
                </a:tc>
                <a:tc>
                  <a:txBody>
                    <a:bodyPr/>
                    <a:lstStyle/>
                    <a:p>
                      <a:pPr marR="471170" algn="r">
                        <a:spcAft>
                          <a:spcPts val="0"/>
                        </a:spcAft>
                      </a:pPr>
                      <a:r>
                        <a:rPr lang="fr-FR" sz="900" dirty="0">
                          <a:effectLst/>
                        </a:rPr>
                        <a:t>4</a:t>
                      </a:r>
                      <a:endParaRPr lang="fr-FR" dirty="0">
                        <a:effectLst/>
                      </a:endParaRPr>
                    </a:p>
                  </a:txBody>
                  <a:tcPr marL="0" marR="0" marT="0" marB="0" anchor="ctr"/>
                </a:tc>
              </a:tr>
            </a:tbl>
          </a:graphicData>
        </a:graphic>
      </p:graphicFrame>
      <p:sp>
        <p:nvSpPr>
          <p:cNvPr id="89095" name="Rectangle 2"/>
          <p:cNvSpPr>
            <a:spLocks noChangeArrowheads="1"/>
          </p:cNvSpPr>
          <p:nvPr/>
        </p:nvSpPr>
        <p:spPr bwMode="auto">
          <a:xfrm>
            <a:off x="755650" y="3668713"/>
            <a:ext cx="5213350"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i="1" dirty="0">
                <a:solidFill>
                  <a:srgbClr val="000000"/>
                </a:solidFill>
                <a:latin typeface="Times New Roman" pitchFamily="18" charset="0"/>
                <a:cs typeface="Times New Roman" pitchFamily="18" charset="0"/>
              </a:rPr>
              <a:t>Table 13.19. Rates of inclusion in 'Whos Who in America (per 10,000 population)</a:t>
            </a:r>
            <a:endParaRPr lang="en-US" sz="600" dirty="0">
              <a:latin typeface="Arial" charset="0"/>
            </a:endParaRPr>
          </a:p>
          <a:p>
            <a:pPr eaLnBrk="0" hangingPunct="0"/>
            <a:endParaRPr lang="en-US" dirty="0">
              <a:latin typeface="Arial" charset="0"/>
            </a:endParaRPr>
          </a:p>
        </p:txBody>
      </p:sp>
      <p:sp>
        <p:nvSpPr>
          <p:cNvPr id="8" name="ZoneTexte 7"/>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cSld>
  <p:clrMapOvr>
    <a:masterClrMapping/>
  </p:clrMapOvr>
  <p:transition spd="slow" advTm="9540"/>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b="1" dirty="0" smtClean="0"/>
              <a:t/>
            </a:r>
            <a:br>
              <a:rPr lang="fr-BE" b="1" dirty="0" smtClean="0"/>
            </a:br>
            <a:r>
              <a:rPr lang="fr-BE" dirty="0" smtClean="0"/>
              <a:t>1.6 Relation </a:t>
            </a:r>
            <a:r>
              <a:rPr lang="fr-BE" dirty="0"/>
              <a:t>inverse entre le Q.I et le crime </a:t>
            </a:r>
            <a:br>
              <a:rPr lang="fr-BE" dirty="0"/>
            </a:br>
            <a:endParaRPr lang="fr-BE"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189614019"/>
              </p:ext>
            </p:extLst>
          </p:nvPr>
        </p:nvGraphicFramePr>
        <p:xfrm>
          <a:off x="4139952" y="3105212"/>
          <a:ext cx="4248473" cy="1919064"/>
        </p:xfrm>
        <a:graphic>
          <a:graphicData uri="http://schemas.openxmlformats.org/drawingml/2006/table">
            <a:tbl>
              <a:tblPr>
                <a:tableStyleId>{3C2FFA5D-87B4-456A-9821-1D502468CF0F}</a:tableStyleId>
              </a:tblPr>
              <a:tblGrid>
                <a:gridCol w="936104"/>
                <a:gridCol w="813860"/>
                <a:gridCol w="610471"/>
                <a:gridCol w="767161"/>
                <a:gridCol w="428183"/>
                <a:gridCol w="692694"/>
              </a:tblGrid>
              <a:tr h="327039">
                <a:tc>
                  <a:txBody>
                    <a:bodyPr/>
                    <a:lstStyle/>
                    <a:p>
                      <a:pPr>
                        <a:spcAft>
                          <a:spcPts val="0"/>
                        </a:spcAft>
                      </a:pPr>
                      <a:r>
                        <a:rPr lang="fr-FR" sz="1000" spc="20" dirty="0">
                          <a:effectLst/>
                        </a:rPr>
                        <a:t>Group</a:t>
                      </a:r>
                      <a:endParaRPr lang="fr-FR" dirty="0">
                        <a:effectLst/>
                      </a:endParaRPr>
                    </a:p>
                  </a:txBody>
                  <a:tcPr marL="0" marR="0" marT="0" marB="0" anchor="ctr"/>
                </a:tc>
                <a:tc>
                  <a:txBody>
                    <a:bodyPr/>
                    <a:lstStyle/>
                    <a:p>
                      <a:pPr marR="26670" algn="r">
                        <a:spcAft>
                          <a:spcPts val="0"/>
                        </a:spcAft>
                      </a:pPr>
                      <a:r>
                        <a:rPr lang="fr-FR" sz="1000" spc="20" dirty="0">
                          <a:effectLst/>
                        </a:rPr>
                        <a:t>Prison</a:t>
                      </a:r>
                      <a:endParaRPr lang="fr-FR" dirty="0">
                        <a:effectLst/>
                      </a:endParaRPr>
                    </a:p>
                  </a:txBody>
                  <a:tcPr marL="0" marR="0" marT="0" marB="0" anchor="ctr"/>
                </a:tc>
                <a:tc>
                  <a:txBody>
                    <a:bodyPr/>
                    <a:lstStyle/>
                    <a:p>
                      <a:pPr algn="r">
                        <a:spcAft>
                          <a:spcPts val="0"/>
                        </a:spcAft>
                      </a:pPr>
                      <a:r>
                        <a:rPr lang="fr-FR" sz="1000" spc="20" dirty="0">
                          <a:effectLst/>
                        </a:rPr>
                        <a:t>Assault</a:t>
                      </a:r>
                      <a:endParaRPr lang="fr-FR" dirty="0">
                        <a:effectLst/>
                      </a:endParaRPr>
                    </a:p>
                  </a:txBody>
                  <a:tcPr marL="0" marR="0" marT="0" marB="0" anchor="ctr"/>
                </a:tc>
                <a:tc>
                  <a:txBody>
                    <a:bodyPr/>
                    <a:lstStyle/>
                    <a:p>
                      <a:pPr algn="r">
                        <a:spcAft>
                          <a:spcPts val="0"/>
                        </a:spcAft>
                      </a:pPr>
                      <a:r>
                        <a:rPr lang="fr-FR" sz="1000" spc="20" dirty="0">
                          <a:effectLst/>
                        </a:rPr>
                        <a:t>Homicide</a:t>
                      </a:r>
                      <a:endParaRPr lang="fr-FR" dirty="0">
                        <a:effectLst/>
                      </a:endParaRPr>
                    </a:p>
                  </a:txBody>
                  <a:tcPr marL="0" marR="0" marT="0" marB="0" anchor="ctr"/>
                </a:tc>
                <a:tc rowSpan="2">
                  <a:txBody>
                    <a:bodyPr/>
                    <a:lstStyle/>
                    <a:p>
                      <a:pPr algn="r">
                        <a:lnSpc>
                          <a:spcPct val="110000"/>
                        </a:lnSpc>
                        <a:spcAft>
                          <a:spcPts val="0"/>
                        </a:spcAft>
                      </a:pPr>
                      <a:r>
                        <a:rPr lang="fr-FR" sz="1000" spc="20" dirty="0">
                          <a:effectLst/>
                        </a:rPr>
                        <a:t>Rape</a:t>
                      </a:r>
                      <a:endParaRPr lang="fr-FR" dirty="0">
                        <a:effectLst/>
                      </a:endParaRPr>
                    </a:p>
                    <a:p>
                      <a:pPr marL="63500">
                        <a:lnSpc>
                          <a:spcPct val="95000"/>
                        </a:lnSpc>
                        <a:spcAft>
                          <a:spcPts val="0"/>
                        </a:spcAft>
                      </a:pPr>
                      <a:r>
                        <a:rPr lang="fr-FR" sz="1000" spc="20" dirty="0">
                          <a:effectLst/>
                        </a:rPr>
                        <a:t>5.5</a:t>
                      </a:r>
                      <a:endParaRPr lang="fr-FR" dirty="0">
                        <a:effectLst/>
                      </a:endParaRPr>
                    </a:p>
                  </a:txBody>
                  <a:tcPr marL="0" marR="0" marT="0" marB="0" anchor="ctr"/>
                </a:tc>
                <a:tc rowSpan="2">
                  <a:txBody>
                    <a:bodyPr/>
                    <a:lstStyle/>
                    <a:p>
                      <a:pPr algn="r">
                        <a:spcAft>
                          <a:spcPts val="0"/>
                        </a:spcAft>
                      </a:pPr>
                      <a:r>
                        <a:rPr lang="fr-FR" sz="1000" spc="20" dirty="0">
                          <a:effectLst/>
                        </a:rPr>
                        <a:t>Robbery</a:t>
                      </a:r>
                      <a:endParaRPr lang="fr-FR" dirty="0">
                        <a:effectLst/>
                      </a:endParaRPr>
                    </a:p>
                    <a:p>
                      <a:pPr marR="135255" algn="r">
                        <a:spcAft>
                          <a:spcPts val="0"/>
                        </a:spcAft>
                      </a:pPr>
                      <a:r>
                        <a:rPr lang="fr-FR" sz="1000" spc="20" dirty="0">
                          <a:effectLst/>
                        </a:rPr>
                        <a:t>11.2</a:t>
                      </a:r>
                      <a:endParaRPr lang="fr-FR" dirty="0">
                        <a:effectLst/>
                      </a:endParaRPr>
                    </a:p>
                  </a:txBody>
                  <a:tcPr marL="0" marR="0" marT="0" marB="0" anchor="ctr"/>
                </a:tc>
              </a:tr>
              <a:tr h="316574">
                <a:tc>
                  <a:txBody>
                    <a:bodyPr/>
                    <a:lstStyle/>
                    <a:p>
                      <a:pPr>
                        <a:spcAft>
                          <a:spcPts val="0"/>
                        </a:spcAft>
                      </a:pPr>
                      <a:r>
                        <a:rPr lang="fr-FR" sz="1000" spc="20" dirty="0">
                          <a:effectLst/>
                        </a:rPr>
                        <a:t>Black</a:t>
                      </a:r>
                      <a:endParaRPr lang="fr-FR" dirty="0">
                        <a:effectLst/>
                      </a:endParaRPr>
                    </a:p>
                  </a:txBody>
                  <a:tcPr marL="0" marR="0" marT="0" marB="0" anchor="ctr"/>
                </a:tc>
                <a:tc>
                  <a:txBody>
                    <a:bodyPr/>
                    <a:lstStyle/>
                    <a:p>
                      <a:pPr marR="83820" algn="r">
                        <a:spcAft>
                          <a:spcPts val="0"/>
                        </a:spcAft>
                      </a:pPr>
                      <a:r>
                        <a:rPr lang="fr-FR" sz="1000" spc="20" dirty="0">
                          <a:effectLst/>
                        </a:rPr>
                        <a:t>8.1</a:t>
                      </a:r>
                      <a:endParaRPr lang="fr-FR" dirty="0">
                        <a:effectLst/>
                      </a:endParaRPr>
                    </a:p>
                  </a:txBody>
                  <a:tcPr marL="0" marR="0" marT="0" marB="0" anchor="ctr"/>
                </a:tc>
                <a:tc>
                  <a:txBody>
                    <a:bodyPr/>
                    <a:lstStyle/>
                    <a:p>
                      <a:pPr marR="137795" algn="r">
                        <a:spcAft>
                          <a:spcPts val="0"/>
                        </a:spcAft>
                      </a:pPr>
                      <a:r>
                        <a:rPr lang="fr-FR" sz="1000" spc="20" dirty="0">
                          <a:effectLst/>
                        </a:rPr>
                        <a:t>5.0</a:t>
                      </a:r>
                      <a:endParaRPr lang="fr-FR" dirty="0">
                        <a:effectLst/>
                      </a:endParaRPr>
                    </a:p>
                  </a:txBody>
                  <a:tcPr marL="0" marR="0" marT="0" marB="0" anchor="ctr"/>
                </a:tc>
                <a:tc>
                  <a:txBody>
                    <a:bodyPr/>
                    <a:lstStyle/>
                    <a:p>
                      <a:pPr marR="135255" algn="r">
                        <a:spcAft>
                          <a:spcPts val="0"/>
                        </a:spcAft>
                      </a:pPr>
                      <a:r>
                        <a:rPr lang="fr-FR" sz="1000" spc="20" dirty="0">
                          <a:effectLst/>
                        </a:rPr>
                        <a:t>11.0</a:t>
                      </a:r>
                      <a:endParaRPr lang="fr-FR" dirty="0">
                        <a:effectLst/>
                      </a:endParaRPr>
                    </a:p>
                  </a:txBody>
                  <a:tcPr marL="0" marR="0" marT="0" marB="0" anchor="ctr"/>
                </a:tc>
                <a:tc vMerge="1">
                  <a:txBody>
                    <a:bodyPr/>
                    <a:lstStyle/>
                    <a:p>
                      <a:endParaRPr lang="fr-BE"/>
                    </a:p>
                  </a:txBody>
                  <a:tcPr/>
                </a:tc>
                <a:tc vMerge="1">
                  <a:txBody>
                    <a:bodyPr/>
                    <a:lstStyle/>
                    <a:p>
                      <a:endParaRPr lang="fr-BE"/>
                    </a:p>
                  </a:txBody>
                  <a:tcPr/>
                </a:tc>
              </a:tr>
              <a:tr h="313957">
                <a:tc>
                  <a:txBody>
                    <a:bodyPr/>
                    <a:lstStyle/>
                    <a:p>
                      <a:pPr>
                        <a:spcAft>
                          <a:spcPts val="0"/>
                        </a:spcAft>
                      </a:pPr>
                      <a:r>
                        <a:rPr lang="fr-FR" sz="1000" spc="20" dirty="0">
                          <a:effectLst/>
                        </a:rPr>
                        <a:t>East Asian</a:t>
                      </a:r>
                      <a:endParaRPr lang="fr-FR" dirty="0">
                        <a:effectLst/>
                      </a:endParaRPr>
                    </a:p>
                  </a:txBody>
                  <a:tcPr marL="0" marR="0" marT="0" marB="0" anchor="ctr"/>
                </a:tc>
                <a:tc>
                  <a:txBody>
                    <a:bodyPr/>
                    <a:lstStyle/>
                    <a:p>
                      <a:pPr marR="83820" algn="r">
                        <a:spcAft>
                          <a:spcPts val="0"/>
                        </a:spcAft>
                      </a:pPr>
                      <a:r>
                        <a:rPr lang="fr-FR" sz="1000" spc="20" dirty="0">
                          <a:effectLst/>
                        </a:rPr>
                        <a:t>0.5</a:t>
                      </a:r>
                      <a:endParaRPr lang="fr-FR" dirty="0">
                        <a:effectLst/>
                      </a:endParaRPr>
                    </a:p>
                  </a:txBody>
                  <a:tcPr marL="0" marR="0" marT="0" marB="0" anchor="ctr"/>
                </a:tc>
                <a:tc>
                  <a:txBody>
                    <a:bodyPr/>
                    <a:lstStyle/>
                    <a:p>
                      <a:pPr marR="137795" algn="r">
                        <a:spcAft>
                          <a:spcPts val="0"/>
                        </a:spcAft>
                      </a:pPr>
                      <a:r>
                        <a:rPr lang="fr-FR" sz="1000" spc="20" dirty="0">
                          <a:effectLst/>
                        </a:rPr>
                        <a:t>0.5</a:t>
                      </a:r>
                      <a:endParaRPr lang="fr-FR" dirty="0">
                        <a:effectLst/>
                      </a:endParaRPr>
                    </a:p>
                  </a:txBody>
                  <a:tcPr marL="0" marR="0" marT="0" marB="0" anchor="ctr"/>
                </a:tc>
                <a:tc>
                  <a:txBody>
                    <a:bodyPr/>
                    <a:lstStyle/>
                    <a:p>
                      <a:pPr marR="135255" algn="r">
                        <a:spcAft>
                          <a:spcPts val="0"/>
                        </a:spcAft>
                      </a:pPr>
                      <a:r>
                        <a:rPr lang="fr-FR" sz="1000" spc="20" dirty="0">
                          <a:effectLst/>
                        </a:rPr>
                        <a:t>0.6</a:t>
                      </a:r>
                      <a:endParaRPr lang="fr-FR" dirty="0">
                        <a:effectLst/>
                      </a:endParaRPr>
                    </a:p>
                  </a:txBody>
                  <a:tcPr marL="0" marR="0" marT="0" marB="0" anchor="ctr"/>
                </a:tc>
                <a:tc>
                  <a:txBody>
                    <a:bodyPr/>
                    <a:lstStyle/>
                    <a:p>
                      <a:pPr marL="63500">
                        <a:spcAft>
                          <a:spcPts val="0"/>
                        </a:spcAft>
                      </a:pPr>
                      <a:r>
                        <a:rPr lang="fr-FR" sz="1000" spc="20" dirty="0">
                          <a:effectLst/>
                        </a:rPr>
                        <a:t>0.4</a:t>
                      </a:r>
                      <a:endParaRPr lang="fr-FR" dirty="0">
                        <a:effectLst/>
                      </a:endParaRPr>
                    </a:p>
                  </a:txBody>
                  <a:tcPr marL="0" marR="0" marT="0" marB="0" anchor="ctr"/>
                </a:tc>
                <a:tc>
                  <a:txBody>
                    <a:bodyPr/>
                    <a:lstStyle/>
                    <a:p>
                      <a:pPr marR="135255" algn="r">
                        <a:spcAft>
                          <a:spcPts val="0"/>
                        </a:spcAft>
                      </a:pPr>
                      <a:r>
                        <a:rPr lang="fr-FR" sz="1000" spc="20" dirty="0">
                          <a:effectLst/>
                        </a:rPr>
                        <a:t>0.8</a:t>
                      </a:r>
                      <a:endParaRPr lang="fr-FR" dirty="0">
                        <a:effectLst/>
                      </a:endParaRPr>
                    </a:p>
                  </a:txBody>
                  <a:tcPr marL="0" marR="0" marT="0" marB="0" anchor="ctr"/>
                </a:tc>
              </a:tr>
              <a:tr h="313957">
                <a:tc>
                  <a:txBody>
                    <a:bodyPr/>
                    <a:lstStyle/>
                    <a:p>
                      <a:pPr>
                        <a:spcAft>
                          <a:spcPts val="0"/>
                        </a:spcAft>
                      </a:pPr>
                      <a:r>
                        <a:rPr lang="fr-FR" sz="1000" spc="20" dirty="0">
                          <a:effectLst/>
                        </a:rPr>
                        <a:t>Hispanic</a:t>
                      </a:r>
                      <a:endParaRPr lang="fr-FR" dirty="0">
                        <a:effectLst/>
                      </a:endParaRPr>
                    </a:p>
                  </a:txBody>
                  <a:tcPr marL="0" marR="0" marT="0" marB="0" anchor="ctr"/>
                </a:tc>
                <a:tc>
                  <a:txBody>
                    <a:bodyPr/>
                    <a:lstStyle/>
                    <a:p>
                      <a:pPr marR="83820" algn="r">
                        <a:spcAft>
                          <a:spcPts val="0"/>
                        </a:spcAft>
                      </a:pPr>
                      <a:r>
                        <a:rPr lang="fr-FR" sz="1000" spc="20" dirty="0">
                          <a:effectLst/>
                        </a:rPr>
                        <a:t>3.6</a:t>
                      </a:r>
                      <a:endParaRPr lang="fr-FR" dirty="0">
                        <a:effectLst/>
                      </a:endParaRPr>
                    </a:p>
                  </a:txBody>
                  <a:tcPr marL="0" marR="0" marT="0" marB="0" anchor="ctr"/>
                </a:tc>
                <a:tc>
                  <a:txBody>
                    <a:bodyPr/>
                    <a:lstStyle/>
                    <a:p>
                      <a:pPr marR="137795" algn="r">
                        <a:spcAft>
                          <a:spcPts val="0"/>
                        </a:spcAft>
                      </a:pPr>
                      <a:r>
                        <a:rPr lang="fr-FR" sz="1000" spc="20" dirty="0">
                          <a:effectLst/>
                        </a:rPr>
                        <a:t>3.0</a:t>
                      </a:r>
                      <a:endParaRPr lang="fr-FR" dirty="0">
                        <a:effectLst/>
                      </a:endParaRPr>
                    </a:p>
                  </a:txBody>
                  <a:tcPr marL="0" marR="0" marT="0" marB="0" anchor="ctr"/>
                </a:tc>
                <a:tc>
                  <a:txBody>
                    <a:bodyPr/>
                    <a:lstStyle/>
                    <a:p>
                      <a:pPr marR="135255" algn="r">
                        <a:spcAft>
                          <a:spcPts val="0"/>
                        </a:spcAft>
                      </a:pPr>
                      <a:r>
                        <a:rPr lang="fr-FR" sz="1000" spc="20" dirty="0">
                          <a:effectLst/>
                        </a:rPr>
                        <a:t>2.5</a:t>
                      </a:r>
                      <a:endParaRPr lang="fr-FR" dirty="0">
                        <a:effectLst/>
                      </a:endParaRPr>
                    </a:p>
                  </a:txBody>
                  <a:tcPr marL="0" marR="0" marT="0" marB="0" anchor="ctr"/>
                </a:tc>
                <a:tc>
                  <a:txBody>
                    <a:bodyPr/>
                    <a:lstStyle/>
                    <a:p>
                      <a:pPr marL="63500">
                        <a:spcAft>
                          <a:spcPts val="0"/>
                        </a:spcAft>
                      </a:pPr>
                      <a:r>
                        <a:rPr lang="fr-FR" sz="1000" spc="20" dirty="0">
                          <a:effectLst/>
                        </a:rPr>
                        <a:t>3.0</a:t>
                      </a:r>
                      <a:endParaRPr lang="fr-FR" dirty="0">
                        <a:effectLst/>
                      </a:endParaRPr>
                    </a:p>
                  </a:txBody>
                  <a:tcPr marL="0" marR="0" marT="0" marB="0" anchor="ctr"/>
                </a:tc>
                <a:tc>
                  <a:txBody>
                    <a:bodyPr/>
                    <a:lstStyle/>
                    <a:p>
                      <a:pPr marR="135255" algn="r">
                        <a:spcAft>
                          <a:spcPts val="0"/>
                        </a:spcAft>
                      </a:pPr>
                      <a:r>
                        <a:rPr lang="fr-FR" sz="1000" spc="20" dirty="0">
                          <a:effectLst/>
                        </a:rPr>
                        <a:t>3.0</a:t>
                      </a:r>
                      <a:endParaRPr lang="fr-FR" dirty="0">
                        <a:effectLst/>
                      </a:endParaRPr>
                    </a:p>
                  </a:txBody>
                  <a:tcPr marL="0" marR="0" marT="0" marB="0" anchor="ctr"/>
                </a:tc>
              </a:tr>
              <a:tr h="313957">
                <a:tc>
                  <a:txBody>
                    <a:bodyPr/>
                    <a:lstStyle/>
                    <a:p>
                      <a:pPr>
                        <a:spcAft>
                          <a:spcPts val="0"/>
                        </a:spcAft>
                      </a:pPr>
                      <a:r>
                        <a:rPr lang="fr-FR" sz="1000" spc="20" dirty="0">
                          <a:effectLst/>
                        </a:rPr>
                        <a:t>Native American</a:t>
                      </a:r>
                      <a:endParaRPr lang="fr-FR" dirty="0">
                        <a:effectLst/>
                      </a:endParaRPr>
                    </a:p>
                  </a:txBody>
                  <a:tcPr marL="0" marR="0" marT="0" marB="0" anchor="ctr"/>
                </a:tc>
                <a:tc>
                  <a:txBody>
                    <a:bodyPr/>
                    <a:lstStyle/>
                    <a:p>
                      <a:pPr marR="83820" algn="r">
                        <a:spcAft>
                          <a:spcPts val="0"/>
                        </a:spcAft>
                      </a:pPr>
                      <a:r>
                        <a:rPr lang="fr-FR" sz="1000" spc="20" dirty="0">
                          <a:effectLst/>
                        </a:rPr>
                        <a:t>2.7</a:t>
                      </a:r>
                      <a:endParaRPr lang="fr-FR" dirty="0">
                        <a:effectLst/>
                      </a:endParaRPr>
                    </a:p>
                  </a:txBody>
                  <a:tcPr marL="0" marR="0" marT="0" marB="0" anchor="ctr"/>
                </a:tc>
                <a:tc>
                  <a:txBody>
                    <a:bodyPr/>
                    <a:lstStyle/>
                    <a:p>
                      <a:pPr marR="137795" algn="r">
                        <a:spcAft>
                          <a:spcPts val="0"/>
                        </a:spcAft>
                      </a:pPr>
                      <a:r>
                        <a:rPr lang="fr-FR" sz="1000" spc="20" dirty="0">
                          <a:effectLst/>
                        </a:rPr>
                        <a:t>2.0</a:t>
                      </a:r>
                      <a:endParaRPr lang="fr-FR" dirty="0">
                        <a:effectLst/>
                      </a:endParaRPr>
                    </a:p>
                  </a:txBody>
                  <a:tcPr marL="0" marR="0" marT="0" marB="0" anchor="ctr"/>
                </a:tc>
                <a:tc>
                  <a:txBody>
                    <a:bodyPr/>
                    <a:lstStyle/>
                    <a:p>
                      <a:pPr marR="135255" algn="r">
                        <a:spcAft>
                          <a:spcPts val="0"/>
                        </a:spcAft>
                      </a:pPr>
                      <a:r>
                        <a:rPr lang="fr-FR" sz="1000" spc="20" dirty="0">
                          <a:effectLst/>
                        </a:rPr>
                        <a:t>2.0</a:t>
                      </a:r>
                      <a:endParaRPr lang="fr-FR" dirty="0">
                        <a:effectLst/>
                      </a:endParaRPr>
                    </a:p>
                  </a:txBody>
                  <a:tcPr marL="0" marR="0" marT="0" marB="0" anchor="ctr"/>
                </a:tc>
                <a:tc>
                  <a:txBody>
                    <a:bodyPr/>
                    <a:lstStyle/>
                    <a:p>
                      <a:pPr marL="63500">
                        <a:spcAft>
                          <a:spcPts val="0"/>
                        </a:spcAft>
                      </a:pPr>
                      <a:r>
                        <a:rPr lang="fr-FR" sz="1000" spc="20" dirty="0">
                          <a:effectLst/>
                        </a:rPr>
                        <a:t>1.7</a:t>
                      </a:r>
                      <a:endParaRPr lang="fr-FR" dirty="0">
                        <a:effectLst/>
                      </a:endParaRPr>
                    </a:p>
                  </a:txBody>
                  <a:tcPr marL="0" marR="0" marT="0" marB="0" anchor="ctr"/>
                </a:tc>
                <a:tc>
                  <a:txBody>
                    <a:bodyPr/>
                    <a:lstStyle/>
                    <a:p>
                      <a:pPr marR="135255" algn="r">
                        <a:spcAft>
                          <a:spcPts val="0"/>
                        </a:spcAft>
                      </a:pPr>
                      <a:r>
                        <a:rPr lang="fr-FR" sz="1000" spc="20" dirty="0">
                          <a:effectLst/>
                        </a:rPr>
                        <a:t>2.1</a:t>
                      </a:r>
                      <a:endParaRPr lang="fr-FR" dirty="0">
                        <a:effectLst/>
                      </a:endParaRPr>
                    </a:p>
                  </a:txBody>
                  <a:tcPr marL="0" marR="0" marT="0" marB="0" anchor="ctr"/>
                </a:tc>
              </a:tr>
              <a:tr h="333580">
                <a:tc>
                  <a:txBody>
                    <a:bodyPr/>
                    <a:lstStyle/>
                    <a:p>
                      <a:pPr>
                        <a:spcAft>
                          <a:spcPts val="0"/>
                        </a:spcAft>
                      </a:pPr>
                      <a:r>
                        <a:rPr lang="fr-FR" sz="1000" spc="20" dirty="0">
                          <a:effectLst/>
                        </a:rPr>
                        <a:t>White</a:t>
                      </a:r>
                      <a:endParaRPr lang="fr-FR" dirty="0">
                        <a:effectLst/>
                      </a:endParaRPr>
                    </a:p>
                  </a:txBody>
                  <a:tcPr marL="0" marR="0" marT="0" marB="0" anchor="ctr"/>
                </a:tc>
                <a:tc>
                  <a:txBody>
                    <a:bodyPr/>
                    <a:lstStyle/>
                    <a:p>
                      <a:pPr marR="83820" algn="r">
                        <a:spcAft>
                          <a:spcPts val="0"/>
                        </a:spcAft>
                      </a:pPr>
                      <a:r>
                        <a:rPr lang="fr-FR" sz="1000" spc="20" dirty="0">
                          <a:effectLst/>
                        </a:rPr>
                        <a:t>1.0</a:t>
                      </a:r>
                      <a:endParaRPr lang="fr-FR" dirty="0">
                        <a:effectLst/>
                      </a:endParaRPr>
                    </a:p>
                  </a:txBody>
                  <a:tcPr marL="0" marR="0" marT="0" marB="0" anchor="ctr"/>
                </a:tc>
                <a:tc>
                  <a:txBody>
                    <a:bodyPr/>
                    <a:lstStyle/>
                    <a:p>
                      <a:pPr marR="137795" algn="r">
                        <a:spcAft>
                          <a:spcPts val="0"/>
                        </a:spcAft>
                      </a:pPr>
                      <a:r>
                        <a:rPr lang="fr-FR" sz="1000" spc="20" dirty="0">
                          <a:effectLst/>
                        </a:rPr>
                        <a:t>1.0</a:t>
                      </a:r>
                      <a:endParaRPr lang="fr-FR" dirty="0">
                        <a:effectLst/>
                      </a:endParaRPr>
                    </a:p>
                  </a:txBody>
                  <a:tcPr marL="0" marR="0" marT="0" marB="0" anchor="ctr"/>
                </a:tc>
                <a:tc>
                  <a:txBody>
                    <a:bodyPr/>
                    <a:lstStyle/>
                    <a:p>
                      <a:pPr marR="135255" algn="r">
                        <a:spcAft>
                          <a:spcPts val="0"/>
                        </a:spcAft>
                      </a:pPr>
                      <a:r>
                        <a:rPr lang="fr-FR" sz="1000" spc="20" dirty="0">
                          <a:effectLst/>
                        </a:rPr>
                        <a:t>1.0</a:t>
                      </a:r>
                      <a:endParaRPr lang="fr-FR" dirty="0">
                        <a:effectLst/>
                      </a:endParaRPr>
                    </a:p>
                  </a:txBody>
                  <a:tcPr marL="0" marR="0" marT="0" marB="0" anchor="ctr"/>
                </a:tc>
                <a:tc>
                  <a:txBody>
                    <a:bodyPr/>
                    <a:lstStyle/>
                    <a:p>
                      <a:pPr marL="63500">
                        <a:spcAft>
                          <a:spcPts val="0"/>
                        </a:spcAft>
                      </a:pPr>
                      <a:r>
                        <a:rPr lang="fr-FR" sz="1000" spc="20" dirty="0">
                          <a:effectLst/>
                        </a:rPr>
                        <a:t>1.0</a:t>
                      </a:r>
                      <a:endParaRPr lang="fr-FR" dirty="0">
                        <a:effectLst/>
                      </a:endParaRPr>
                    </a:p>
                  </a:txBody>
                  <a:tcPr marL="0" marR="0" marT="0" marB="0" anchor="ctr"/>
                </a:tc>
                <a:tc>
                  <a:txBody>
                    <a:bodyPr/>
                    <a:lstStyle/>
                    <a:p>
                      <a:pPr marR="135255" algn="r">
                        <a:spcAft>
                          <a:spcPts val="0"/>
                        </a:spcAft>
                      </a:pPr>
                      <a:r>
                        <a:rPr lang="fr-FR" sz="1000" spc="20" dirty="0">
                          <a:effectLst/>
                        </a:rPr>
                        <a:t>1.0</a:t>
                      </a:r>
                      <a:endParaRPr lang="fr-FR" dirty="0">
                        <a:effectLst/>
                      </a:endParaRPr>
                    </a:p>
                  </a:txBody>
                  <a:tcPr marL="0" marR="0" marT="0" marB="0" anchor="ctr"/>
                </a:tc>
              </a:tr>
            </a:tbl>
          </a:graphicData>
        </a:graphic>
      </p:graphicFrame>
      <p:sp>
        <p:nvSpPr>
          <p:cNvPr id="4" name="Espace réservé du numéro de diapositive 3"/>
          <p:cNvSpPr>
            <a:spLocks noGrp="1"/>
          </p:cNvSpPr>
          <p:nvPr>
            <p:ph type="sldNum" sz="quarter" idx="12"/>
          </p:nvPr>
        </p:nvSpPr>
        <p:spPr/>
        <p:txBody>
          <a:bodyPr/>
          <a:lstStyle/>
          <a:p>
            <a:pPr>
              <a:defRPr/>
            </a:pPr>
            <a:fld id="{3019233E-F0CF-4843-B1A2-80747F06FCDE}" type="slidenum">
              <a:rPr lang="fr-BE"/>
              <a:pPr>
                <a:defRPr/>
              </a:pPr>
              <a:t>152</a:t>
            </a:fld>
            <a:endParaRPr lang="fr-BE" dirty="0"/>
          </a:p>
        </p:txBody>
      </p:sp>
      <p:sp>
        <p:nvSpPr>
          <p:cNvPr id="90117" name="Rectangle 1"/>
          <p:cNvSpPr>
            <a:spLocks noChangeArrowheads="1"/>
          </p:cNvSpPr>
          <p:nvPr/>
        </p:nvSpPr>
        <p:spPr bwMode="auto">
          <a:xfrm>
            <a:off x="1115616" y="1888427"/>
            <a:ext cx="778578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dirty="0" smtClean="0">
                <a:solidFill>
                  <a:srgbClr val="000000"/>
                </a:solidFill>
                <a:latin typeface="+mn-lt"/>
                <a:cs typeface="Times New Roman" pitchFamily="18" charset="0"/>
              </a:rPr>
              <a:t>Différences raciales dans le taux de crimes et délits, 1997 (gauche) 1994 (droite). </a:t>
            </a:r>
          </a:p>
          <a:p>
            <a:r>
              <a:rPr lang="en-US" dirty="0" smtClean="0">
                <a:solidFill>
                  <a:srgbClr val="000000"/>
                </a:solidFill>
                <a:latin typeface="+mn-lt"/>
                <a:cs typeface="Times New Roman" pitchFamily="18" charset="0"/>
              </a:rPr>
              <a:t>Cette hiérarchie raciale se retrouve invariablement chaque année.</a:t>
            </a:r>
            <a:endParaRPr lang="en-US" dirty="0">
              <a:latin typeface="+mn-lt"/>
            </a:endParaRPr>
          </a:p>
          <a:p>
            <a:pPr eaLnBrk="0" hangingPunct="0"/>
            <a:endParaRPr lang="en-US" dirty="0">
              <a:latin typeface="Arial" charset="0"/>
            </a:endParaRPr>
          </a:p>
        </p:txBody>
      </p:sp>
      <p:sp>
        <p:nvSpPr>
          <p:cNvPr id="6" name="ZoneTexte 5"/>
          <p:cNvSpPr txBox="1"/>
          <p:nvPr/>
        </p:nvSpPr>
        <p:spPr>
          <a:xfrm>
            <a:off x="-5382" y="6309320"/>
            <a:ext cx="6737621" cy="738664"/>
          </a:xfrm>
          <a:prstGeom prst="rect">
            <a:avLst/>
          </a:prstGeom>
          <a:noFill/>
        </p:spPr>
        <p:txBody>
          <a:bodyPr wrap="square" rtlCol="0">
            <a:spAutoFit/>
          </a:bodyPr>
          <a:lstStyle/>
          <a:p>
            <a:r>
              <a:rPr lang="fr-BE" sz="1400" dirty="0" smtClean="0"/>
              <a:t>«</a:t>
            </a:r>
            <a:r>
              <a:rPr lang="fr-BE" sz="1400" dirty="0"/>
              <a:t> The global bell curve », Richard Lynn, 2009</a:t>
            </a:r>
            <a:r>
              <a:rPr lang="fr-BE" sz="1400" dirty="0" smtClean="0"/>
              <a:t>.</a:t>
            </a:r>
          </a:p>
          <a:p>
            <a:r>
              <a:rPr lang="en-US" sz="1400" dirty="0"/>
              <a:t>« The color of crime. Race, Crime, and Justice in America </a:t>
            </a:r>
            <a:r>
              <a:rPr lang="en-US" sz="1400" dirty="0" smtClean="0"/>
              <a:t>»</a:t>
            </a:r>
            <a:r>
              <a:rPr lang="fr-BE" sz="1400" dirty="0"/>
              <a:t> New </a:t>
            </a:r>
            <a:r>
              <a:rPr lang="fr-BE" sz="1400" dirty="0" err="1"/>
              <a:t>century</a:t>
            </a:r>
            <a:r>
              <a:rPr lang="fr-BE" sz="1400" dirty="0"/>
              <a:t> </a:t>
            </a:r>
            <a:r>
              <a:rPr lang="fr-BE" sz="1400" dirty="0" err="1" smtClean="0"/>
              <a:t>fundations</a:t>
            </a:r>
            <a:r>
              <a:rPr lang="fr-BE" sz="1400" dirty="0" smtClean="0"/>
              <a:t>, 2005.</a:t>
            </a:r>
            <a:br>
              <a:rPr lang="fr-BE" sz="1400" dirty="0" smtClean="0"/>
            </a:br>
            <a:r>
              <a:rPr lang="fr-BE" sz="1400" dirty="0" smtClean="0"/>
              <a:t>              </a:t>
            </a:r>
            <a:endParaRPr lang="fr-BE" dirty="0"/>
          </a:p>
        </p:txBody>
      </p:sp>
      <p:pic>
        <p:nvPicPr>
          <p:cNvPr id="1026" name="Picture 2" descr="http://iontheworld.files.wordpress.com/2010/02/arrest.png?w=499&amp;h=3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772496"/>
            <a:ext cx="3240360" cy="2584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35560"/>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smtClean="0"/>
              <a:t>2. Hiérarchie </a:t>
            </a:r>
            <a:r>
              <a:rPr lang="fr-BE" dirty="0"/>
              <a:t>intellectuelle </a:t>
            </a:r>
            <a:r>
              <a:rPr lang="fr-BE" dirty="0" smtClean="0"/>
              <a:t>en Angleterre</a:t>
            </a:r>
            <a:endParaRPr lang="fr-BE"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846516163"/>
              </p:ext>
            </p:extLst>
          </p:nvPr>
        </p:nvGraphicFramePr>
        <p:xfrm>
          <a:off x="1979712" y="2420888"/>
          <a:ext cx="5184775" cy="1295400"/>
        </p:xfrm>
        <a:graphic>
          <a:graphicData uri="http://schemas.openxmlformats.org/drawingml/2006/table">
            <a:tbl>
              <a:tblPr/>
              <a:tblGrid>
                <a:gridCol w="330200"/>
                <a:gridCol w="600075"/>
                <a:gridCol w="835025"/>
                <a:gridCol w="798512"/>
                <a:gridCol w="1255713"/>
                <a:gridCol w="1365250"/>
              </a:tblGrid>
              <a:tr h="739775">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1" i="0" u="none" strike="noStrike" cap="none" normalizeH="0" baseline="0" dirty="0" smtClean="0">
                        <a:ln>
                          <a:noFill/>
                        </a:ln>
                        <a:solidFill>
                          <a:srgbClr val="FFFFFF"/>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BE" sz="1200" b="1" i="0" u="none" strike="noStrike" cap="none" normalizeH="0" baseline="0" dirty="0" smtClean="0">
                          <a:ln>
                            <a:noFill/>
                          </a:ln>
                          <a:solidFill>
                            <a:srgbClr val="FFFFFF"/>
                          </a:solidFill>
                          <a:effectLst/>
                          <a:latin typeface="Calibri" pitchFamily="34" charset="0"/>
                        </a:rPr>
                        <a:t>Jews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BE" sz="1200" b="1" i="0" u="none" strike="noStrike" cap="none" normalizeH="0" baseline="0" dirty="0" smtClean="0">
                          <a:ln>
                            <a:noFill/>
                          </a:ln>
                          <a:solidFill>
                            <a:srgbClr val="FFFFFF"/>
                          </a:solidFill>
                          <a:effectLst/>
                          <a:latin typeface="Calibri" pitchFamily="34" charset="0"/>
                        </a:rPr>
                        <a:t>Asians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BE" sz="1200" b="1" i="0" u="none" strike="noStrike" cap="none" normalizeH="0" baseline="0" dirty="0" smtClean="0">
                          <a:ln>
                            <a:noFill/>
                          </a:ln>
                          <a:solidFill>
                            <a:srgbClr val="FFFFFF"/>
                          </a:solidFill>
                          <a:effectLst/>
                          <a:latin typeface="Calibri" pitchFamily="34" charset="0"/>
                        </a:rPr>
                        <a:t>Whites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en-US" sz="1200" b="1" i="0" u="none" strike="noStrike" cap="none" normalizeH="0" baseline="0" dirty="0" smtClean="0">
                          <a:ln>
                            <a:noFill/>
                          </a:ln>
                          <a:solidFill>
                            <a:srgbClr val="FFFFFF"/>
                          </a:solidFill>
                          <a:effectLst/>
                          <a:latin typeface="Calibri" pitchFamily="34" charset="0"/>
                        </a:rPr>
                        <a:t>South Asians* </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BE" sz="1200" b="1" i="0" u="none" strike="noStrike" cap="none" normalizeH="0" baseline="0" dirty="0" smtClean="0">
                          <a:ln>
                            <a:noFill/>
                          </a:ln>
                          <a:solidFill>
                            <a:srgbClr val="FFFFFF"/>
                          </a:solidFill>
                          <a:effectLst/>
                          <a:latin typeface="Calibri" pitchFamily="34" charset="0"/>
                        </a:rPr>
                        <a:t>Blacks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55625">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FR" sz="1400" b="1" i="0" u="none" strike="noStrike" cap="none" normalizeH="0" baseline="0" dirty="0" smtClean="0">
                          <a:ln>
                            <a:noFill/>
                          </a:ln>
                          <a:solidFill>
                            <a:srgbClr val="FFFFFF"/>
                          </a:solidFill>
                          <a:effectLst/>
                          <a:latin typeface="Calibri" pitchFamily="34" charset="0"/>
                        </a:rPr>
                        <a:t>Q.I</a:t>
                      </a:r>
                      <a:endParaRPr kumimoji="0" lang="fr-BE" sz="14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BE" sz="1200" b="0" i="0" u="none" strike="noStrike" cap="none" normalizeH="0" baseline="0" dirty="0" smtClean="0">
                          <a:ln>
                            <a:noFill/>
                          </a:ln>
                          <a:solidFill>
                            <a:srgbClr val="000000"/>
                          </a:solidFill>
                          <a:effectLst/>
                          <a:latin typeface="Calibri" pitchFamily="34" charset="0"/>
                        </a:rPr>
                        <a:t>110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BE" sz="1200" b="0" i="0" u="none" strike="noStrike" cap="none" normalizeH="0" baseline="0" dirty="0" smtClean="0">
                          <a:ln>
                            <a:noFill/>
                          </a:ln>
                          <a:solidFill>
                            <a:srgbClr val="000000"/>
                          </a:solidFill>
                          <a:effectLst/>
                          <a:latin typeface="Calibri" pitchFamily="34" charset="0"/>
                        </a:rPr>
                        <a:t>105</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BE" sz="1200" b="0" i="0" u="none" strike="noStrike" cap="none" normalizeH="0" baseline="0" dirty="0" smtClean="0">
                          <a:ln>
                            <a:noFill/>
                          </a:ln>
                          <a:solidFill>
                            <a:srgbClr val="000000"/>
                          </a:solidFill>
                          <a:effectLst/>
                          <a:latin typeface="Calibri" pitchFamily="34" charset="0"/>
                        </a:rPr>
                        <a:t>100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BE" sz="1200" b="0" i="0" u="none" strike="noStrike" cap="none" normalizeH="0" baseline="0" dirty="0" smtClean="0">
                          <a:ln>
                            <a:noFill/>
                          </a:ln>
                          <a:solidFill>
                            <a:srgbClr val="000000"/>
                          </a:solidFill>
                          <a:effectLst/>
                          <a:latin typeface="Calibri" pitchFamily="34" charset="0"/>
                        </a:rPr>
                        <a:t>92</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BE" sz="1200" b="0" i="0" u="none" strike="noStrike" cap="none" normalizeH="0" baseline="0" dirty="0" smtClean="0">
                          <a:ln>
                            <a:noFill/>
                          </a:ln>
                          <a:solidFill>
                            <a:srgbClr val="000000"/>
                          </a:solidFill>
                          <a:effectLst/>
                          <a:latin typeface="Calibri" pitchFamily="34" charset="0"/>
                        </a:rPr>
                        <a:t>86</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Espace réservé du numéro de diapositive 3"/>
          <p:cNvSpPr>
            <a:spLocks noGrp="1"/>
          </p:cNvSpPr>
          <p:nvPr>
            <p:ph type="sldNum" sz="quarter" idx="12"/>
          </p:nvPr>
        </p:nvSpPr>
        <p:spPr/>
        <p:txBody>
          <a:bodyPr/>
          <a:lstStyle/>
          <a:p>
            <a:pPr>
              <a:defRPr/>
            </a:pPr>
            <a:fld id="{A9981E57-6AF9-44CB-96BB-D707B87FF791}" type="slidenum">
              <a:rPr lang="fr-BE"/>
              <a:pPr>
                <a:defRPr/>
              </a:pPr>
              <a:t>153</a:t>
            </a:fld>
            <a:endParaRPr lang="fr-BE" dirty="0"/>
          </a:p>
        </p:txBody>
      </p:sp>
      <p:sp>
        <p:nvSpPr>
          <p:cNvPr id="91163" name="Rectangle 1"/>
          <p:cNvSpPr>
            <a:spLocks noChangeArrowheads="1"/>
          </p:cNvSpPr>
          <p:nvPr/>
        </p:nvSpPr>
        <p:spPr bwMode="auto">
          <a:xfrm>
            <a:off x="3203848" y="3944127"/>
            <a:ext cx="2571750"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dirty="0">
                <a:cs typeface="Times New Roman" pitchFamily="18" charset="0"/>
              </a:rPr>
              <a:t>(*Pakistanis,Bangladeshis and indians)</a:t>
            </a:r>
            <a:endParaRPr lang="en-US" dirty="0">
              <a:latin typeface="Arial" charset="0"/>
            </a:endParaRPr>
          </a:p>
        </p:txBody>
      </p:sp>
      <p:sp>
        <p:nvSpPr>
          <p:cNvPr id="6" name="ZoneTexte 5"/>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cSld>
  <p:clrMapOvr>
    <a:masterClrMapping/>
  </p:clrMapOvr>
  <p:transition spd="slow" advTm="30285"/>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smtClean="0"/>
              <a:t>2.1 La </a:t>
            </a:r>
            <a:r>
              <a:rPr lang="fr-BE" dirty="0"/>
              <a:t>hiérarchie reste Q.Icratique pour le salaire</a:t>
            </a:r>
          </a:p>
        </p:txBody>
      </p:sp>
      <p:graphicFrame>
        <p:nvGraphicFramePr>
          <p:cNvPr id="5" name="Espace réservé du contenu 4"/>
          <p:cNvGraphicFramePr>
            <a:graphicFrameLocks noGrp="1"/>
          </p:cNvGraphicFramePr>
          <p:nvPr>
            <p:ph idx="1"/>
          </p:nvPr>
        </p:nvGraphicFramePr>
        <p:xfrm>
          <a:off x="2483768" y="2446040"/>
          <a:ext cx="4104455" cy="1512168"/>
        </p:xfrm>
        <a:graphic>
          <a:graphicData uri="http://schemas.openxmlformats.org/drawingml/2006/table">
            <a:tbl>
              <a:tblPr>
                <a:tableStyleId>{3C2FFA5D-87B4-456A-9821-1D502468CF0F}</a:tableStyleId>
              </a:tblPr>
              <a:tblGrid>
                <a:gridCol w="265230"/>
                <a:gridCol w="511015"/>
                <a:gridCol w="586462"/>
                <a:gridCol w="567795"/>
                <a:gridCol w="604351"/>
                <a:gridCol w="746689"/>
                <a:gridCol w="822913"/>
              </a:tblGrid>
              <a:tr h="394089">
                <a:tc>
                  <a:txBody>
                    <a:bodyPr/>
                    <a:lstStyle/>
                    <a:p>
                      <a:pPr algn="r">
                        <a:spcAft>
                          <a:spcPts val="0"/>
                        </a:spcAft>
                      </a:pPr>
                      <a:endParaRPr lang="en-US" sz="1000" spc="-20" dirty="0">
                        <a:solidFill>
                          <a:srgbClr val="000000"/>
                        </a:solidFill>
                        <a:effectLst/>
                        <a:latin typeface="Arial"/>
                      </a:endParaRPr>
                    </a:p>
                  </a:txBody>
                  <a:tcPr marL="0" marR="0" marT="0" marB="0" anchor="ctr"/>
                </a:tc>
                <a:tc>
                  <a:txBody>
                    <a:bodyPr/>
                    <a:lstStyle/>
                    <a:p>
                      <a:pPr marR="52070" algn="r">
                        <a:spcAft>
                          <a:spcPts val="0"/>
                        </a:spcAft>
                      </a:pPr>
                      <a:r>
                        <a:rPr lang="fr-FR" sz="1000" spc="-20" dirty="0">
                          <a:effectLst/>
                        </a:rPr>
                        <a:t>Year</a:t>
                      </a:r>
                      <a:endParaRPr lang="fr-FR" dirty="0">
                        <a:effectLst/>
                      </a:endParaRPr>
                    </a:p>
                  </a:txBody>
                  <a:tcPr marL="0" marR="0" marT="0" marB="0" anchor="ctr"/>
                </a:tc>
                <a:tc>
                  <a:txBody>
                    <a:bodyPr/>
                    <a:lstStyle/>
                    <a:p>
                      <a:pPr marR="43180" algn="r">
                        <a:spcAft>
                          <a:spcPts val="0"/>
                        </a:spcAft>
                      </a:pPr>
                      <a:r>
                        <a:rPr lang="fr-FR" sz="1000" spc="-20" dirty="0">
                          <a:effectLst/>
                        </a:rPr>
                        <a:t>White</a:t>
                      </a:r>
                      <a:endParaRPr lang="fr-FR" dirty="0">
                        <a:effectLst/>
                      </a:endParaRPr>
                    </a:p>
                  </a:txBody>
                  <a:tcPr marL="0" marR="0" marT="0" marB="0" anchor="ctr"/>
                </a:tc>
                <a:tc>
                  <a:txBody>
                    <a:bodyPr/>
                    <a:lstStyle/>
                    <a:p>
                      <a:pPr marL="50800">
                        <a:spcAft>
                          <a:spcPts val="0"/>
                        </a:spcAft>
                      </a:pPr>
                      <a:r>
                        <a:rPr lang="fr-FR" sz="1000" spc="-20" dirty="0">
                          <a:effectLst/>
                        </a:rPr>
                        <a:t>Black</a:t>
                      </a:r>
                      <a:endParaRPr lang="fr-FR" dirty="0">
                        <a:effectLst/>
                      </a:endParaRPr>
                    </a:p>
                  </a:txBody>
                  <a:tcPr marL="0" marR="0" marT="0" marB="0" anchor="ctr"/>
                </a:tc>
                <a:tc>
                  <a:txBody>
                    <a:bodyPr/>
                    <a:lstStyle/>
                    <a:p>
                      <a:pPr marR="43180" algn="r">
                        <a:spcAft>
                          <a:spcPts val="0"/>
                        </a:spcAft>
                      </a:pPr>
                      <a:r>
                        <a:rPr lang="fr-FR" sz="1000" spc="-20" dirty="0">
                          <a:effectLst/>
                        </a:rPr>
                        <a:t>Indian</a:t>
                      </a:r>
                      <a:endParaRPr lang="fr-FR" dirty="0">
                        <a:effectLst/>
                      </a:endParaRPr>
                    </a:p>
                  </a:txBody>
                  <a:tcPr marL="0" marR="0" marT="0" marB="0" anchor="ctr"/>
                </a:tc>
                <a:tc>
                  <a:txBody>
                    <a:bodyPr/>
                    <a:lstStyle/>
                    <a:p>
                      <a:pPr algn="ctr">
                        <a:spcAft>
                          <a:spcPts val="0"/>
                        </a:spcAft>
                      </a:pPr>
                      <a:r>
                        <a:rPr lang="fr-FR" sz="1000" spc="-20" dirty="0">
                          <a:effectLst/>
                        </a:rPr>
                        <a:t>Pak./Ban.</a:t>
                      </a:r>
                      <a:endParaRPr lang="fr-FR" dirty="0">
                        <a:effectLst/>
                      </a:endParaRPr>
                    </a:p>
                  </a:txBody>
                  <a:tcPr marL="0" marR="0" marT="0" marB="0" anchor="ctr"/>
                </a:tc>
                <a:tc>
                  <a:txBody>
                    <a:bodyPr/>
                    <a:lstStyle/>
                    <a:p>
                      <a:pPr algn="ctr">
                        <a:spcAft>
                          <a:spcPts val="0"/>
                        </a:spcAft>
                      </a:pPr>
                      <a:r>
                        <a:rPr lang="fr-FR" sz="1000" spc="-20" dirty="0">
                          <a:effectLst/>
                        </a:rPr>
                        <a:t>Chinese</a:t>
                      </a:r>
                      <a:endParaRPr lang="fr-FR" dirty="0">
                        <a:effectLst/>
                      </a:endParaRPr>
                    </a:p>
                  </a:txBody>
                  <a:tcPr marL="0" marR="0" marT="0" marB="0" anchor="ctr"/>
                </a:tc>
              </a:tr>
              <a:tr h="358263">
                <a:tc>
                  <a:txBody>
                    <a:bodyPr/>
                    <a:lstStyle/>
                    <a:p>
                      <a:pPr marR="80010" algn="r">
                        <a:spcAft>
                          <a:spcPts val="0"/>
                        </a:spcAft>
                      </a:pPr>
                      <a:r>
                        <a:rPr lang="fr-FR" sz="1000" spc="-20" dirty="0">
                          <a:effectLst/>
                        </a:rPr>
                        <a:t>1</a:t>
                      </a:r>
                      <a:endParaRPr lang="fr-FR" dirty="0">
                        <a:effectLst/>
                      </a:endParaRPr>
                    </a:p>
                  </a:txBody>
                  <a:tcPr marL="0" marR="0" marT="0" marB="0" anchor="ctr"/>
                </a:tc>
                <a:tc>
                  <a:txBody>
                    <a:bodyPr/>
                    <a:lstStyle/>
                    <a:p>
                      <a:pPr marR="52070" algn="r">
                        <a:spcAft>
                          <a:spcPts val="0"/>
                        </a:spcAft>
                      </a:pPr>
                      <a:r>
                        <a:rPr lang="fr-FR" sz="1000" spc="-20" dirty="0">
                          <a:effectLst/>
                        </a:rPr>
                        <a:t>1994</a:t>
                      </a:r>
                      <a:endParaRPr lang="fr-FR" dirty="0">
                        <a:effectLst/>
                      </a:endParaRPr>
                    </a:p>
                  </a:txBody>
                  <a:tcPr marL="0" marR="0" marT="0" marB="0" anchor="ctr"/>
                </a:tc>
                <a:tc>
                  <a:txBody>
                    <a:bodyPr/>
                    <a:lstStyle/>
                    <a:p>
                      <a:pPr marR="100330" algn="r">
                        <a:spcAft>
                          <a:spcPts val="0"/>
                        </a:spcAft>
                      </a:pPr>
                      <a:r>
                        <a:rPr lang="fr-FR" sz="1000" spc="-20" dirty="0">
                          <a:effectLst/>
                        </a:rPr>
                        <a:t>331</a:t>
                      </a:r>
                      <a:endParaRPr lang="fr-FR" dirty="0">
                        <a:effectLst/>
                      </a:endParaRPr>
                    </a:p>
                  </a:txBody>
                  <a:tcPr marL="0" marR="0" marT="0" marB="0" anchor="ctr"/>
                </a:tc>
                <a:tc>
                  <a:txBody>
                    <a:bodyPr/>
                    <a:lstStyle/>
                    <a:p>
                      <a:pPr marL="50800">
                        <a:spcAft>
                          <a:spcPts val="0"/>
                        </a:spcAft>
                      </a:pPr>
                      <a:r>
                        <a:rPr lang="fr-FR" sz="1000" spc="-20" dirty="0">
                          <a:effectLst/>
                        </a:rPr>
                        <a:t>311</a:t>
                      </a:r>
                      <a:endParaRPr lang="fr-FR" dirty="0">
                        <a:effectLst/>
                      </a:endParaRPr>
                    </a:p>
                  </a:txBody>
                  <a:tcPr marL="0" marR="0" marT="0" marB="0" anchor="ctr"/>
                </a:tc>
                <a:tc>
                  <a:txBody>
                    <a:bodyPr/>
                    <a:lstStyle/>
                    <a:p>
                      <a:pPr marR="100330" algn="r">
                        <a:spcAft>
                          <a:spcPts val="0"/>
                        </a:spcAft>
                      </a:pPr>
                      <a:r>
                        <a:rPr lang="fr-FR" sz="1000" spc="-20" dirty="0">
                          <a:effectLst/>
                        </a:rPr>
                        <a:t>317</a:t>
                      </a:r>
                      <a:endParaRPr lang="fr-FR" dirty="0">
                        <a:effectLst/>
                      </a:endParaRPr>
                    </a:p>
                  </a:txBody>
                  <a:tcPr marL="0" marR="0" marT="0" marB="0" anchor="ctr"/>
                </a:tc>
                <a:tc>
                  <a:txBody>
                    <a:bodyPr/>
                    <a:lstStyle/>
                    <a:p>
                      <a:pPr algn="ctr">
                        <a:spcAft>
                          <a:spcPts val="0"/>
                        </a:spcAft>
                      </a:pPr>
                      <a:r>
                        <a:rPr lang="fr-FR" sz="1000" spc="-20" dirty="0">
                          <a:effectLst/>
                        </a:rPr>
                        <a:t>220</a:t>
                      </a:r>
                      <a:endParaRPr lang="fr-FR" dirty="0">
                        <a:effectLst/>
                      </a:endParaRPr>
                    </a:p>
                  </a:txBody>
                  <a:tcPr marL="0" marR="0" marT="0" marB="0" anchor="ctr"/>
                </a:tc>
                <a:tc>
                  <a:txBody>
                    <a:bodyPr/>
                    <a:lstStyle/>
                    <a:p>
                      <a:pPr algn="ctr">
                        <a:spcAft>
                          <a:spcPts val="0"/>
                        </a:spcAft>
                      </a:pPr>
                      <a:r>
                        <a:rPr lang="fr-FR" sz="1000" spc="-20" dirty="0">
                          <a:effectLst/>
                        </a:rPr>
                        <a:t>368</a:t>
                      </a:r>
                      <a:endParaRPr lang="fr-FR" dirty="0">
                        <a:effectLst/>
                      </a:endParaRPr>
                    </a:p>
                  </a:txBody>
                  <a:tcPr marL="0" marR="0" marT="0" marB="0" anchor="ctr"/>
                </a:tc>
              </a:tr>
              <a:tr h="358263">
                <a:tc>
                  <a:txBody>
                    <a:bodyPr/>
                    <a:lstStyle/>
                    <a:p>
                      <a:pPr marR="80010" algn="r">
                        <a:spcAft>
                          <a:spcPts val="0"/>
                        </a:spcAft>
                      </a:pPr>
                      <a:r>
                        <a:rPr lang="fr-FR" sz="1000" spc="-20" dirty="0">
                          <a:effectLst/>
                        </a:rPr>
                        <a:t>2</a:t>
                      </a:r>
                      <a:endParaRPr lang="fr-FR" dirty="0">
                        <a:effectLst/>
                      </a:endParaRPr>
                    </a:p>
                  </a:txBody>
                  <a:tcPr marL="0" marR="0" marT="0" marB="0" anchor="ctr"/>
                </a:tc>
                <a:tc>
                  <a:txBody>
                    <a:bodyPr/>
                    <a:lstStyle/>
                    <a:p>
                      <a:pPr marR="52070" algn="r">
                        <a:spcAft>
                          <a:spcPts val="0"/>
                        </a:spcAft>
                      </a:pPr>
                      <a:r>
                        <a:rPr lang="fr-FR" sz="1000" spc="-20" dirty="0">
                          <a:effectLst/>
                        </a:rPr>
                        <a:t>1995</a:t>
                      </a:r>
                      <a:endParaRPr lang="fr-FR" dirty="0">
                        <a:effectLst/>
                      </a:endParaRPr>
                    </a:p>
                  </a:txBody>
                  <a:tcPr marL="0" marR="0" marT="0" marB="0" anchor="ctr"/>
                </a:tc>
                <a:tc>
                  <a:txBody>
                    <a:bodyPr/>
                    <a:lstStyle/>
                    <a:p>
                      <a:pPr marR="100330" algn="r">
                        <a:spcAft>
                          <a:spcPts val="0"/>
                        </a:spcAft>
                      </a:pPr>
                      <a:r>
                        <a:rPr lang="fr-FR" sz="1000" spc="-20" dirty="0">
                          <a:effectLst/>
                        </a:rPr>
                        <a:t>309</a:t>
                      </a:r>
                      <a:endParaRPr lang="fr-FR" dirty="0">
                        <a:effectLst/>
                      </a:endParaRPr>
                    </a:p>
                  </a:txBody>
                  <a:tcPr marL="0" marR="0" marT="0" marB="0" anchor="ctr"/>
                </a:tc>
                <a:tc>
                  <a:txBody>
                    <a:bodyPr/>
                    <a:lstStyle/>
                    <a:p>
                      <a:pPr marL="50800">
                        <a:spcAft>
                          <a:spcPts val="0"/>
                        </a:spcAft>
                      </a:pPr>
                      <a:r>
                        <a:rPr lang="fr-FR" sz="1000" spc="-20" dirty="0">
                          <a:effectLst/>
                        </a:rPr>
                        <a:t>268</a:t>
                      </a:r>
                      <a:endParaRPr lang="fr-FR" dirty="0">
                        <a:effectLst/>
                      </a:endParaRPr>
                    </a:p>
                  </a:txBody>
                  <a:tcPr marL="0" marR="0" marT="0" marB="0" anchor="ctr"/>
                </a:tc>
                <a:tc>
                  <a:txBody>
                    <a:bodyPr/>
                    <a:lstStyle/>
                    <a:p>
                      <a:pPr marR="100330" algn="r">
                        <a:spcAft>
                          <a:spcPts val="0"/>
                        </a:spcAft>
                      </a:pPr>
                      <a:r>
                        <a:rPr lang="fr-FR" sz="1000" spc="-20" dirty="0">
                          <a:effectLst/>
                        </a:rPr>
                        <a:t>279</a:t>
                      </a:r>
                      <a:endParaRPr lang="fr-FR" dirty="0">
                        <a:effectLst/>
                      </a:endParaRPr>
                    </a:p>
                  </a:txBody>
                  <a:tcPr marL="0" marR="0" marT="0" marB="0" anchor="ctr"/>
                </a:tc>
                <a:tc>
                  <a:txBody>
                    <a:bodyPr/>
                    <a:lstStyle/>
                    <a:p>
                      <a:pPr algn="ctr">
                        <a:spcAft>
                          <a:spcPts val="0"/>
                        </a:spcAft>
                      </a:pPr>
                      <a:r>
                        <a:rPr lang="fr-FR" sz="1000" spc="-20" dirty="0">
                          <a:effectLst/>
                        </a:rPr>
                        <a:t>230</a:t>
                      </a:r>
                      <a:endParaRPr lang="fr-FR" dirty="0">
                        <a:effectLst/>
                      </a:endParaRPr>
                    </a:p>
                  </a:txBody>
                  <a:tcPr marL="0" marR="0" marT="0" marB="0" anchor="ctr"/>
                </a:tc>
                <a:tc>
                  <a:txBody>
                    <a:bodyPr/>
                    <a:lstStyle/>
                    <a:p>
                      <a:pPr algn="ctr">
                        <a:spcAft>
                          <a:spcPts val="0"/>
                        </a:spcAft>
                      </a:pPr>
                      <a:r>
                        <a:rPr lang="fr-FR" sz="1000" spc="-20" dirty="0">
                          <a:effectLst/>
                        </a:rPr>
                        <a:t>342</a:t>
                      </a:r>
                      <a:endParaRPr lang="fr-FR" dirty="0">
                        <a:effectLst/>
                      </a:endParaRPr>
                    </a:p>
                  </a:txBody>
                  <a:tcPr marL="0" marR="0" marT="0" marB="0" anchor="ctr"/>
                </a:tc>
              </a:tr>
              <a:tr h="401553">
                <a:tc>
                  <a:txBody>
                    <a:bodyPr/>
                    <a:lstStyle/>
                    <a:p>
                      <a:pPr marR="80010" algn="r">
                        <a:spcAft>
                          <a:spcPts val="0"/>
                        </a:spcAft>
                      </a:pPr>
                      <a:r>
                        <a:rPr lang="fr-FR" sz="1000" spc="-20" dirty="0">
                          <a:effectLst/>
                        </a:rPr>
                        <a:t>3</a:t>
                      </a:r>
                      <a:endParaRPr lang="fr-FR" dirty="0">
                        <a:effectLst/>
                      </a:endParaRPr>
                    </a:p>
                  </a:txBody>
                  <a:tcPr marL="0" marR="0" marT="0" marB="0" anchor="ctr"/>
                </a:tc>
                <a:tc>
                  <a:txBody>
                    <a:bodyPr/>
                    <a:lstStyle/>
                    <a:p>
                      <a:pPr marR="52070" algn="r">
                        <a:spcAft>
                          <a:spcPts val="0"/>
                        </a:spcAft>
                      </a:pPr>
                      <a:r>
                        <a:rPr lang="fr-FR" sz="1000" spc="-20" dirty="0">
                          <a:effectLst/>
                        </a:rPr>
                        <a:t>2001</a:t>
                      </a:r>
                      <a:endParaRPr lang="fr-FR" dirty="0">
                        <a:effectLst/>
                      </a:endParaRPr>
                    </a:p>
                  </a:txBody>
                  <a:tcPr marL="0" marR="0" marT="0" marB="0" anchor="ctr"/>
                </a:tc>
                <a:tc>
                  <a:txBody>
                    <a:bodyPr/>
                    <a:lstStyle/>
                    <a:p>
                      <a:pPr marR="100330" algn="r">
                        <a:spcAft>
                          <a:spcPts val="0"/>
                        </a:spcAft>
                      </a:pPr>
                      <a:r>
                        <a:rPr lang="fr-FR" sz="1000" spc="-20" dirty="0">
                          <a:effectLst/>
                        </a:rPr>
                        <a:t>332</a:t>
                      </a:r>
                      <a:endParaRPr lang="fr-FR" dirty="0">
                        <a:effectLst/>
                      </a:endParaRPr>
                    </a:p>
                  </a:txBody>
                  <a:tcPr marL="0" marR="0" marT="0" marB="0" anchor="ctr"/>
                </a:tc>
                <a:tc>
                  <a:txBody>
                    <a:bodyPr/>
                    <a:lstStyle/>
                    <a:p>
                      <a:pPr marL="50800">
                        <a:spcAft>
                          <a:spcPts val="0"/>
                        </a:spcAft>
                      </a:pPr>
                      <a:r>
                        <a:rPr lang="fr-FR" sz="1000" spc="-20" dirty="0">
                          <a:effectLst/>
                        </a:rPr>
                        <a:t>225</a:t>
                      </a:r>
                      <a:endParaRPr lang="fr-FR" dirty="0">
                        <a:effectLst/>
                      </a:endParaRPr>
                    </a:p>
                  </a:txBody>
                  <a:tcPr marL="0" marR="0" marT="0" marB="0" anchor="ctr"/>
                </a:tc>
                <a:tc>
                  <a:txBody>
                    <a:bodyPr/>
                    <a:lstStyle/>
                    <a:p>
                      <a:pPr marR="100330" algn="r">
                        <a:spcAft>
                          <a:spcPts val="0"/>
                        </a:spcAft>
                      </a:pPr>
                      <a:r>
                        <a:rPr lang="fr-FR" sz="1000" spc="-20" dirty="0">
                          <a:effectLst/>
                        </a:rPr>
                        <a:t>327</a:t>
                      </a:r>
                      <a:endParaRPr lang="fr-FR" dirty="0">
                        <a:effectLst/>
                      </a:endParaRPr>
                    </a:p>
                  </a:txBody>
                  <a:tcPr marL="0" marR="0" marT="0" marB="0" anchor="ctr"/>
                </a:tc>
                <a:tc>
                  <a:txBody>
                    <a:bodyPr/>
                    <a:lstStyle/>
                    <a:p>
                      <a:pPr algn="ctr">
                        <a:spcAft>
                          <a:spcPts val="0"/>
                        </a:spcAft>
                      </a:pPr>
                      <a:r>
                        <a:rPr lang="fr-FR" sz="1000" spc="-20" dirty="0">
                          <a:effectLst/>
                        </a:rPr>
                        <a:t>182</a:t>
                      </a:r>
                      <a:endParaRPr lang="fr-FR" dirty="0">
                        <a:effectLst/>
                      </a:endParaRPr>
                    </a:p>
                  </a:txBody>
                  <a:tcPr marL="0" marR="0" marT="0" marB="0" anchor="ctr"/>
                </a:tc>
                <a:tc>
                  <a:txBody>
                    <a:bodyPr/>
                    <a:lstStyle/>
                    <a:p>
                      <a:pPr algn="ctr">
                        <a:spcAft>
                          <a:spcPts val="0"/>
                        </a:spcAft>
                      </a:pPr>
                      <a:r>
                        <a:rPr lang="fr-FR" sz="1000" spc="-20" dirty="0">
                          <a:effectLst/>
                        </a:rPr>
                        <a:t>-</a:t>
                      </a:r>
                      <a:endParaRPr lang="fr-FR" dirty="0">
                        <a:effectLst/>
                      </a:endParaRPr>
                    </a:p>
                  </a:txBody>
                  <a:tcPr marL="0" marR="0" marT="0" marB="0"/>
                </a:tc>
              </a:tr>
            </a:tbl>
          </a:graphicData>
        </a:graphic>
      </p:graphicFrame>
      <p:sp>
        <p:nvSpPr>
          <p:cNvPr id="4" name="Espace réservé du numéro de diapositive 3"/>
          <p:cNvSpPr>
            <a:spLocks noGrp="1"/>
          </p:cNvSpPr>
          <p:nvPr>
            <p:ph type="sldNum" sz="quarter" idx="12"/>
          </p:nvPr>
        </p:nvSpPr>
        <p:spPr/>
        <p:txBody>
          <a:bodyPr/>
          <a:lstStyle/>
          <a:p>
            <a:pPr>
              <a:defRPr/>
            </a:pPr>
            <a:fld id="{0C9FC2B9-B771-4C2B-A1B5-724A100C6A13}" type="slidenum">
              <a:rPr lang="fr-BE"/>
              <a:pPr>
                <a:defRPr/>
              </a:pPr>
              <a:t>154</a:t>
            </a:fld>
            <a:endParaRPr lang="fr-BE" dirty="0"/>
          </a:p>
        </p:txBody>
      </p:sp>
      <p:sp>
        <p:nvSpPr>
          <p:cNvPr id="92165" name="Rectangle 1"/>
          <p:cNvSpPr>
            <a:spLocks noChangeArrowheads="1"/>
          </p:cNvSpPr>
          <p:nvPr/>
        </p:nvSpPr>
        <p:spPr bwMode="auto">
          <a:xfrm>
            <a:off x="2555875" y="1955800"/>
            <a:ext cx="40068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000" b="1" i="1" dirty="0">
                <a:solidFill>
                  <a:srgbClr val="000000"/>
                </a:solidFill>
                <a:latin typeface="Bookman Old Style" pitchFamily="18" charset="0"/>
              </a:rPr>
              <a:t>Table 5.14. Average weekly earnings of racial groups ffl</a:t>
            </a:r>
            <a:endParaRPr lang="en-US" sz="600" dirty="0">
              <a:latin typeface="Arial" charset="0"/>
            </a:endParaRPr>
          </a:p>
          <a:p>
            <a:pPr eaLnBrk="0" hangingPunct="0"/>
            <a:endParaRPr lang="en-US" dirty="0">
              <a:latin typeface="Arial" charset="0"/>
            </a:endParaRPr>
          </a:p>
        </p:txBody>
      </p:sp>
      <p:sp>
        <p:nvSpPr>
          <p:cNvPr id="6" name="ZoneTexte 5"/>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cSld>
  <p:clrMapOvr>
    <a:masterClrMapping/>
  </p:clrMapOvr>
  <p:transition spd="slow" advTm="41015"/>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smtClean="0"/>
              <a:t>2.2 Relation </a:t>
            </a:r>
            <a:r>
              <a:rPr lang="fr-BE" dirty="0"/>
              <a:t>inverse entre le Q.I et l'arrièration mentale</a:t>
            </a:r>
          </a:p>
        </p:txBody>
      </p:sp>
      <p:graphicFrame>
        <p:nvGraphicFramePr>
          <p:cNvPr id="5" name="Espace réservé du contenu 4"/>
          <p:cNvGraphicFramePr>
            <a:graphicFrameLocks noGrp="1"/>
          </p:cNvGraphicFramePr>
          <p:nvPr>
            <p:ph idx="1"/>
          </p:nvPr>
        </p:nvGraphicFramePr>
        <p:xfrm>
          <a:off x="2976563" y="3141663"/>
          <a:ext cx="3095625" cy="1582738"/>
        </p:xfrm>
        <a:graphic>
          <a:graphicData uri="http://schemas.openxmlformats.org/drawingml/2006/table">
            <a:tbl>
              <a:tblPr/>
              <a:tblGrid>
                <a:gridCol w="265112"/>
                <a:gridCol w="495300"/>
                <a:gridCol w="1098550"/>
                <a:gridCol w="630238"/>
                <a:gridCol w="606425"/>
              </a:tblGrid>
              <a:tr h="425449">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1" i="0" u="none" strike="noStrike" cap="none" normalizeH="0" baseline="0" dirty="0" smtClean="0">
                        <a:ln>
                          <a:noFill/>
                        </a:ln>
                        <a:solidFill>
                          <a:srgbClr val="FFFFFF"/>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rPr>
                        <a:t>Date</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rPr>
                        <a:t>Condition</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rPr>
                        <a:t>Whites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rPr>
                        <a:t>Blacks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85763">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rPr>
                        <a:t>1</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1970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Retardation</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0.68</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2.33</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85763">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rPr>
                        <a:t>2</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1972</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Retardation</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0.66</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2.90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85763">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rPr>
                        <a:t>3</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1980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Backwardness</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8.00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rPr>
                        <a:t>19.00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Espace réservé du numéro de diapositive 3"/>
          <p:cNvSpPr>
            <a:spLocks noGrp="1"/>
          </p:cNvSpPr>
          <p:nvPr>
            <p:ph type="sldNum" sz="quarter" idx="12"/>
          </p:nvPr>
        </p:nvSpPr>
        <p:spPr/>
        <p:txBody>
          <a:bodyPr/>
          <a:lstStyle/>
          <a:p>
            <a:pPr>
              <a:defRPr/>
            </a:pPr>
            <a:fld id="{B93E7446-7754-4374-B68E-0B46B88AF09D}" type="slidenum">
              <a:rPr lang="fr-BE"/>
              <a:pPr>
                <a:defRPr/>
              </a:pPr>
              <a:t>155</a:t>
            </a:fld>
            <a:endParaRPr lang="fr-BE" dirty="0"/>
          </a:p>
        </p:txBody>
      </p:sp>
      <p:sp>
        <p:nvSpPr>
          <p:cNvPr id="93220" name="Rectangle 1"/>
          <p:cNvSpPr>
            <a:spLocks noChangeArrowheads="1"/>
          </p:cNvSpPr>
          <p:nvPr/>
        </p:nvSpPr>
        <p:spPr bwMode="auto">
          <a:xfrm>
            <a:off x="2517775" y="2559050"/>
            <a:ext cx="4013200"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000" i="1" dirty="0">
                <a:solidFill>
                  <a:srgbClr val="000000"/>
                </a:solidFill>
                <a:latin typeface="Bookman Old Style" pitchFamily="18" charset="0"/>
                <a:cs typeface="Times New Roman" pitchFamily="18" charset="0"/>
              </a:rPr>
              <a:t>Table 5. 7. Incidence of mental retardation and backwardness</a:t>
            </a:r>
            <a:endParaRPr lang="fr-BE" sz="600" dirty="0">
              <a:latin typeface="Arial" charset="0"/>
            </a:endParaRPr>
          </a:p>
          <a:p>
            <a:pPr eaLnBrk="0" hangingPunct="0"/>
            <a:r>
              <a:rPr lang="fr-FR" sz="1000" i="1" dirty="0">
                <a:solidFill>
                  <a:srgbClr val="000000"/>
                </a:solidFill>
                <a:latin typeface="Bookman Old Style" pitchFamily="18" charset="0"/>
                <a:cs typeface="Times New Roman" pitchFamily="18" charset="0"/>
              </a:rPr>
              <a:t>(percentage)</a:t>
            </a:r>
            <a:endParaRPr lang="fr-BE" sz="600" dirty="0">
              <a:latin typeface="Arial" charset="0"/>
            </a:endParaRPr>
          </a:p>
          <a:p>
            <a:pPr eaLnBrk="0" hangingPunct="0"/>
            <a:r>
              <a:rPr lang="fr-FR" sz="1200" dirty="0">
                <a:latin typeface="Arial" charset="0"/>
                <a:cs typeface="Times New Roman" pitchFamily="18" charset="0"/>
              </a:rPr>
              <a:t/>
            </a:r>
            <a:br>
              <a:rPr lang="fr-FR" sz="1200" dirty="0">
                <a:latin typeface="Arial" charset="0"/>
                <a:cs typeface="Times New Roman" pitchFamily="18" charset="0"/>
              </a:rPr>
            </a:br>
            <a:r>
              <a:rPr lang="fr-FR" sz="1200" dirty="0">
                <a:latin typeface="Arial" charset="0"/>
                <a:cs typeface="Times New Roman" pitchFamily="18" charset="0"/>
              </a:rPr>
              <a:t/>
            </a:r>
            <a:br>
              <a:rPr lang="fr-FR" sz="1200" dirty="0">
                <a:latin typeface="Arial" charset="0"/>
                <a:cs typeface="Times New Roman" pitchFamily="18" charset="0"/>
              </a:rPr>
            </a:br>
            <a:endParaRPr lang="fr-FR" dirty="0">
              <a:latin typeface="Arial" charset="0"/>
            </a:endParaRPr>
          </a:p>
        </p:txBody>
      </p:sp>
      <p:sp>
        <p:nvSpPr>
          <p:cNvPr id="6" name="ZoneTexte 5"/>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cSld>
  <p:clrMapOvr>
    <a:masterClrMapping/>
  </p:clrMapOvr>
  <p:transition spd="slow" advTm="13547"/>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388" y="0"/>
            <a:ext cx="8229600" cy="1143000"/>
          </a:xfrm>
        </p:spPr>
        <p:txBody>
          <a:bodyPr rtlCol="0">
            <a:normAutofit fontScale="90000"/>
          </a:bodyPr>
          <a:lstStyle/>
          <a:p>
            <a:pPr eaLnBrk="1" fontAlgn="auto" hangingPunct="1">
              <a:spcAft>
                <a:spcPts val="0"/>
              </a:spcAft>
              <a:defRPr/>
            </a:pPr>
            <a:r>
              <a:rPr lang="fr-BE" dirty="0" smtClean="0"/>
              <a:t>2.3 La </a:t>
            </a:r>
            <a:r>
              <a:rPr lang="fr-BE" dirty="0"/>
              <a:t>hiérarchie reste </a:t>
            </a:r>
            <a:r>
              <a:rPr lang="fr-BE" dirty="0" smtClean="0"/>
              <a:t>Q.I-cratique </a:t>
            </a:r>
            <a:r>
              <a:rPr lang="fr-BE" dirty="0"/>
              <a:t>pour l'éducation </a:t>
            </a:r>
          </a:p>
        </p:txBody>
      </p:sp>
      <p:graphicFrame>
        <p:nvGraphicFramePr>
          <p:cNvPr id="5" name="Espace réservé du contenu 4"/>
          <p:cNvGraphicFramePr>
            <a:graphicFrameLocks noGrp="1"/>
          </p:cNvGraphicFramePr>
          <p:nvPr>
            <p:ph idx="1"/>
          </p:nvPr>
        </p:nvGraphicFramePr>
        <p:xfrm>
          <a:off x="2286352" y="1524843"/>
          <a:ext cx="2743512" cy="1152129"/>
        </p:xfrm>
        <a:graphic>
          <a:graphicData uri="http://schemas.openxmlformats.org/drawingml/2006/table">
            <a:tbl>
              <a:tblPr>
                <a:tableStyleId>{3C2FFA5D-87B4-456A-9821-1D502468CF0F}</a:tableStyleId>
              </a:tblPr>
              <a:tblGrid>
                <a:gridCol w="648763"/>
                <a:gridCol w="655444"/>
                <a:gridCol w="627237"/>
                <a:gridCol w="812068"/>
              </a:tblGrid>
              <a:tr h="302003">
                <a:tc>
                  <a:txBody>
                    <a:bodyPr/>
                    <a:lstStyle/>
                    <a:p>
                      <a:pPr>
                        <a:spcAft>
                          <a:spcPts val="0"/>
                        </a:spcAft>
                      </a:pPr>
                      <a:r>
                        <a:rPr lang="fr-FR" sz="900" dirty="0">
                          <a:effectLst/>
                        </a:rPr>
                        <a:t>Group</a:t>
                      </a:r>
                      <a:endParaRPr lang="fr-FR" dirty="0">
                        <a:effectLst/>
                      </a:endParaRPr>
                    </a:p>
                  </a:txBody>
                  <a:tcPr marL="0" marR="0" marT="0" marB="0" anchor="ctr"/>
                </a:tc>
                <a:tc>
                  <a:txBody>
                    <a:bodyPr/>
                    <a:lstStyle/>
                    <a:p>
                      <a:pPr algn="ctr">
                        <a:spcAft>
                          <a:spcPts val="0"/>
                        </a:spcAft>
                      </a:pPr>
                      <a:r>
                        <a:rPr lang="fr-FR" sz="900" dirty="0">
                          <a:effectLst/>
                        </a:rPr>
                        <a:t>Reading</a:t>
                      </a:r>
                      <a:endParaRPr lang="fr-FR" dirty="0">
                        <a:effectLst/>
                      </a:endParaRPr>
                    </a:p>
                  </a:txBody>
                  <a:tcPr marL="0" marR="0" marT="0" marB="0" anchor="ctr"/>
                </a:tc>
                <a:tc>
                  <a:txBody>
                    <a:bodyPr/>
                    <a:lstStyle/>
                    <a:p>
                      <a:pPr algn="ctr">
                        <a:spcAft>
                          <a:spcPts val="0"/>
                        </a:spcAft>
                      </a:pPr>
                      <a:r>
                        <a:rPr lang="fr-FR" sz="900" dirty="0">
                          <a:effectLst/>
                        </a:rPr>
                        <a:t>Writing</a:t>
                      </a:r>
                      <a:endParaRPr lang="fr-FR" dirty="0">
                        <a:effectLst/>
                      </a:endParaRPr>
                    </a:p>
                  </a:txBody>
                  <a:tcPr marL="0" marR="0" marT="0" marB="0" anchor="ctr"/>
                </a:tc>
                <a:tc>
                  <a:txBody>
                    <a:bodyPr/>
                    <a:lstStyle/>
                    <a:p>
                      <a:pPr algn="ctr">
                        <a:spcAft>
                          <a:spcPts val="0"/>
                        </a:spcAft>
                      </a:pPr>
                      <a:r>
                        <a:rPr lang="fr-FR" sz="900" dirty="0">
                          <a:effectLst/>
                        </a:rPr>
                        <a:t>Arithmetic</a:t>
                      </a:r>
                      <a:endParaRPr lang="fr-FR" dirty="0">
                        <a:effectLst/>
                      </a:endParaRPr>
                    </a:p>
                  </a:txBody>
                  <a:tcPr marL="0" marR="0" marT="0" marB="0" anchor="ctr"/>
                </a:tc>
              </a:tr>
              <a:tr h="274656">
                <a:tc>
                  <a:txBody>
                    <a:bodyPr/>
                    <a:lstStyle/>
                    <a:p>
                      <a:pPr>
                        <a:spcAft>
                          <a:spcPts val="0"/>
                        </a:spcAft>
                      </a:pPr>
                      <a:r>
                        <a:rPr lang="fr-FR" sz="900" dirty="0">
                          <a:effectLst/>
                        </a:rPr>
                        <a:t>Chinese</a:t>
                      </a:r>
                      <a:endParaRPr lang="fr-FR" dirty="0">
                        <a:effectLst/>
                      </a:endParaRPr>
                    </a:p>
                  </a:txBody>
                  <a:tcPr marL="0" marR="0" marT="0" marB="0" anchor="ctr"/>
                </a:tc>
                <a:tc>
                  <a:txBody>
                    <a:bodyPr/>
                    <a:lstStyle/>
                    <a:p>
                      <a:pPr algn="ctr">
                        <a:spcAft>
                          <a:spcPts val="0"/>
                        </a:spcAft>
                      </a:pPr>
                      <a:r>
                        <a:rPr lang="fr-FR" sz="900" dirty="0">
                          <a:effectLst/>
                        </a:rPr>
                        <a:t>90</a:t>
                      </a:r>
                      <a:endParaRPr lang="fr-FR" dirty="0">
                        <a:effectLst/>
                      </a:endParaRPr>
                    </a:p>
                  </a:txBody>
                  <a:tcPr marL="0" marR="0" marT="0" marB="0" anchor="ctr"/>
                </a:tc>
                <a:tc>
                  <a:txBody>
                    <a:bodyPr/>
                    <a:lstStyle/>
                    <a:p>
                      <a:pPr algn="ctr">
                        <a:spcAft>
                          <a:spcPts val="0"/>
                        </a:spcAft>
                      </a:pPr>
                      <a:r>
                        <a:rPr lang="fr-FR" sz="900" dirty="0">
                          <a:effectLst/>
                        </a:rPr>
                        <a:t>88</a:t>
                      </a:r>
                      <a:endParaRPr lang="fr-FR" dirty="0">
                        <a:effectLst/>
                      </a:endParaRPr>
                    </a:p>
                  </a:txBody>
                  <a:tcPr marL="0" marR="0" marT="0" marB="0" anchor="ctr"/>
                </a:tc>
                <a:tc>
                  <a:txBody>
                    <a:bodyPr/>
                    <a:lstStyle/>
                    <a:p>
                      <a:pPr algn="ctr">
                        <a:spcAft>
                          <a:spcPts val="0"/>
                        </a:spcAft>
                      </a:pPr>
                      <a:r>
                        <a:rPr lang="fr-FR" sz="900" dirty="0">
                          <a:effectLst/>
                        </a:rPr>
                        <a:t>96</a:t>
                      </a:r>
                      <a:endParaRPr lang="fr-FR" dirty="0">
                        <a:effectLst/>
                      </a:endParaRPr>
                    </a:p>
                  </a:txBody>
                  <a:tcPr marL="0" marR="0" marT="0" marB="0" anchor="ctr"/>
                </a:tc>
              </a:tr>
              <a:tr h="279412">
                <a:tc>
                  <a:txBody>
                    <a:bodyPr/>
                    <a:lstStyle/>
                    <a:p>
                      <a:pPr>
                        <a:spcAft>
                          <a:spcPts val="0"/>
                        </a:spcAft>
                      </a:pPr>
                      <a:r>
                        <a:rPr lang="fr-FR" sz="900" dirty="0">
                          <a:effectLst/>
                        </a:rPr>
                        <a:t>Whites</a:t>
                      </a:r>
                      <a:endParaRPr lang="fr-FR" dirty="0">
                        <a:effectLst/>
                      </a:endParaRPr>
                    </a:p>
                  </a:txBody>
                  <a:tcPr marL="0" marR="0" marT="0" marB="0" anchor="ctr"/>
                </a:tc>
                <a:tc>
                  <a:txBody>
                    <a:bodyPr/>
                    <a:lstStyle/>
                    <a:p>
                      <a:pPr algn="ctr">
                        <a:spcAft>
                          <a:spcPts val="0"/>
                        </a:spcAft>
                      </a:pPr>
                      <a:r>
                        <a:rPr lang="fr-FR" sz="900" dirty="0">
                          <a:effectLst/>
                        </a:rPr>
                        <a:t>85</a:t>
                      </a:r>
                      <a:endParaRPr lang="fr-FR" dirty="0">
                        <a:effectLst/>
                      </a:endParaRPr>
                    </a:p>
                  </a:txBody>
                  <a:tcPr marL="0" marR="0" marT="0" marB="0" anchor="ctr"/>
                </a:tc>
                <a:tc>
                  <a:txBody>
                    <a:bodyPr/>
                    <a:lstStyle/>
                    <a:p>
                      <a:pPr algn="ctr">
                        <a:spcAft>
                          <a:spcPts val="0"/>
                        </a:spcAft>
                      </a:pPr>
                      <a:r>
                        <a:rPr lang="fr-FR" sz="900" dirty="0">
                          <a:effectLst/>
                        </a:rPr>
                        <a:t>82</a:t>
                      </a:r>
                      <a:endParaRPr lang="fr-FR" dirty="0">
                        <a:effectLst/>
                      </a:endParaRPr>
                    </a:p>
                  </a:txBody>
                  <a:tcPr marL="0" marR="0" marT="0" marB="0" anchor="ctr"/>
                </a:tc>
                <a:tc>
                  <a:txBody>
                    <a:bodyPr/>
                    <a:lstStyle/>
                    <a:p>
                      <a:pPr algn="ctr">
                        <a:spcAft>
                          <a:spcPts val="0"/>
                        </a:spcAft>
                      </a:pPr>
                      <a:r>
                        <a:rPr lang="fr-FR" sz="900" dirty="0">
                          <a:effectLst/>
                        </a:rPr>
                        <a:t>91</a:t>
                      </a:r>
                      <a:endParaRPr lang="fr-FR" dirty="0">
                        <a:effectLst/>
                      </a:endParaRPr>
                    </a:p>
                  </a:txBody>
                  <a:tcPr marL="0" marR="0" marT="0" marB="0" anchor="ctr"/>
                </a:tc>
              </a:tr>
              <a:tr h="296058">
                <a:tc>
                  <a:txBody>
                    <a:bodyPr/>
                    <a:lstStyle/>
                    <a:p>
                      <a:pPr>
                        <a:spcAft>
                          <a:spcPts val="0"/>
                        </a:spcAft>
                      </a:pPr>
                      <a:r>
                        <a:rPr lang="fr-FR" sz="900" dirty="0">
                          <a:effectLst/>
                        </a:rPr>
                        <a:t>Blacks</a:t>
                      </a:r>
                      <a:endParaRPr lang="fr-FR" dirty="0">
                        <a:effectLst/>
                      </a:endParaRPr>
                    </a:p>
                  </a:txBody>
                  <a:tcPr marL="0" marR="0" marT="0" marB="0" anchor="ctr"/>
                </a:tc>
                <a:tc>
                  <a:txBody>
                    <a:bodyPr/>
                    <a:lstStyle/>
                    <a:p>
                      <a:pPr algn="ctr">
                        <a:spcAft>
                          <a:spcPts val="0"/>
                        </a:spcAft>
                      </a:pPr>
                      <a:r>
                        <a:rPr lang="fr-FR" sz="900" dirty="0">
                          <a:effectLst/>
                        </a:rPr>
                        <a:t>78</a:t>
                      </a:r>
                      <a:endParaRPr lang="fr-FR" dirty="0">
                        <a:effectLst/>
                      </a:endParaRPr>
                    </a:p>
                  </a:txBody>
                  <a:tcPr marL="0" marR="0" marT="0" marB="0" anchor="ctr"/>
                </a:tc>
                <a:tc>
                  <a:txBody>
                    <a:bodyPr/>
                    <a:lstStyle/>
                    <a:p>
                      <a:pPr algn="ctr">
                        <a:spcAft>
                          <a:spcPts val="0"/>
                        </a:spcAft>
                      </a:pPr>
                      <a:r>
                        <a:rPr lang="fr-FR" sz="900" dirty="0">
                          <a:effectLst/>
                        </a:rPr>
                        <a:t>74</a:t>
                      </a:r>
                      <a:endParaRPr lang="fr-FR" dirty="0">
                        <a:effectLst/>
                      </a:endParaRPr>
                    </a:p>
                  </a:txBody>
                  <a:tcPr marL="0" marR="0" marT="0" marB="0" anchor="ctr"/>
                </a:tc>
                <a:tc>
                  <a:txBody>
                    <a:bodyPr/>
                    <a:lstStyle/>
                    <a:p>
                      <a:pPr algn="ctr">
                        <a:spcAft>
                          <a:spcPts val="0"/>
                        </a:spcAft>
                      </a:pPr>
                      <a:r>
                        <a:rPr lang="fr-FR" sz="900" dirty="0">
                          <a:effectLst/>
                        </a:rPr>
                        <a:t>84</a:t>
                      </a:r>
                      <a:endParaRPr lang="fr-FR" dirty="0">
                        <a:effectLst/>
                      </a:endParaRPr>
                    </a:p>
                  </a:txBody>
                  <a:tcPr marL="0" marR="0" marT="0" marB="0" anchor="ctr"/>
                </a:tc>
              </a:tr>
            </a:tbl>
          </a:graphicData>
        </a:graphic>
      </p:graphicFrame>
      <p:sp>
        <p:nvSpPr>
          <p:cNvPr id="4" name="Espace réservé du numéro de diapositive 3"/>
          <p:cNvSpPr>
            <a:spLocks noGrp="1"/>
          </p:cNvSpPr>
          <p:nvPr>
            <p:ph type="sldNum" sz="quarter" idx="12"/>
          </p:nvPr>
        </p:nvSpPr>
        <p:spPr/>
        <p:txBody>
          <a:bodyPr/>
          <a:lstStyle/>
          <a:p>
            <a:pPr>
              <a:defRPr/>
            </a:pPr>
            <a:fld id="{EFADF7DC-687F-40BB-8247-978E601E8551}" type="slidenum">
              <a:rPr lang="fr-BE"/>
              <a:pPr>
                <a:defRPr/>
              </a:pPr>
              <a:t>156</a:t>
            </a:fld>
            <a:endParaRPr lang="fr-BE" dirty="0"/>
          </a:p>
        </p:txBody>
      </p:sp>
      <p:sp>
        <p:nvSpPr>
          <p:cNvPr id="94213" name="Rectangle 1"/>
          <p:cNvSpPr>
            <a:spLocks noChangeArrowheads="1"/>
          </p:cNvSpPr>
          <p:nvPr/>
        </p:nvSpPr>
        <p:spPr bwMode="auto">
          <a:xfrm>
            <a:off x="179388" y="1204913"/>
            <a:ext cx="61102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400" i="1" dirty="0">
                <a:latin typeface="Times New Roman" pitchFamily="18" charset="0"/>
                <a:cs typeface="Times New Roman" pitchFamily="18" charset="0"/>
              </a:rPr>
              <a:t>Table 5.8. Race differences in educational attainment at age 7 (percentage passes)</a:t>
            </a:r>
            <a:endParaRPr lang="en-US" sz="1400" dirty="0">
              <a:latin typeface="Arial" charset="0"/>
            </a:endParaRPr>
          </a:p>
          <a:p>
            <a:pPr eaLnBrk="0" hangingPunct="0"/>
            <a:endParaRPr lang="en-US" dirty="0">
              <a:latin typeface="Arial" charset="0"/>
            </a:endParaRPr>
          </a:p>
        </p:txBody>
      </p:sp>
      <p:graphicFrame>
        <p:nvGraphicFramePr>
          <p:cNvPr id="7" name="Tableau 6"/>
          <p:cNvGraphicFramePr>
            <a:graphicFrameLocks noGrp="1"/>
          </p:cNvGraphicFramePr>
          <p:nvPr/>
        </p:nvGraphicFramePr>
        <p:xfrm>
          <a:off x="3995936" y="3284984"/>
          <a:ext cx="4392489" cy="1448756"/>
        </p:xfrm>
        <a:graphic>
          <a:graphicData uri="http://schemas.openxmlformats.org/drawingml/2006/table">
            <a:tbl>
              <a:tblPr>
                <a:tableStyleId>{3C2FFA5D-87B4-456A-9821-1D502468CF0F}</a:tableStyleId>
              </a:tblPr>
              <a:tblGrid>
                <a:gridCol w="671512"/>
                <a:gridCol w="663829"/>
                <a:gridCol w="553191"/>
                <a:gridCol w="693025"/>
                <a:gridCol w="634633"/>
                <a:gridCol w="494030"/>
                <a:gridCol w="682269"/>
              </a:tblGrid>
              <a:tr h="220350">
                <a:tc>
                  <a:txBody>
                    <a:bodyPr/>
                    <a:lstStyle/>
                    <a:p>
                      <a:pPr>
                        <a:spcAft>
                          <a:spcPts val="0"/>
                        </a:spcAft>
                      </a:pPr>
                      <a:endParaRPr lang="fr-FR" sz="900" spc="20" dirty="0">
                        <a:solidFill>
                          <a:srgbClr val="000000"/>
                        </a:solidFill>
                        <a:effectLst/>
                        <a:latin typeface="Bookman Old Style"/>
                      </a:endParaRPr>
                    </a:p>
                  </a:txBody>
                  <a:tcPr marL="0" marR="0" marT="0" marB="0" anchor="ctr"/>
                </a:tc>
                <a:tc gridSpan="3">
                  <a:txBody>
                    <a:bodyPr/>
                    <a:lstStyle/>
                    <a:p>
                      <a:pPr algn="ctr">
                        <a:spcAft>
                          <a:spcPts val="0"/>
                        </a:spcAft>
                      </a:pPr>
                      <a:r>
                        <a:rPr lang="fr-FR" sz="900" spc="20" dirty="0">
                          <a:effectLst/>
                        </a:rPr>
                        <a:t>Age 11</a:t>
                      </a:r>
                      <a:endParaRPr lang="fr-FR" dirty="0">
                        <a:effectLst/>
                      </a:endParaRPr>
                    </a:p>
                  </a:txBody>
                  <a:tcPr marL="0" marR="0" marT="0" marB="0" anchor="ctr"/>
                </a:tc>
                <a:tc hMerge="1">
                  <a:txBody>
                    <a:bodyPr/>
                    <a:lstStyle/>
                    <a:p>
                      <a:endParaRPr lang="fr-BE"/>
                    </a:p>
                  </a:txBody>
                  <a:tcPr/>
                </a:tc>
                <a:tc hMerge="1">
                  <a:txBody>
                    <a:bodyPr/>
                    <a:lstStyle/>
                    <a:p>
                      <a:endParaRPr lang="fr-BE"/>
                    </a:p>
                  </a:txBody>
                  <a:tcPr/>
                </a:tc>
                <a:tc gridSpan="3">
                  <a:txBody>
                    <a:bodyPr/>
                    <a:lstStyle/>
                    <a:p>
                      <a:pPr algn="ctr">
                        <a:spcAft>
                          <a:spcPts val="0"/>
                        </a:spcAft>
                      </a:pPr>
                      <a:r>
                        <a:rPr lang="fr-FR" sz="900" spc="20" dirty="0">
                          <a:effectLst/>
                        </a:rPr>
                        <a:t>Age 14</a:t>
                      </a:r>
                      <a:endParaRPr lang="fr-FR" dirty="0">
                        <a:effectLst/>
                      </a:endParaRPr>
                    </a:p>
                  </a:txBody>
                  <a:tcPr marL="0" marR="0" marT="0" marB="0" anchor="ctr"/>
                </a:tc>
                <a:tc hMerge="1">
                  <a:txBody>
                    <a:bodyPr/>
                    <a:lstStyle/>
                    <a:p>
                      <a:endParaRPr lang="fr-BE"/>
                    </a:p>
                  </a:txBody>
                  <a:tcPr/>
                </a:tc>
                <a:tc hMerge="1">
                  <a:txBody>
                    <a:bodyPr/>
                    <a:lstStyle/>
                    <a:p>
                      <a:endParaRPr lang="fr-BE"/>
                    </a:p>
                  </a:txBody>
                  <a:tcPr/>
                </a:tc>
              </a:tr>
              <a:tr h="204734">
                <a:tc>
                  <a:txBody>
                    <a:bodyPr/>
                    <a:lstStyle/>
                    <a:p>
                      <a:pPr>
                        <a:spcAft>
                          <a:spcPts val="0"/>
                        </a:spcAft>
                      </a:pPr>
                      <a:r>
                        <a:rPr lang="fr-FR" sz="900" spc="20" dirty="0">
                          <a:effectLst/>
                        </a:rPr>
                        <a:t>Group</a:t>
                      </a:r>
                      <a:endParaRPr lang="fr-FR" dirty="0">
                        <a:effectLst/>
                      </a:endParaRPr>
                    </a:p>
                  </a:txBody>
                  <a:tcPr marL="0" marR="0" marT="0" marB="0" anchor="ctr"/>
                </a:tc>
                <a:tc>
                  <a:txBody>
                    <a:bodyPr/>
                    <a:lstStyle/>
                    <a:p>
                      <a:pPr algn="ctr">
                        <a:spcAft>
                          <a:spcPts val="0"/>
                        </a:spcAft>
                      </a:pPr>
                      <a:r>
                        <a:rPr lang="fr-FR" sz="900" spc="20" dirty="0">
                          <a:effectLst/>
                        </a:rPr>
                        <a:t>English</a:t>
                      </a:r>
                      <a:endParaRPr lang="fr-FR" dirty="0">
                        <a:effectLst/>
                      </a:endParaRPr>
                    </a:p>
                  </a:txBody>
                  <a:tcPr marL="0" marR="0" marT="0" marB="0" anchor="ctr"/>
                </a:tc>
                <a:tc>
                  <a:txBody>
                    <a:bodyPr/>
                    <a:lstStyle/>
                    <a:p>
                      <a:pPr marR="48895" algn="r">
                        <a:spcAft>
                          <a:spcPts val="0"/>
                        </a:spcAft>
                      </a:pPr>
                      <a:r>
                        <a:rPr lang="fr-FR" sz="900" spc="20" dirty="0">
                          <a:effectLst/>
                        </a:rPr>
                        <a:t>Math</a:t>
                      </a:r>
                      <a:endParaRPr lang="fr-FR" dirty="0">
                        <a:effectLst/>
                      </a:endParaRPr>
                    </a:p>
                  </a:txBody>
                  <a:tcPr marL="0" marR="0" marT="0" marB="0" anchor="ctr"/>
                </a:tc>
                <a:tc>
                  <a:txBody>
                    <a:bodyPr/>
                    <a:lstStyle/>
                    <a:p>
                      <a:pPr marR="60960" algn="r">
                        <a:spcAft>
                          <a:spcPts val="0"/>
                        </a:spcAft>
                      </a:pPr>
                      <a:r>
                        <a:rPr lang="fr-FR" sz="900" spc="20" dirty="0">
                          <a:effectLst/>
                        </a:rPr>
                        <a:t>Science</a:t>
                      </a:r>
                      <a:endParaRPr lang="fr-FR" dirty="0">
                        <a:effectLst/>
                      </a:endParaRPr>
                    </a:p>
                  </a:txBody>
                  <a:tcPr marL="0" marR="0" marT="0" marB="0" anchor="ctr"/>
                </a:tc>
                <a:tc>
                  <a:txBody>
                    <a:bodyPr/>
                    <a:lstStyle/>
                    <a:p>
                      <a:pPr algn="ctr">
                        <a:spcAft>
                          <a:spcPts val="0"/>
                        </a:spcAft>
                      </a:pPr>
                      <a:r>
                        <a:rPr lang="fr-FR" sz="900" spc="20" dirty="0">
                          <a:effectLst/>
                        </a:rPr>
                        <a:t>English</a:t>
                      </a:r>
                      <a:endParaRPr lang="fr-FR" dirty="0">
                        <a:effectLst/>
                      </a:endParaRPr>
                    </a:p>
                  </a:txBody>
                  <a:tcPr marL="0" marR="0" marT="0" marB="0" anchor="ctr"/>
                </a:tc>
                <a:tc>
                  <a:txBody>
                    <a:bodyPr/>
                    <a:lstStyle/>
                    <a:p>
                      <a:pPr algn="r">
                        <a:spcAft>
                          <a:spcPts val="0"/>
                        </a:spcAft>
                      </a:pPr>
                      <a:r>
                        <a:rPr lang="fr-FR" sz="900" spc="20" dirty="0">
                          <a:effectLst/>
                        </a:rPr>
                        <a:t>Math</a:t>
                      </a:r>
                      <a:endParaRPr lang="fr-FR" dirty="0">
                        <a:effectLst/>
                      </a:endParaRPr>
                    </a:p>
                  </a:txBody>
                  <a:tcPr marL="0" marR="0" marT="0" marB="0" anchor="ctr"/>
                </a:tc>
                <a:tc>
                  <a:txBody>
                    <a:bodyPr/>
                    <a:lstStyle/>
                    <a:p>
                      <a:pPr marR="58420" algn="r">
                        <a:spcAft>
                          <a:spcPts val="0"/>
                        </a:spcAft>
                      </a:pPr>
                      <a:r>
                        <a:rPr lang="fr-FR" sz="900" spc="20" dirty="0">
                          <a:effectLst/>
                        </a:rPr>
                        <a:t>Science</a:t>
                      </a:r>
                      <a:endParaRPr lang="fr-FR" dirty="0">
                        <a:effectLst/>
                      </a:endParaRPr>
                    </a:p>
                  </a:txBody>
                  <a:tcPr marL="0" marR="0" marT="0" marB="0" anchor="ctr"/>
                </a:tc>
              </a:tr>
              <a:tr h="199529">
                <a:tc>
                  <a:txBody>
                    <a:bodyPr/>
                    <a:lstStyle/>
                    <a:p>
                      <a:pPr>
                        <a:spcAft>
                          <a:spcPts val="0"/>
                        </a:spcAft>
                      </a:pPr>
                      <a:r>
                        <a:rPr lang="fr-FR" sz="900" spc="20" dirty="0">
                          <a:effectLst/>
                        </a:rPr>
                        <a:t>Chinese</a:t>
                      </a:r>
                      <a:endParaRPr lang="fr-FR" dirty="0">
                        <a:effectLst/>
                      </a:endParaRPr>
                    </a:p>
                  </a:txBody>
                  <a:tcPr marL="0" marR="0" marT="0" marB="0" anchor="ctr"/>
                </a:tc>
                <a:tc>
                  <a:txBody>
                    <a:bodyPr/>
                    <a:lstStyle/>
                    <a:p>
                      <a:pPr algn="ctr">
                        <a:spcAft>
                          <a:spcPts val="0"/>
                        </a:spcAft>
                      </a:pPr>
                      <a:r>
                        <a:rPr lang="fr-FR" sz="900" spc="20" dirty="0">
                          <a:effectLst/>
                        </a:rPr>
                        <a:t>82</a:t>
                      </a:r>
                      <a:endParaRPr lang="fr-FR" dirty="0">
                        <a:effectLst/>
                      </a:endParaRPr>
                    </a:p>
                  </a:txBody>
                  <a:tcPr marL="0" marR="0" marT="0" marB="0" anchor="ctr"/>
                </a:tc>
                <a:tc>
                  <a:txBody>
                    <a:bodyPr/>
                    <a:lstStyle/>
                    <a:p>
                      <a:pPr marR="106045" algn="r">
                        <a:spcAft>
                          <a:spcPts val="0"/>
                        </a:spcAft>
                      </a:pPr>
                      <a:r>
                        <a:rPr lang="fr-FR" sz="900" spc="20" dirty="0">
                          <a:effectLst/>
                        </a:rPr>
                        <a:t>88</a:t>
                      </a:r>
                      <a:endParaRPr lang="fr-FR" dirty="0">
                        <a:effectLst/>
                      </a:endParaRPr>
                    </a:p>
                  </a:txBody>
                  <a:tcPr marL="0" marR="0" marT="0" marB="0" anchor="ctr"/>
                </a:tc>
                <a:tc>
                  <a:txBody>
                    <a:bodyPr/>
                    <a:lstStyle/>
                    <a:p>
                      <a:pPr marR="175260" algn="r">
                        <a:spcAft>
                          <a:spcPts val="0"/>
                        </a:spcAft>
                      </a:pPr>
                      <a:r>
                        <a:rPr lang="fr-FR" sz="900" spc="20" dirty="0">
                          <a:effectLst/>
                        </a:rPr>
                        <a:t>90</a:t>
                      </a:r>
                      <a:endParaRPr lang="fr-FR" dirty="0">
                        <a:effectLst/>
                      </a:endParaRPr>
                    </a:p>
                  </a:txBody>
                  <a:tcPr marL="0" marR="0" marT="0" marB="0" anchor="ctr"/>
                </a:tc>
                <a:tc>
                  <a:txBody>
                    <a:bodyPr/>
                    <a:lstStyle/>
                    <a:p>
                      <a:pPr algn="ctr">
                        <a:spcAft>
                          <a:spcPts val="0"/>
                        </a:spcAft>
                      </a:pPr>
                      <a:r>
                        <a:rPr lang="fr-FR" sz="900" spc="20" dirty="0">
                          <a:effectLst/>
                        </a:rPr>
                        <a:t>80</a:t>
                      </a:r>
                      <a:endParaRPr lang="fr-FR" dirty="0">
                        <a:effectLst/>
                      </a:endParaRPr>
                    </a:p>
                  </a:txBody>
                  <a:tcPr marL="0" marR="0" marT="0" marB="0" anchor="ctr"/>
                </a:tc>
                <a:tc>
                  <a:txBody>
                    <a:bodyPr/>
                    <a:lstStyle/>
                    <a:p>
                      <a:pPr marR="81915" algn="r">
                        <a:spcAft>
                          <a:spcPts val="0"/>
                        </a:spcAft>
                      </a:pPr>
                      <a:r>
                        <a:rPr lang="fr-FR" sz="900" spc="20" dirty="0">
                          <a:effectLst/>
                        </a:rPr>
                        <a:t>90</a:t>
                      </a:r>
                      <a:endParaRPr lang="fr-FR" dirty="0">
                        <a:effectLst/>
                      </a:endParaRPr>
                    </a:p>
                  </a:txBody>
                  <a:tcPr marL="0" marR="0" marT="0" marB="0" anchor="ctr"/>
                </a:tc>
                <a:tc>
                  <a:txBody>
                    <a:bodyPr/>
                    <a:lstStyle/>
                    <a:p>
                      <a:pPr marR="172720" algn="r">
                        <a:spcAft>
                          <a:spcPts val="0"/>
                        </a:spcAft>
                      </a:pPr>
                      <a:r>
                        <a:rPr lang="fr-FR" sz="900" spc="20" dirty="0">
                          <a:effectLst/>
                        </a:rPr>
                        <a:t>82</a:t>
                      </a:r>
                      <a:endParaRPr lang="fr-FR" dirty="0">
                        <a:effectLst/>
                      </a:endParaRPr>
                    </a:p>
                  </a:txBody>
                  <a:tcPr marL="0" marR="0" marT="0" marB="0" anchor="ctr"/>
                </a:tc>
              </a:tr>
              <a:tr h="199529">
                <a:tc>
                  <a:txBody>
                    <a:bodyPr/>
                    <a:lstStyle/>
                    <a:p>
                      <a:pPr>
                        <a:spcAft>
                          <a:spcPts val="0"/>
                        </a:spcAft>
                      </a:pPr>
                      <a:r>
                        <a:rPr lang="fr-FR" sz="900" spc="20" dirty="0">
                          <a:effectLst/>
                        </a:rPr>
                        <a:t>Whites</a:t>
                      </a:r>
                      <a:endParaRPr lang="fr-FR" dirty="0">
                        <a:effectLst/>
                      </a:endParaRPr>
                    </a:p>
                  </a:txBody>
                  <a:tcPr marL="0" marR="0" marT="0" marB="0" anchor="ctr"/>
                </a:tc>
                <a:tc>
                  <a:txBody>
                    <a:bodyPr/>
                    <a:lstStyle/>
                    <a:p>
                      <a:pPr algn="ctr">
                        <a:spcAft>
                          <a:spcPts val="0"/>
                        </a:spcAft>
                      </a:pPr>
                      <a:r>
                        <a:rPr lang="fr-FR" sz="900" spc="20" dirty="0">
                          <a:effectLst/>
                        </a:rPr>
                        <a:t>76</a:t>
                      </a:r>
                      <a:endParaRPr lang="fr-FR" dirty="0">
                        <a:effectLst/>
                      </a:endParaRPr>
                    </a:p>
                  </a:txBody>
                  <a:tcPr marL="0" marR="0" marT="0" marB="0" anchor="ctr"/>
                </a:tc>
                <a:tc>
                  <a:txBody>
                    <a:bodyPr/>
                    <a:lstStyle/>
                    <a:p>
                      <a:pPr marR="106045" algn="r">
                        <a:spcAft>
                          <a:spcPts val="0"/>
                        </a:spcAft>
                      </a:pPr>
                      <a:r>
                        <a:rPr lang="fr-FR" sz="900" spc="20" dirty="0">
                          <a:effectLst/>
                        </a:rPr>
                        <a:t>73</a:t>
                      </a:r>
                      <a:endParaRPr lang="fr-FR" dirty="0">
                        <a:effectLst/>
                      </a:endParaRPr>
                    </a:p>
                  </a:txBody>
                  <a:tcPr marL="0" marR="0" marT="0" marB="0" anchor="ctr"/>
                </a:tc>
                <a:tc>
                  <a:txBody>
                    <a:bodyPr/>
                    <a:lstStyle/>
                    <a:p>
                      <a:pPr marR="175260" algn="r">
                        <a:spcAft>
                          <a:spcPts val="0"/>
                        </a:spcAft>
                      </a:pPr>
                      <a:r>
                        <a:rPr lang="fr-FR" sz="900" spc="20" dirty="0">
                          <a:effectLst/>
                        </a:rPr>
                        <a:t>87</a:t>
                      </a:r>
                      <a:endParaRPr lang="fr-FR" dirty="0">
                        <a:effectLst/>
                      </a:endParaRPr>
                    </a:p>
                  </a:txBody>
                  <a:tcPr marL="0" marR="0" marT="0" marB="0" anchor="ctr"/>
                </a:tc>
                <a:tc>
                  <a:txBody>
                    <a:bodyPr/>
                    <a:lstStyle/>
                    <a:p>
                      <a:pPr algn="ctr">
                        <a:spcAft>
                          <a:spcPts val="0"/>
                        </a:spcAft>
                      </a:pPr>
                      <a:r>
                        <a:rPr lang="fr-FR" sz="900" spc="20" dirty="0">
                          <a:effectLst/>
                        </a:rPr>
                        <a:t>70</a:t>
                      </a:r>
                      <a:endParaRPr lang="fr-FR" dirty="0">
                        <a:effectLst/>
                      </a:endParaRPr>
                    </a:p>
                  </a:txBody>
                  <a:tcPr marL="0" marR="0" marT="0" marB="0" anchor="ctr"/>
                </a:tc>
                <a:tc>
                  <a:txBody>
                    <a:bodyPr/>
                    <a:lstStyle/>
                    <a:p>
                      <a:pPr marR="81915" algn="r">
                        <a:spcAft>
                          <a:spcPts val="0"/>
                        </a:spcAft>
                      </a:pPr>
                      <a:r>
                        <a:rPr lang="fr-FR" sz="900" spc="20" dirty="0">
                          <a:effectLst/>
                        </a:rPr>
                        <a:t>72</a:t>
                      </a:r>
                      <a:endParaRPr lang="fr-FR" dirty="0">
                        <a:effectLst/>
                      </a:endParaRPr>
                    </a:p>
                  </a:txBody>
                  <a:tcPr marL="0" marR="0" marT="0" marB="0" anchor="ctr"/>
                </a:tc>
                <a:tc>
                  <a:txBody>
                    <a:bodyPr/>
                    <a:lstStyle/>
                    <a:p>
                      <a:pPr marR="172720" algn="r">
                        <a:spcAft>
                          <a:spcPts val="0"/>
                        </a:spcAft>
                      </a:pPr>
                      <a:r>
                        <a:rPr lang="fr-FR" sz="900" spc="20" dirty="0">
                          <a:effectLst/>
                        </a:rPr>
                        <a:t>70</a:t>
                      </a:r>
                      <a:endParaRPr lang="fr-FR" dirty="0">
                        <a:effectLst/>
                      </a:endParaRPr>
                    </a:p>
                  </a:txBody>
                  <a:tcPr marL="0" marR="0" marT="0" marB="0" anchor="ctr"/>
                </a:tc>
              </a:tr>
              <a:tr h="200397">
                <a:tc>
                  <a:txBody>
                    <a:bodyPr/>
                    <a:lstStyle/>
                    <a:p>
                      <a:pPr>
                        <a:spcAft>
                          <a:spcPts val="0"/>
                        </a:spcAft>
                      </a:pPr>
                      <a:r>
                        <a:rPr lang="fr-FR" sz="900" spc="20" dirty="0">
                          <a:effectLst/>
                        </a:rPr>
                        <a:t>Mixed</a:t>
                      </a:r>
                      <a:endParaRPr lang="fr-FR" dirty="0">
                        <a:effectLst/>
                      </a:endParaRPr>
                    </a:p>
                  </a:txBody>
                  <a:tcPr marL="0" marR="0" marT="0" marB="0" anchor="ctr"/>
                </a:tc>
                <a:tc>
                  <a:txBody>
                    <a:bodyPr/>
                    <a:lstStyle/>
                    <a:p>
                      <a:pPr algn="ctr">
                        <a:spcAft>
                          <a:spcPts val="0"/>
                        </a:spcAft>
                      </a:pPr>
                      <a:r>
                        <a:rPr lang="fr-FR" sz="900" spc="20" dirty="0">
                          <a:effectLst/>
                        </a:rPr>
                        <a:t>77</a:t>
                      </a:r>
                      <a:endParaRPr lang="fr-FR" dirty="0">
                        <a:effectLst/>
                      </a:endParaRPr>
                    </a:p>
                  </a:txBody>
                  <a:tcPr marL="0" marR="0" marT="0" marB="0" anchor="ctr"/>
                </a:tc>
                <a:tc>
                  <a:txBody>
                    <a:bodyPr/>
                    <a:lstStyle/>
                    <a:p>
                      <a:pPr marR="106045" algn="r">
                        <a:spcAft>
                          <a:spcPts val="0"/>
                        </a:spcAft>
                      </a:pPr>
                      <a:r>
                        <a:rPr lang="fr-FR" sz="900" spc="20" dirty="0">
                          <a:effectLst/>
                        </a:rPr>
                        <a:t>72</a:t>
                      </a:r>
                      <a:endParaRPr lang="fr-FR" dirty="0">
                        <a:effectLst/>
                      </a:endParaRPr>
                    </a:p>
                  </a:txBody>
                  <a:tcPr marL="0" marR="0" marT="0" marB="0" anchor="ctr"/>
                </a:tc>
                <a:tc>
                  <a:txBody>
                    <a:bodyPr/>
                    <a:lstStyle/>
                    <a:p>
                      <a:pPr marR="175260" algn="r">
                        <a:spcAft>
                          <a:spcPts val="0"/>
                        </a:spcAft>
                      </a:pPr>
                      <a:r>
                        <a:rPr lang="fr-FR" sz="900" spc="20" dirty="0">
                          <a:effectLst/>
                        </a:rPr>
                        <a:t>87</a:t>
                      </a:r>
                      <a:endParaRPr lang="fr-FR" dirty="0">
                        <a:effectLst/>
                      </a:endParaRPr>
                    </a:p>
                  </a:txBody>
                  <a:tcPr marL="0" marR="0" marT="0" marB="0" anchor="ctr"/>
                </a:tc>
                <a:tc>
                  <a:txBody>
                    <a:bodyPr/>
                    <a:lstStyle/>
                    <a:p>
                      <a:pPr algn="ctr">
                        <a:spcAft>
                          <a:spcPts val="0"/>
                        </a:spcAft>
                      </a:pPr>
                      <a:r>
                        <a:rPr lang="fr-FR" sz="900" spc="20" dirty="0">
                          <a:effectLst/>
                        </a:rPr>
                        <a:t>69</a:t>
                      </a:r>
                      <a:endParaRPr lang="fr-FR" dirty="0">
                        <a:effectLst/>
                      </a:endParaRPr>
                    </a:p>
                  </a:txBody>
                  <a:tcPr marL="0" marR="0" marT="0" marB="0" anchor="ctr"/>
                </a:tc>
                <a:tc>
                  <a:txBody>
                    <a:bodyPr/>
                    <a:lstStyle/>
                    <a:p>
                      <a:pPr marR="81915" algn="r">
                        <a:spcAft>
                          <a:spcPts val="0"/>
                        </a:spcAft>
                      </a:pPr>
                      <a:r>
                        <a:rPr lang="fr-FR" sz="900" spc="20" dirty="0">
                          <a:effectLst/>
                        </a:rPr>
                        <a:t>69</a:t>
                      </a:r>
                      <a:endParaRPr lang="fr-FR" dirty="0">
                        <a:effectLst/>
                      </a:endParaRPr>
                    </a:p>
                  </a:txBody>
                  <a:tcPr marL="0" marR="0" marT="0" marB="0" anchor="ctr"/>
                </a:tc>
                <a:tc>
                  <a:txBody>
                    <a:bodyPr/>
                    <a:lstStyle/>
                    <a:p>
                      <a:pPr marR="172720" algn="r">
                        <a:spcAft>
                          <a:spcPts val="0"/>
                        </a:spcAft>
                      </a:pPr>
                      <a:r>
                        <a:rPr lang="fr-FR" sz="900" spc="20" dirty="0">
                          <a:effectLst/>
                        </a:rPr>
                        <a:t>67</a:t>
                      </a:r>
                      <a:endParaRPr lang="fr-FR" dirty="0">
                        <a:effectLst/>
                      </a:endParaRPr>
                    </a:p>
                  </a:txBody>
                  <a:tcPr marL="0" marR="0" marT="0" marB="0" anchor="ctr"/>
                </a:tc>
              </a:tr>
              <a:tr h="203867">
                <a:tc>
                  <a:txBody>
                    <a:bodyPr/>
                    <a:lstStyle/>
                    <a:p>
                      <a:pPr>
                        <a:spcAft>
                          <a:spcPts val="0"/>
                        </a:spcAft>
                      </a:pPr>
                      <a:r>
                        <a:rPr lang="fr-FR" sz="900" spc="20" dirty="0">
                          <a:effectLst/>
                        </a:rPr>
                        <a:t>Asians</a:t>
                      </a:r>
                      <a:endParaRPr lang="fr-FR" dirty="0">
                        <a:effectLst/>
                      </a:endParaRPr>
                    </a:p>
                  </a:txBody>
                  <a:tcPr marL="0" marR="0" marT="0" marB="0" anchor="ctr"/>
                </a:tc>
                <a:tc>
                  <a:txBody>
                    <a:bodyPr/>
                    <a:lstStyle/>
                    <a:p>
                      <a:pPr algn="ctr">
                        <a:spcAft>
                          <a:spcPts val="0"/>
                        </a:spcAft>
                      </a:pPr>
                      <a:r>
                        <a:rPr lang="fr-FR" sz="900" spc="20" dirty="0">
                          <a:effectLst/>
                        </a:rPr>
                        <a:t>69</a:t>
                      </a:r>
                      <a:endParaRPr lang="fr-FR" dirty="0">
                        <a:effectLst/>
                      </a:endParaRPr>
                    </a:p>
                  </a:txBody>
                  <a:tcPr marL="0" marR="0" marT="0" marB="0" anchor="ctr"/>
                </a:tc>
                <a:tc>
                  <a:txBody>
                    <a:bodyPr/>
                    <a:lstStyle/>
                    <a:p>
                      <a:pPr marR="106045" algn="r">
                        <a:spcAft>
                          <a:spcPts val="0"/>
                        </a:spcAft>
                      </a:pPr>
                      <a:r>
                        <a:rPr lang="fr-FR" sz="900" spc="20" dirty="0">
                          <a:effectLst/>
                        </a:rPr>
                        <a:t>67</a:t>
                      </a:r>
                      <a:endParaRPr lang="fr-FR" dirty="0">
                        <a:effectLst/>
                      </a:endParaRPr>
                    </a:p>
                  </a:txBody>
                  <a:tcPr marL="0" marR="0" marT="0" marB="0" anchor="ctr"/>
                </a:tc>
                <a:tc>
                  <a:txBody>
                    <a:bodyPr/>
                    <a:lstStyle/>
                    <a:p>
                      <a:pPr marR="175260" algn="r">
                        <a:spcAft>
                          <a:spcPts val="0"/>
                        </a:spcAft>
                      </a:pPr>
                      <a:r>
                        <a:rPr lang="fr-FR" sz="900" spc="20" dirty="0">
                          <a:effectLst/>
                        </a:rPr>
                        <a:t>79</a:t>
                      </a:r>
                      <a:endParaRPr lang="fr-FR" dirty="0">
                        <a:effectLst/>
                      </a:endParaRPr>
                    </a:p>
                  </a:txBody>
                  <a:tcPr marL="0" marR="0" marT="0" marB="0" anchor="ctr"/>
                </a:tc>
                <a:tc>
                  <a:txBody>
                    <a:bodyPr/>
                    <a:lstStyle/>
                    <a:p>
                      <a:pPr algn="ctr">
                        <a:spcAft>
                          <a:spcPts val="0"/>
                        </a:spcAft>
                      </a:pPr>
                      <a:r>
                        <a:rPr lang="fr-FR" sz="900" spc="20" dirty="0">
                          <a:effectLst/>
                        </a:rPr>
                        <a:t>66</a:t>
                      </a:r>
                      <a:endParaRPr lang="fr-FR" dirty="0">
                        <a:effectLst/>
                      </a:endParaRPr>
                    </a:p>
                  </a:txBody>
                  <a:tcPr marL="0" marR="0" marT="0" marB="0" anchor="ctr"/>
                </a:tc>
                <a:tc>
                  <a:txBody>
                    <a:bodyPr/>
                    <a:lstStyle/>
                    <a:p>
                      <a:pPr marR="81915" algn="r">
                        <a:spcAft>
                          <a:spcPts val="0"/>
                        </a:spcAft>
                      </a:pPr>
                      <a:r>
                        <a:rPr lang="fr-FR" sz="900" spc="20" dirty="0">
                          <a:effectLst/>
                        </a:rPr>
                        <a:t>66</a:t>
                      </a:r>
                      <a:endParaRPr lang="fr-FR" dirty="0">
                        <a:effectLst/>
                      </a:endParaRPr>
                    </a:p>
                  </a:txBody>
                  <a:tcPr marL="0" marR="0" marT="0" marB="0" anchor="ctr"/>
                </a:tc>
                <a:tc>
                  <a:txBody>
                    <a:bodyPr/>
                    <a:lstStyle/>
                    <a:p>
                      <a:pPr marR="172720" algn="r">
                        <a:spcAft>
                          <a:spcPts val="0"/>
                        </a:spcAft>
                      </a:pPr>
                      <a:r>
                        <a:rPr lang="fr-FR" sz="900" spc="20" dirty="0">
                          <a:effectLst/>
                        </a:rPr>
                        <a:t>59</a:t>
                      </a:r>
                      <a:endParaRPr lang="fr-FR" dirty="0">
                        <a:effectLst/>
                      </a:endParaRPr>
                    </a:p>
                  </a:txBody>
                  <a:tcPr marL="0" marR="0" marT="0" marB="0" anchor="ctr"/>
                </a:tc>
              </a:tr>
              <a:tr h="220350">
                <a:tc>
                  <a:txBody>
                    <a:bodyPr/>
                    <a:lstStyle/>
                    <a:p>
                      <a:pPr>
                        <a:spcAft>
                          <a:spcPts val="0"/>
                        </a:spcAft>
                      </a:pPr>
                      <a:r>
                        <a:rPr lang="fr-FR" sz="900" spc="20" dirty="0">
                          <a:effectLst/>
                        </a:rPr>
                        <a:t>Blacks</a:t>
                      </a:r>
                      <a:endParaRPr lang="fr-FR" dirty="0">
                        <a:effectLst/>
                      </a:endParaRPr>
                    </a:p>
                  </a:txBody>
                  <a:tcPr marL="0" marR="0" marT="0" marB="0" anchor="ctr"/>
                </a:tc>
                <a:tc>
                  <a:txBody>
                    <a:bodyPr/>
                    <a:lstStyle/>
                    <a:p>
                      <a:pPr algn="ctr">
                        <a:spcAft>
                          <a:spcPts val="0"/>
                        </a:spcAft>
                      </a:pPr>
                      <a:r>
                        <a:rPr lang="fr-FR" sz="900" spc="20" dirty="0">
                          <a:effectLst/>
                        </a:rPr>
                        <a:t>68</a:t>
                      </a:r>
                      <a:endParaRPr lang="fr-FR" dirty="0">
                        <a:effectLst/>
                      </a:endParaRPr>
                    </a:p>
                  </a:txBody>
                  <a:tcPr marL="0" marR="0" marT="0" marB="0" anchor="ctr"/>
                </a:tc>
                <a:tc>
                  <a:txBody>
                    <a:bodyPr/>
                    <a:lstStyle/>
                    <a:p>
                      <a:pPr marR="106045" algn="r">
                        <a:spcAft>
                          <a:spcPts val="0"/>
                        </a:spcAft>
                      </a:pPr>
                      <a:r>
                        <a:rPr lang="fr-FR" sz="900" spc="20" dirty="0">
                          <a:effectLst/>
                        </a:rPr>
                        <a:t>60</a:t>
                      </a:r>
                      <a:endParaRPr lang="fr-FR" dirty="0">
                        <a:effectLst/>
                      </a:endParaRPr>
                    </a:p>
                  </a:txBody>
                  <a:tcPr marL="0" marR="0" marT="0" marB="0" anchor="ctr"/>
                </a:tc>
                <a:tc>
                  <a:txBody>
                    <a:bodyPr/>
                    <a:lstStyle/>
                    <a:p>
                      <a:pPr marR="175260" algn="r">
                        <a:spcAft>
                          <a:spcPts val="0"/>
                        </a:spcAft>
                      </a:pPr>
                      <a:r>
                        <a:rPr lang="fr-FR" sz="900" spc="20" dirty="0">
                          <a:effectLst/>
                        </a:rPr>
                        <a:t>77</a:t>
                      </a:r>
                      <a:endParaRPr lang="fr-FR" dirty="0">
                        <a:effectLst/>
                      </a:endParaRPr>
                    </a:p>
                  </a:txBody>
                  <a:tcPr marL="0" marR="0" marT="0" marB="0" anchor="ctr"/>
                </a:tc>
                <a:tc>
                  <a:txBody>
                    <a:bodyPr/>
                    <a:lstStyle/>
                    <a:p>
                      <a:pPr algn="ctr">
                        <a:spcAft>
                          <a:spcPts val="0"/>
                        </a:spcAft>
                      </a:pPr>
                      <a:r>
                        <a:rPr lang="fr-FR" sz="900" spc="20" dirty="0">
                          <a:effectLst/>
                        </a:rPr>
                        <a:t>56</a:t>
                      </a:r>
                      <a:endParaRPr lang="fr-FR" dirty="0">
                        <a:effectLst/>
                      </a:endParaRPr>
                    </a:p>
                  </a:txBody>
                  <a:tcPr marL="0" marR="0" marT="0" marB="0" anchor="ctr"/>
                </a:tc>
                <a:tc>
                  <a:txBody>
                    <a:bodyPr/>
                    <a:lstStyle/>
                    <a:p>
                      <a:pPr marR="81915" algn="r">
                        <a:spcAft>
                          <a:spcPts val="0"/>
                        </a:spcAft>
                      </a:pPr>
                      <a:r>
                        <a:rPr lang="fr-FR" sz="900" spc="20" dirty="0">
                          <a:effectLst/>
                        </a:rPr>
                        <a:t>54</a:t>
                      </a:r>
                      <a:endParaRPr lang="fr-FR" dirty="0">
                        <a:effectLst/>
                      </a:endParaRPr>
                    </a:p>
                  </a:txBody>
                  <a:tcPr marL="0" marR="0" marT="0" marB="0" anchor="ctr"/>
                </a:tc>
                <a:tc>
                  <a:txBody>
                    <a:bodyPr/>
                    <a:lstStyle/>
                    <a:p>
                      <a:pPr marR="172720" algn="r">
                        <a:spcAft>
                          <a:spcPts val="0"/>
                        </a:spcAft>
                      </a:pPr>
                      <a:r>
                        <a:rPr lang="fr-FR" sz="900" spc="20" dirty="0">
                          <a:effectLst/>
                        </a:rPr>
                        <a:t>51</a:t>
                      </a:r>
                      <a:endParaRPr lang="fr-FR" dirty="0">
                        <a:effectLst/>
                      </a:endParaRPr>
                    </a:p>
                  </a:txBody>
                  <a:tcPr marL="0" marR="0" marT="0" marB="0" anchor="ctr"/>
                </a:tc>
              </a:tr>
            </a:tbl>
          </a:graphicData>
        </a:graphic>
      </p:graphicFrame>
      <p:sp>
        <p:nvSpPr>
          <p:cNvPr id="94215" name="Rectangle 2"/>
          <p:cNvSpPr>
            <a:spLocks noChangeArrowheads="1"/>
          </p:cNvSpPr>
          <p:nvPr/>
        </p:nvSpPr>
        <p:spPr bwMode="auto">
          <a:xfrm>
            <a:off x="3354388" y="2828925"/>
            <a:ext cx="55054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1400" i="1" dirty="0">
                <a:latin typeface="Times New Roman" pitchFamily="18" charset="0"/>
                <a:cs typeface="Times New Roman" pitchFamily="18" charset="0"/>
              </a:rPr>
              <a:t>Table 5.9. Race differences in educational attainment (Percentage passes)</a:t>
            </a:r>
            <a:endParaRPr lang="fr-FR" sz="1400" dirty="0">
              <a:latin typeface="Arial" charset="0"/>
            </a:endParaRPr>
          </a:p>
          <a:p>
            <a:pPr eaLnBrk="0" hangingPunct="0"/>
            <a:endParaRPr lang="fr-FR" dirty="0">
              <a:latin typeface="Arial" charset="0"/>
            </a:endParaRPr>
          </a:p>
        </p:txBody>
      </p:sp>
      <p:graphicFrame>
        <p:nvGraphicFramePr>
          <p:cNvPr id="3" name="Tableau 2"/>
          <p:cNvGraphicFramePr>
            <a:graphicFrameLocks noGrp="1"/>
          </p:cNvGraphicFramePr>
          <p:nvPr>
            <p:extLst>
              <p:ext uri="{D42A27DB-BD31-4B8C-83A1-F6EECF244321}">
                <p14:modId xmlns:p14="http://schemas.microsoft.com/office/powerpoint/2010/main" val="2502675915"/>
              </p:ext>
            </p:extLst>
          </p:nvPr>
        </p:nvGraphicFramePr>
        <p:xfrm>
          <a:off x="395288" y="4005263"/>
          <a:ext cx="2971800" cy="2804160"/>
        </p:xfrm>
        <a:graphic>
          <a:graphicData uri="http://schemas.openxmlformats.org/drawingml/2006/table">
            <a:tbl>
              <a:tblPr/>
              <a:tblGrid>
                <a:gridCol w="890587"/>
                <a:gridCol w="549275"/>
                <a:gridCol w="523875"/>
                <a:gridCol w="407988"/>
                <a:gridCol w="600075"/>
              </a:tblGrid>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Group</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N</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English</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Math</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Science</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jews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905</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92</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91</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95</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Chinese</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1,938</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81</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89</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89</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Whites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489,887</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78</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74</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87</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South Asians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38,721</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74</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69</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79</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Indian</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12,725</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83</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80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87</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Pakistani</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16,307</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68</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61</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72</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Bangladeshi</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5,979</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71</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66</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77</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Other Asian</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3,710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75</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77</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82</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Blacks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21,575</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63</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77</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Caribbean</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8,739</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61</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78</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African</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10,617</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69</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64</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75</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Other Blacks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2,219</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71</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64</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80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Others</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4,804</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66</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76</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Unclassified</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18,530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71</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68</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81</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752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Total</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592,163</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41288"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77</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73</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50813"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86</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94320" name="Rectangle 5"/>
          <p:cNvSpPr>
            <a:spLocks noChangeArrowheads="1"/>
          </p:cNvSpPr>
          <p:nvPr/>
        </p:nvSpPr>
        <p:spPr bwMode="auto">
          <a:xfrm>
            <a:off x="179388" y="3433763"/>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i="1" dirty="0"/>
              <a:t>Table 5. 10. Race differences in educational </a:t>
            </a:r>
          </a:p>
          <a:p>
            <a:r>
              <a:rPr lang="en-US" sz="1400" i="1" dirty="0"/>
              <a:t>attainment for 11 -year</a:t>
            </a:r>
            <a:endParaRPr lang="fr-BE" sz="1400" dirty="0"/>
          </a:p>
        </p:txBody>
      </p:sp>
      <p:sp>
        <p:nvSpPr>
          <p:cNvPr id="10" name="ZoneTexte 9"/>
          <p:cNvSpPr txBox="1"/>
          <p:nvPr/>
        </p:nvSpPr>
        <p:spPr>
          <a:xfrm>
            <a:off x="3893121" y="6453336"/>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cSld>
  <p:clrMapOvr>
    <a:masterClrMapping/>
  </p:clrMapOvr>
  <p:transition spd="slow" advTm="10618"/>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157</a:t>
            </a:fld>
            <a:endParaRPr lang="fr-B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980728"/>
            <a:ext cx="9524375"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2267744" y="169361"/>
            <a:ext cx="5840573" cy="369332"/>
          </a:xfrm>
          <a:prstGeom prst="rect">
            <a:avLst/>
          </a:prstGeom>
          <a:noFill/>
        </p:spPr>
        <p:txBody>
          <a:bodyPr wrap="none" rtlCol="0">
            <a:spAutoFit/>
          </a:bodyPr>
          <a:lstStyle/>
          <a:p>
            <a:r>
              <a:rPr lang="fr-BE" dirty="0" smtClean="0"/>
              <a:t>Surreprésentation des juifs dans l’élite intellectuelle anglaise</a:t>
            </a:r>
            <a:endParaRPr lang="fr-BE" dirty="0"/>
          </a:p>
        </p:txBody>
      </p:sp>
    </p:spTree>
    <p:extLst>
      <p:ext uri="{BB962C8B-B14F-4D97-AF65-F5344CB8AC3E}">
        <p14:creationId xmlns:p14="http://schemas.microsoft.com/office/powerpoint/2010/main" val="211338312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re 1"/>
          <p:cNvSpPr>
            <a:spLocks noGrp="1"/>
          </p:cNvSpPr>
          <p:nvPr>
            <p:ph type="title"/>
          </p:nvPr>
        </p:nvSpPr>
        <p:spPr/>
        <p:txBody>
          <a:bodyPr/>
          <a:lstStyle/>
          <a:p>
            <a:r>
              <a:rPr lang="fr-BE" dirty="0" smtClean="0"/>
              <a:t>2.4 Relation inverse entre le Q.I et les troubles du comportement</a:t>
            </a:r>
          </a:p>
        </p:txBody>
      </p:sp>
      <p:graphicFrame>
        <p:nvGraphicFramePr>
          <p:cNvPr id="2" name="Espace réservé du contenu 1"/>
          <p:cNvGraphicFramePr>
            <a:graphicFrameLocks noGrp="1"/>
          </p:cNvGraphicFramePr>
          <p:nvPr>
            <p:ph idx="1"/>
          </p:nvPr>
        </p:nvGraphicFramePr>
        <p:xfrm>
          <a:off x="2484438" y="3284538"/>
          <a:ext cx="2997200" cy="1216152"/>
        </p:xfrm>
        <a:graphic>
          <a:graphicData uri="http://schemas.openxmlformats.org/drawingml/2006/table">
            <a:tbl>
              <a:tblPr/>
              <a:tblGrid>
                <a:gridCol w="288925"/>
                <a:gridCol w="403225"/>
                <a:gridCol w="520700"/>
                <a:gridCol w="506412"/>
                <a:gridCol w="630238"/>
                <a:gridCol w="647700"/>
              </a:tblGrid>
              <a:tr h="192766">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1" i="0" u="none" strike="noStrike" cap="none" normalizeH="0" baseline="0" dirty="0" smtClean="0">
                        <a:ln>
                          <a:noFill/>
                        </a:ln>
                        <a:solidFill>
                          <a:srgbClr val="FFFFFF"/>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cs typeface="Arial" charset="0"/>
                        </a:rPr>
                        <a:t>Sex</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cs typeface="Arial" charset="0"/>
                        </a:rPr>
                        <a:t>White</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cs typeface="Arial" charset="0"/>
                        </a:rPr>
                        <a:t>Black</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cs typeface="Arial" charset="0"/>
                        </a:rPr>
                        <a:t>Chinese</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cs typeface="Arial" charset="0"/>
                        </a:rPr>
                        <a:t>S. Asian</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9276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cs typeface="Arial" charset="0"/>
                        </a:rPr>
                        <a:t>1</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M/F</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1.0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1.4</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0" i="0" u="none" strike="noStrike" cap="none" normalizeH="0" baseline="0" dirty="0" smtClean="0">
                        <a:ln>
                          <a:noFill/>
                        </a:ln>
                        <a:solidFill>
                          <a:srgbClr val="000000"/>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0" i="0" u="none" strike="noStrike" cap="none" normalizeH="0" baseline="0" dirty="0" smtClean="0">
                        <a:ln>
                          <a:noFill/>
                        </a:ln>
                        <a:solidFill>
                          <a:srgbClr val="000000"/>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9276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cs typeface="Arial" charset="0"/>
                        </a:rPr>
                        <a:t>2</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M</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1.0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3.9</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0" i="0" u="none" strike="noStrike" cap="none" normalizeH="0" baseline="0" dirty="0" smtClean="0">
                        <a:ln>
                          <a:noFill/>
                        </a:ln>
                        <a:solidFill>
                          <a:srgbClr val="000000"/>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0" i="0" u="none" strike="noStrike" cap="none" normalizeH="0" baseline="0" dirty="0" smtClean="0">
                        <a:ln>
                          <a:noFill/>
                        </a:ln>
                        <a:solidFill>
                          <a:srgbClr val="000000"/>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5771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cs typeface="Arial" charset="0"/>
                        </a:rPr>
                        <a:t>3</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F</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1.0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2.3</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5771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cs typeface="Arial" charset="0"/>
                        </a:rPr>
                        <a:t>4</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M/F</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1.0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800" b="0" i="0" u="none" strike="noStrike" cap="none" normalizeH="0" baseline="0" dirty="0" smtClean="0">
                          <a:ln>
                            <a:noFill/>
                          </a:ln>
                          <a:solidFill>
                            <a:srgbClr val="000000"/>
                          </a:solidFill>
                          <a:effectLst/>
                          <a:latin typeface="Calibri" pitchFamily="34" charset="0"/>
                          <a:cs typeface="Arial" charset="0"/>
                        </a:rPr>
                        <a:t>4.4</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0.18</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0.92</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22292">
                <a:tc gridSpan="6">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dirty="0" smtClean="0">
                          <a:ln>
                            <a:noFill/>
                          </a:ln>
                          <a:solidFill>
                            <a:srgbClr val="FFFFFF"/>
                          </a:solidFill>
                          <a:effectLst/>
                          <a:latin typeface="Calibri" pitchFamily="34" charset="0"/>
                          <a:cs typeface="Arial" charset="0"/>
                        </a:rPr>
                        <a:t>Sources: 1: Goodman &amp; Richards, 1995; 2-3: Tizard</a:t>
                      </a:r>
                      <a:endParaRPr kumimoji="0" lang="fr-BE" sz="1100" b="1" i="0" u="none" strike="noStrike" cap="none" normalizeH="0" baseline="0" dirty="0" smtClean="0">
                        <a:ln>
                          <a:noFill/>
                        </a:ln>
                        <a:solidFill>
                          <a:srgbClr val="FFFFFF"/>
                        </a:solidFill>
                        <a:effectLst/>
                        <a:latin typeface="Calibri" pitchFamily="34" charset="0"/>
                        <a:cs typeface="Arial" charset="0"/>
                      </a:endParaRPr>
                    </a:p>
                    <a:p>
                      <a:pPr marL="0" marR="0" lvl="0" indent="0" algn="l" defTabSz="914400" rtl="0" eaLnBrk="1" fontAlgn="base" latinLnBrk="0" hangingPunct="1">
                        <a:lnSpc>
                          <a:spcPct val="120000"/>
                        </a:lnSpc>
                        <a:spcBef>
                          <a:spcPct val="0"/>
                        </a:spcBef>
                        <a:spcAft>
                          <a:spcPct val="0"/>
                        </a:spcAft>
                        <a:buClrTx/>
                        <a:buSzTx/>
                        <a:buFontTx/>
                        <a:buNone/>
                        <a:tabLst/>
                      </a:pPr>
                      <a:r>
                        <a:rPr kumimoji="0" lang="en-US" sz="900" b="1" i="0" u="none" strike="noStrike" cap="none" normalizeH="0" baseline="0" dirty="0" smtClean="0">
                          <a:ln>
                            <a:noFill/>
                          </a:ln>
                          <a:solidFill>
                            <a:srgbClr val="FFFFFF"/>
                          </a:solidFill>
                          <a:effectLst/>
                          <a:latin typeface="Calibri" pitchFamily="34" charset="0"/>
                          <a:cs typeface="Arial" charset="0"/>
                        </a:rPr>
                        <a:t>et al., 1988; </a:t>
                      </a:r>
                      <a:r>
                        <a:rPr kumimoji="0" lang="en-US" sz="800" b="1" i="0" u="none" strike="noStrike" cap="none" normalizeH="0" baseline="0" dirty="0" smtClean="0">
                          <a:ln>
                            <a:noFill/>
                          </a:ln>
                          <a:solidFill>
                            <a:srgbClr val="FFFFFF"/>
                          </a:solidFill>
                          <a:effectLst/>
                          <a:latin typeface="Calibri" pitchFamily="34" charset="0"/>
                          <a:cs typeface="Arial" charset="0"/>
                        </a:rPr>
                        <a:t>4: </a:t>
                      </a:r>
                      <a:r>
                        <a:rPr kumimoji="0" lang="en-US" sz="900" b="1" i="0" u="none" strike="noStrike" cap="none" normalizeH="0" baseline="0" dirty="0" smtClean="0">
                          <a:ln>
                            <a:noFill/>
                          </a:ln>
                          <a:solidFill>
                            <a:srgbClr val="FFFFFF"/>
                          </a:solidFill>
                          <a:effectLst/>
                          <a:latin typeface="Calibri" pitchFamily="34" charset="0"/>
                          <a:cs typeface="Arial" charset="0"/>
                        </a:rPr>
                        <a:t>Gillborn and Gipps, 1996.</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r>
            </a:tbl>
          </a:graphicData>
        </a:graphic>
      </p:graphicFrame>
      <p:sp>
        <p:nvSpPr>
          <p:cNvPr id="4" name="Espace réservé du numéro de diapositive 3"/>
          <p:cNvSpPr>
            <a:spLocks noGrp="1"/>
          </p:cNvSpPr>
          <p:nvPr>
            <p:ph type="sldNum" sz="quarter" idx="12"/>
          </p:nvPr>
        </p:nvSpPr>
        <p:spPr/>
        <p:txBody>
          <a:bodyPr/>
          <a:lstStyle/>
          <a:p>
            <a:pPr>
              <a:defRPr/>
            </a:pPr>
            <a:fld id="{325B557D-4B84-4890-A8E8-D4928218889F}" type="slidenum">
              <a:rPr lang="fr-BE" smtClean="0"/>
              <a:pPr>
                <a:defRPr/>
              </a:pPr>
              <a:t>158</a:t>
            </a:fld>
            <a:endParaRPr lang="fr-BE" dirty="0"/>
          </a:p>
        </p:txBody>
      </p:sp>
      <p:sp>
        <p:nvSpPr>
          <p:cNvPr id="95282" name="Rectangle 5"/>
          <p:cNvSpPr>
            <a:spLocks noChangeArrowheads="1"/>
          </p:cNvSpPr>
          <p:nvPr/>
        </p:nvSpPr>
        <p:spPr bwMode="auto">
          <a:xfrm>
            <a:off x="1762125" y="31416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sz="1200" i="1" dirty="0">
                <a:solidFill>
                  <a:srgbClr val="000000"/>
                </a:solidFill>
                <a:cs typeface="Times New Roman" pitchFamily="18" charset="0"/>
              </a:rPr>
              <a:t>Table 5. 19. Race differences in conduct disorders in children (odds</a:t>
            </a:r>
            <a:endParaRPr lang="fr-BE" sz="600" dirty="0"/>
          </a:p>
          <a:p>
            <a:pPr eaLnBrk="0" hangingPunct="0"/>
            <a:r>
              <a:rPr lang="fr-FR" sz="1000" i="1" dirty="0">
                <a:solidFill>
                  <a:srgbClr val="000000"/>
                </a:solidFill>
                <a:latin typeface="Bookman Old Style" pitchFamily="18" charset="0"/>
                <a:cs typeface="Times New Roman" pitchFamily="18" charset="0"/>
              </a:rPr>
              <a:t>ratios)</a:t>
            </a:r>
            <a:endParaRPr lang="fr-BE" sz="600" dirty="0"/>
          </a:p>
          <a:p>
            <a:pPr eaLnBrk="0" hangingPunct="0"/>
            <a:r>
              <a:rPr lang="en-US" sz="1200" dirty="0">
                <a:cs typeface="Times New Roman" pitchFamily="18" charset="0"/>
              </a:rPr>
              <a:t/>
            </a:r>
            <a:br>
              <a:rPr lang="en-US" sz="1200" dirty="0">
                <a:cs typeface="Times New Roman" pitchFamily="18" charset="0"/>
              </a:rPr>
            </a:br>
            <a:r>
              <a:rPr lang="en-US" sz="1200" dirty="0">
                <a:cs typeface="Times New Roman" pitchFamily="18" charset="0"/>
              </a:rPr>
              <a:t/>
            </a:r>
            <a:br>
              <a:rPr lang="en-US" sz="1200" dirty="0">
                <a:cs typeface="Times New Roman" pitchFamily="18" charset="0"/>
              </a:rPr>
            </a:br>
            <a:endParaRPr lang="fr-BE" sz="600" dirty="0"/>
          </a:p>
          <a:p>
            <a:pPr eaLnBrk="0" hangingPunct="0"/>
            <a:endParaRPr lang="fr-BE" dirty="0"/>
          </a:p>
        </p:txBody>
      </p:sp>
      <p:sp>
        <p:nvSpPr>
          <p:cNvPr id="6" name="ZoneTexte 5"/>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cSld>
  <p:clrMapOvr>
    <a:masterClrMapping/>
  </p:clrMapOvr>
  <p:transition spd="slow" advTm="19729"/>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re 1"/>
          <p:cNvSpPr>
            <a:spLocks noGrp="1"/>
          </p:cNvSpPr>
          <p:nvPr>
            <p:ph type="title"/>
          </p:nvPr>
        </p:nvSpPr>
        <p:spPr/>
        <p:txBody>
          <a:bodyPr/>
          <a:lstStyle/>
          <a:p>
            <a:r>
              <a:rPr lang="fr-BE" dirty="0" smtClean="0"/>
              <a:t>2.5 Relation inverse entre le Q.I et le crime</a:t>
            </a:r>
          </a:p>
        </p:txBody>
      </p:sp>
      <p:graphicFrame>
        <p:nvGraphicFramePr>
          <p:cNvPr id="5" name="Espace réservé du contenu 4"/>
          <p:cNvGraphicFramePr>
            <a:graphicFrameLocks noGrp="1"/>
          </p:cNvGraphicFramePr>
          <p:nvPr>
            <p:ph idx="1"/>
          </p:nvPr>
        </p:nvGraphicFramePr>
        <p:xfrm>
          <a:off x="2700338" y="2339975"/>
          <a:ext cx="2822575" cy="1846263"/>
        </p:xfrm>
        <a:graphic>
          <a:graphicData uri="http://schemas.openxmlformats.org/drawingml/2006/table">
            <a:tbl>
              <a:tblPr/>
              <a:tblGrid>
                <a:gridCol w="239712"/>
                <a:gridCol w="438150"/>
                <a:gridCol w="368300"/>
                <a:gridCol w="498475"/>
                <a:gridCol w="481013"/>
                <a:gridCol w="796925"/>
              </a:tblGrid>
              <a:tr h="398463">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1" i="0" u="none" strike="noStrike" cap="none" normalizeH="0" baseline="0" dirty="0" smtClean="0">
                        <a:ln>
                          <a:noFill/>
                        </a:ln>
                        <a:solidFill>
                          <a:srgbClr val="FFFFFF"/>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Year</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Sex</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White</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Black</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Chinese</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6195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1</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1993</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M</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1.00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6.10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6195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2</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1995</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M</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0.88</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7.12</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0.66</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6195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3</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1995</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F</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0.80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12.19</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0.66</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61950">
                <a:tc gridSpan="6">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Sources: 1: Smith, 1997; 2-3: Home Office, 1998.</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r>
            </a:tbl>
          </a:graphicData>
        </a:graphic>
      </p:graphicFrame>
      <p:sp>
        <p:nvSpPr>
          <p:cNvPr id="4" name="Espace réservé du numéro de diapositive 3"/>
          <p:cNvSpPr>
            <a:spLocks noGrp="1"/>
          </p:cNvSpPr>
          <p:nvPr>
            <p:ph type="sldNum" sz="quarter" idx="12"/>
          </p:nvPr>
        </p:nvSpPr>
        <p:spPr/>
        <p:txBody>
          <a:bodyPr/>
          <a:lstStyle/>
          <a:p>
            <a:pPr>
              <a:defRPr/>
            </a:pPr>
            <a:fld id="{A3AB6C20-68BA-4C23-B6EE-12576968AD2B}" type="slidenum">
              <a:rPr lang="fr-BE" smtClean="0"/>
              <a:pPr>
                <a:defRPr/>
              </a:pPr>
              <a:t>159</a:t>
            </a:fld>
            <a:endParaRPr lang="fr-BE" dirty="0"/>
          </a:p>
        </p:txBody>
      </p:sp>
      <p:sp>
        <p:nvSpPr>
          <p:cNvPr id="96299" name="Rectangle 1"/>
          <p:cNvSpPr>
            <a:spLocks noChangeArrowheads="1"/>
          </p:cNvSpPr>
          <p:nvPr/>
        </p:nvSpPr>
        <p:spPr bwMode="auto">
          <a:xfrm>
            <a:off x="2555875" y="1989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fr-FR" sz="1200" i="1" dirty="0">
                <a:solidFill>
                  <a:srgbClr val="000000"/>
                </a:solidFill>
                <a:cs typeface="Times New Roman" pitchFamily="18" charset="0"/>
              </a:rPr>
              <a:t>Table 5.20. Race différences in crime (odds ratios)</a:t>
            </a:r>
            <a:endParaRPr lang="fr-BE" sz="600" dirty="0"/>
          </a:p>
          <a:p>
            <a:pPr eaLnBrk="0" hangingPunct="0"/>
            <a:endParaRPr lang="fr-BE" dirty="0"/>
          </a:p>
        </p:txBody>
      </p:sp>
      <p:sp>
        <p:nvSpPr>
          <p:cNvPr id="6" name="ZoneTexte 5"/>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cSld>
  <p:clrMapOvr>
    <a:masterClrMapping/>
  </p:clrMapOvr>
  <p:transition spd="slow" advTm="14328"/>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44624"/>
            <a:ext cx="8229600" cy="1143000"/>
          </a:xfrm>
        </p:spPr>
        <p:txBody>
          <a:bodyPr rtlCol="0">
            <a:normAutofit fontScale="90000"/>
          </a:bodyPr>
          <a:lstStyle/>
          <a:p>
            <a:pPr eaLnBrk="1" fontAlgn="auto" hangingPunct="1">
              <a:spcAft>
                <a:spcPts val="0"/>
              </a:spcAft>
              <a:defRPr/>
            </a:pPr>
            <a:r>
              <a:rPr lang="fr-BE" dirty="0" smtClean="0"/>
              <a:t>L’échelle métrique de l’intelligence: </a:t>
            </a:r>
            <a:br>
              <a:rPr lang="fr-BE" dirty="0" smtClean="0"/>
            </a:br>
            <a:r>
              <a:rPr lang="fr-BE" dirty="0" smtClean="0"/>
              <a:t>le Q.I</a:t>
            </a:r>
            <a:endParaRPr lang="fr-BE" dirty="0"/>
          </a:p>
        </p:txBody>
      </p:sp>
      <p:sp>
        <p:nvSpPr>
          <p:cNvPr id="15363" name="Espace réservé du contenu 2"/>
          <p:cNvSpPr>
            <a:spLocks noGrp="1"/>
          </p:cNvSpPr>
          <p:nvPr>
            <p:ph idx="1"/>
          </p:nvPr>
        </p:nvSpPr>
        <p:spPr>
          <a:xfrm>
            <a:off x="251520" y="1340768"/>
            <a:ext cx="8435975" cy="4852988"/>
          </a:xfrm>
        </p:spPr>
        <p:txBody>
          <a:bodyPr/>
          <a:lstStyle/>
          <a:p>
            <a:pPr marL="0" indent="0" eaLnBrk="1" hangingPunct="1">
              <a:buFont typeface="Arial" charset="0"/>
              <a:buNone/>
            </a:pPr>
            <a:r>
              <a:rPr lang="fr-BE" sz="1800" dirty="0" smtClean="0"/>
              <a:t>Une seule intelligence ? Ou plusieurs sortes d’intelligence ? On s’est rapidement rendu compte que:</a:t>
            </a:r>
          </a:p>
          <a:p>
            <a:pPr marL="0" indent="0" eaLnBrk="1" hangingPunct="1">
              <a:buFont typeface="Arial" charset="0"/>
              <a:buNone/>
            </a:pPr>
            <a:r>
              <a:rPr lang="fr-BE" sz="1800" dirty="0" smtClean="0"/>
              <a:t>-&gt; </a:t>
            </a:r>
            <a:r>
              <a:rPr lang="fr-BE" sz="1800" b="1" dirty="0" smtClean="0"/>
              <a:t>Toutes les habiletés cognitives </a:t>
            </a:r>
            <a:r>
              <a:rPr lang="fr-BE" sz="1800" dirty="0" smtClean="0"/>
              <a:t>(totalement disparates) sont positivement inter corrélées</a:t>
            </a:r>
          </a:p>
          <a:p>
            <a:pPr marL="0" indent="0" eaLnBrk="1" hangingPunct="1">
              <a:buFont typeface="Arial" charset="0"/>
              <a:buNone/>
            </a:pPr>
            <a:r>
              <a:rPr lang="fr-BE" sz="1800" dirty="0" smtClean="0"/>
              <a:t>-&gt; Les gens qui performent bien sur quelques tâches tendent à bien performer sur toutes les autres</a:t>
            </a:r>
          </a:p>
          <a:p>
            <a:pPr marL="0" indent="0" eaLnBrk="1" hangingPunct="1">
              <a:buFont typeface="Arial" charset="0"/>
              <a:buNone/>
            </a:pPr>
            <a:r>
              <a:rPr lang="fr-BE" sz="1800" dirty="0" smtClean="0"/>
              <a:t>-&gt; Toutes les facultés mentales sont partiellement déterminées par un facteur commun</a:t>
            </a:r>
          </a:p>
          <a:p>
            <a:pPr marL="0" indent="0" eaLnBrk="1" hangingPunct="1">
              <a:buFont typeface="Arial" charset="0"/>
              <a:buNone/>
            </a:pPr>
            <a:r>
              <a:rPr lang="fr-BE" sz="1800" dirty="0" smtClean="0"/>
              <a:t>-&gt; Le Q.I mesure l’intelligence générale = g</a:t>
            </a:r>
          </a:p>
          <a:p>
            <a:pPr marL="0" indent="0" eaLnBrk="1" hangingPunct="1">
              <a:buFont typeface="Arial" charset="0"/>
              <a:buNone/>
            </a:pPr>
            <a:r>
              <a:rPr lang="fr-BE" sz="1800" dirty="0" smtClean="0"/>
              <a:t>-&gt; Il suffit de mesurer quelques aptitudes pour estimer correctement le Q.I général = g = intelligence générale</a:t>
            </a:r>
          </a:p>
        </p:txBody>
      </p:sp>
      <p:sp>
        <p:nvSpPr>
          <p:cNvPr id="4" name="Espace réservé du numéro de diapositive 3"/>
          <p:cNvSpPr>
            <a:spLocks noGrp="1"/>
          </p:cNvSpPr>
          <p:nvPr>
            <p:ph type="sldNum" sz="quarter" idx="12"/>
          </p:nvPr>
        </p:nvSpPr>
        <p:spPr/>
        <p:txBody>
          <a:bodyPr/>
          <a:lstStyle/>
          <a:p>
            <a:pPr>
              <a:defRPr/>
            </a:pPr>
            <a:fld id="{E229364A-7F35-48DC-AB6C-70087C3B094D}" type="slidenum">
              <a:rPr lang="fr-BE"/>
              <a:pPr>
                <a:defRPr/>
              </a:pPr>
              <a:t>16</a:t>
            </a:fld>
            <a:endParaRPr lang="fr-BE" dirty="0"/>
          </a:p>
        </p:txBody>
      </p:sp>
      <p:pic>
        <p:nvPicPr>
          <p:cNvPr id="153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509120"/>
            <a:ext cx="6713537"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ZoneTexte 2"/>
          <p:cNvSpPr txBox="1">
            <a:spLocks noChangeArrowheads="1"/>
          </p:cNvSpPr>
          <p:nvPr/>
        </p:nvSpPr>
        <p:spPr bwMode="auto">
          <a:xfrm>
            <a:off x="7596336" y="5223552"/>
            <a:ext cx="1476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     g=Q.I (synonyme)</a:t>
            </a:r>
          </a:p>
        </p:txBody>
      </p:sp>
      <p:sp>
        <p:nvSpPr>
          <p:cNvPr id="3" name="ZoneTexte 2"/>
          <p:cNvSpPr txBox="1"/>
          <p:nvPr/>
        </p:nvSpPr>
        <p:spPr>
          <a:xfrm>
            <a:off x="0" y="6596390"/>
            <a:ext cx="7701147" cy="261610"/>
          </a:xfrm>
          <a:prstGeom prst="rect">
            <a:avLst/>
          </a:prstGeom>
          <a:noFill/>
        </p:spPr>
        <p:txBody>
          <a:bodyPr wrap="none" rtlCol="0">
            <a:spAutoFit/>
          </a:bodyPr>
          <a:lstStyle/>
          <a:p>
            <a:r>
              <a:rPr lang="fr-BE" sz="1100" dirty="0" smtClean="0"/>
              <a:t>Tiré de « The neurology of human intelligence differences », 2010, </a:t>
            </a:r>
            <a:r>
              <a:rPr lang="en-US" sz="1100" dirty="0"/>
              <a:t>Ian J. Deary, Lars Penke </a:t>
            </a:r>
            <a:r>
              <a:rPr lang="en-US" sz="1100" dirty="0" smtClean="0"/>
              <a:t>et </a:t>
            </a:r>
            <a:r>
              <a:rPr lang="en-US" sz="1100" dirty="0"/>
              <a:t>Wendy </a:t>
            </a:r>
            <a:r>
              <a:rPr lang="en-US" sz="1100" dirty="0" smtClean="0"/>
              <a:t>Johnson, Nature, Volume 11. </a:t>
            </a:r>
            <a:endParaRPr lang="fr-BE" sz="1100" dirty="0"/>
          </a:p>
        </p:txBody>
      </p:sp>
    </p:spTree>
  </p:cSld>
  <p:clrMapOvr>
    <a:masterClrMapping/>
  </p:clrMapOvr>
  <p:transition spd="slow" advTm="63401"/>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1"/>
          <p:cNvSpPr>
            <a:spLocks noGrp="1"/>
          </p:cNvSpPr>
          <p:nvPr>
            <p:ph type="title"/>
          </p:nvPr>
        </p:nvSpPr>
        <p:spPr>
          <a:xfrm>
            <a:off x="468313" y="404813"/>
            <a:ext cx="8229600" cy="1143000"/>
          </a:xfrm>
        </p:spPr>
        <p:txBody>
          <a:bodyPr/>
          <a:lstStyle/>
          <a:p>
            <a:r>
              <a:rPr lang="fr-BE" dirty="0" smtClean="0"/>
              <a:t>2.6 Relation inverse entre le Q.I et le pourcentage de mères célibataires</a:t>
            </a:r>
          </a:p>
        </p:txBody>
      </p:sp>
      <p:sp>
        <p:nvSpPr>
          <p:cNvPr id="4" name="Espace réservé du numéro de diapositive 3"/>
          <p:cNvSpPr>
            <a:spLocks noGrp="1"/>
          </p:cNvSpPr>
          <p:nvPr>
            <p:ph type="sldNum" sz="quarter" idx="12"/>
          </p:nvPr>
        </p:nvSpPr>
        <p:spPr/>
        <p:txBody>
          <a:bodyPr/>
          <a:lstStyle/>
          <a:p>
            <a:pPr>
              <a:defRPr/>
            </a:pPr>
            <a:fld id="{08D5F4D1-28FE-4149-8457-77A904BF962F}" type="slidenum">
              <a:rPr lang="fr-BE" smtClean="0"/>
              <a:pPr>
                <a:defRPr/>
              </a:pPr>
              <a:t>160</a:t>
            </a:fld>
            <a:endParaRPr lang="fr-BE" dirty="0"/>
          </a:p>
        </p:txBody>
      </p:sp>
      <p:graphicFrame>
        <p:nvGraphicFramePr>
          <p:cNvPr id="5" name="Tableau 4"/>
          <p:cNvGraphicFramePr>
            <a:graphicFrameLocks noGrp="1"/>
          </p:cNvGraphicFramePr>
          <p:nvPr/>
        </p:nvGraphicFramePr>
        <p:xfrm>
          <a:off x="2195513" y="3068638"/>
          <a:ext cx="3816350" cy="825500"/>
        </p:xfrm>
        <a:graphic>
          <a:graphicData uri="http://schemas.openxmlformats.org/drawingml/2006/table">
            <a:tbl>
              <a:tblPr/>
              <a:tblGrid>
                <a:gridCol w="214312"/>
                <a:gridCol w="387350"/>
                <a:gridCol w="442913"/>
                <a:gridCol w="427037"/>
                <a:gridCol w="557213"/>
                <a:gridCol w="1787525"/>
              </a:tblGrid>
              <a:tr h="292100">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1" i="0" u="none" strike="noStrike" cap="none" normalizeH="0" baseline="0" dirty="0" smtClean="0">
                        <a:ln>
                          <a:noFill/>
                        </a:ln>
                        <a:solidFill>
                          <a:srgbClr val="FFFFFF"/>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Year</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White</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Black</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Asian</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Reference</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66700">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1</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1980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7</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27</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2</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Brewer &amp; Haslum, 1986</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66700">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1" i="0" u="none" strike="noStrike" cap="none" normalizeH="0" baseline="0" dirty="0" smtClean="0">
                          <a:ln>
                            <a:noFill/>
                          </a:ln>
                          <a:solidFill>
                            <a:srgbClr val="FFFFFF"/>
                          </a:solidFill>
                          <a:effectLst/>
                          <a:latin typeface="Calibri" pitchFamily="34" charset="0"/>
                          <a:cs typeface="Arial" charset="0"/>
                        </a:rPr>
                        <a:t>2</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1994</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6</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21</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6</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itchFamily="34" charset="0"/>
                          <a:cs typeface="Arial" charset="0"/>
                        </a:rPr>
                        <a:t>Modood &amp; Berthoud, 1997</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97314" name="Rectangle 1"/>
          <p:cNvSpPr>
            <a:spLocks noChangeArrowheads="1"/>
          </p:cNvSpPr>
          <p:nvPr/>
        </p:nvSpPr>
        <p:spPr bwMode="auto">
          <a:xfrm>
            <a:off x="1692275" y="2708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sz="1200" i="1" dirty="0">
                <a:cs typeface="Times New Roman" pitchFamily="18" charset="0"/>
              </a:rPr>
              <a:t>Table 5.22. Race differences in single teenage mothers (percentages)</a:t>
            </a:r>
            <a:endParaRPr lang="fr-BE" sz="600" dirty="0"/>
          </a:p>
          <a:p>
            <a:pPr eaLnBrk="0" hangingPunct="0"/>
            <a:endParaRPr lang="fr-BE" dirty="0"/>
          </a:p>
        </p:txBody>
      </p:sp>
      <p:sp>
        <p:nvSpPr>
          <p:cNvPr id="6" name="ZoneTexte 5"/>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cSld>
  <p:clrMapOvr>
    <a:masterClrMapping/>
  </p:clrMapOvr>
  <p:transition spd="slow" advTm="6746"/>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re 1"/>
          <p:cNvSpPr>
            <a:spLocks noGrp="1"/>
          </p:cNvSpPr>
          <p:nvPr>
            <p:ph type="title"/>
          </p:nvPr>
        </p:nvSpPr>
        <p:spPr/>
        <p:txBody>
          <a:bodyPr/>
          <a:lstStyle/>
          <a:p>
            <a:r>
              <a:rPr lang="fr-BE" dirty="0" smtClean="0"/>
              <a:t>2.7 Relation inverse entre le Q.I et le taux de fécondité</a:t>
            </a:r>
          </a:p>
        </p:txBody>
      </p:sp>
      <p:graphicFrame>
        <p:nvGraphicFramePr>
          <p:cNvPr id="5" name="Espace réservé du contenu 4"/>
          <p:cNvGraphicFramePr>
            <a:graphicFrameLocks noGrp="1"/>
          </p:cNvGraphicFramePr>
          <p:nvPr>
            <p:ph idx="1"/>
          </p:nvPr>
        </p:nvGraphicFramePr>
        <p:xfrm>
          <a:off x="2411413" y="2276475"/>
          <a:ext cx="3282950" cy="1081089"/>
        </p:xfrm>
        <a:graphic>
          <a:graphicData uri="http://schemas.openxmlformats.org/drawingml/2006/table">
            <a:tbl>
              <a:tblPr/>
              <a:tblGrid>
                <a:gridCol w="220662"/>
                <a:gridCol w="404813"/>
                <a:gridCol w="463550"/>
                <a:gridCol w="449262"/>
                <a:gridCol w="558800"/>
                <a:gridCol w="479425"/>
                <a:gridCol w="706438"/>
              </a:tblGrid>
              <a:tr h="309563">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BE" sz="1100" b="1" i="0" u="none" strike="noStrike" cap="none" normalizeH="0" baseline="0" dirty="0" smtClean="0">
                        <a:ln>
                          <a:noFill/>
                        </a:ln>
                        <a:solidFill>
                          <a:srgbClr val="FFFFFF"/>
                        </a:solidFill>
                        <a:effectLst/>
                        <a:latin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cs typeface="Arial" charset="0"/>
                        </a:rPr>
                        <a:t>Year</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cs typeface="Arial" charset="0"/>
                        </a:rPr>
                        <a:t>White</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cs typeface="Arial" charset="0"/>
                        </a:rPr>
                        <a:t>Black</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cs typeface="Arial" charset="0"/>
                        </a:rPr>
                        <a:t>Chinese</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cs typeface="Arial" charset="0"/>
                        </a:rPr>
                        <a:t>Indian</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cs typeface="Arial" charset="0"/>
                        </a:rPr>
                        <a:t>Pak./Ban.</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52413">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cs typeface="Arial" charset="0"/>
                        </a:rPr>
                        <a:t>1</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1988</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1.8</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2.8</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800" b="0" i="0" u="none" strike="noStrike" cap="none" normalizeH="0" baseline="0" dirty="0" smtClean="0">
                          <a:ln>
                            <a:noFill/>
                          </a:ln>
                          <a:solidFill>
                            <a:srgbClr val="000000"/>
                          </a:solidFill>
                          <a:effectLst/>
                          <a:latin typeface="Calibri" pitchFamily="34" charset="0"/>
                          <a:cs typeface="Arial" charset="0"/>
                        </a:rPr>
                        <a:t>1.3</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800" b="0" i="0" u="none" strike="noStrike" cap="none" normalizeH="0" baseline="0" dirty="0" smtClean="0">
                          <a:ln>
                            <a:noFill/>
                          </a:ln>
                          <a:solidFill>
                            <a:srgbClr val="000000"/>
                          </a:solidFill>
                          <a:effectLst/>
                          <a:latin typeface="Calibri" pitchFamily="34" charset="0"/>
                          <a:cs typeface="Arial" charset="0"/>
                        </a:rPr>
                        <a:t>4.3</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800" b="0" i="0" u="none" strike="noStrike" cap="none" normalizeH="0" baseline="0" dirty="0" smtClean="0">
                          <a:ln>
                            <a:noFill/>
                          </a:ln>
                          <a:solidFill>
                            <a:srgbClr val="000000"/>
                          </a:solidFill>
                          <a:effectLst/>
                          <a:latin typeface="Calibri" pitchFamily="34" charset="0"/>
                          <a:cs typeface="Arial" charset="0"/>
                        </a:rPr>
                        <a:t>6.1</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54000">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cs typeface="Arial" charset="0"/>
                        </a:rPr>
                        <a:t>2</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1991</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1.8</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2.7</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2.5</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5.0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65113">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Calibri" pitchFamily="34" charset="0"/>
                          <a:cs typeface="Arial" charset="0"/>
                        </a:rPr>
                        <a:t>3</a:t>
                      </a:r>
                      <a:endParaRPr kumimoji="0" lang="fr-BE" sz="11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2001</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800" b="0" i="0" u="none" strike="noStrike" cap="none" normalizeH="0" baseline="0" dirty="0" smtClean="0">
                          <a:ln>
                            <a:noFill/>
                          </a:ln>
                          <a:solidFill>
                            <a:srgbClr val="000000"/>
                          </a:solidFill>
                          <a:effectLst/>
                          <a:latin typeface="Calibri" pitchFamily="34" charset="0"/>
                          <a:cs typeface="Arial" charset="0"/>
                        </a:rPr>
                        <a:t>1.6</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2.2</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Calibri" pitchFamily="34" charset="0"/>
                          <a:cs typeface="Arial" charset="0"/>
                        </a:rPr>
                        <a:t>2.3</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800" b="0" i="0" u="none" strike="noStrike" cap="none" normalizeH="0" baseline="0" dirty="0" smtClean="0">
                          <a:ln>
                            <a:noFill/>
                          </a:ln>
                          <a:solidFill>
                            <a:srgbClr val="000000"/>
                          </a:solidFill>
                          <a:effectLst/>
                          <a:latin typeface="Calibri" pitchFamily="34" charset="0"/>
                          <a:cs typeface="Arial" charset="0"/>
                        </a:rPr>
                        <a:t>4.3</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Espace réservé du numéro de diapositive 3"/>
          <p:cNvSpPr>
            <a:spLocks noGrp="1"/>
          </p:cNvSpPr>
          <p:nvPr>
            <p:ph type="sldNum" sz="quarter" idx="12"/>
          </p:nvPr>
        </p:nvSpPr>
        <p:spPr/>
        <p:txBody>
          <a:bodyPr/>
          <a:lstStyle/>
          <a:p>
            <a:pPr>
              <a:defRPr/>
            </a:pPr>
            <a:fld id="{3A2541BD-0A97-4994-B8BD-596E1F4FFA70}" type="slidenum">
              <a:rPr lang="fr-BE" smtClean="0"/>
              <a:pPr>
                <a:defRPr/>
              </a:pPr>
              <a:t>161</a:t>
            </a:fld>
            <a:endParaRPr lang="fr-BE" dirty="0"/>
          </a:p>
        </p:txBody>
      </p:sp>
      <p:sp>
        <p:nvSpPr>
          <p:cNvPr id="98350" name="Rectangle 1"/>
          <p:cNvSpPr>
            <a:spLocks noChangeArrowheads="1"/>
          </p:cNvSpPr>
          <p:nvPr/>
        </p:nvSpPr>
        <p:spPr bwMode="auto">
          <a:xfrm>
            <a:off x="2555875" y="1989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fr-FR" sz="1200" i="1" dirty="0">
                <a:cs typeface="Times New Roman" pitchFamily="18" charset="0"/>
              </a:rPr>
              <a:t>Table 5.23. Race différences in fertility (TFR)</a:t>
            </a:r>
            <a:endParaRPr lang="fr-BE" sz="600" dirty="0"/>
          </a:p>
          <a:p>
            <a:pPr eaLnBrk="0" hangingPunct="0"/>
            <a:endParaRPr lang="fr-BE" dirty="0"/>
          </a:p>
        </p:txBody>
      </p:sp>
      <p:sp>
        <p:nvSpPr>
          <p:cNvPr id="6" name="ZoneTexte 5"/>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cSld>
  <p:clrMapOvr>
    <a:masterClrMapping/>
  </p:clrMapOvr>
  <p:transition spd="slow" advTm="14289"/>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3. Hiérarchie intellectuelle au Brésil</a:t>
            </a:r>
            <a:endParaRPr lang="fr-BE"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545687758"/>
              </p:ext>
            </p:extLst>
          </p:nvPr>
        </p:nvGraphicFramePr>
        <p:xfrm>
          <a:off x="1547664" y="2564904"/>
          <a:ext cx="5221090" cy="1512168"/>
        </p:xfrm>
        <a:graphic>
          <a:graphicData uri="http://schemas.openxmlformats.org/drawingml/2006/table">
            <a:tbl>
              <a:tblPr firstRow="1" firstCol="1" bandRow="1">
                <a:tableStyleId>{5C22544A-7EE6-4342-B048-85BDC9FD1C3A}</a:tableStyleId>
              </a:tblPr>
              <a:tblGrid>
                <a:gridCol w="366957"/>
                <a:gridCol w="1178537"/>
                <a:gridCol w="966917"/>
                <a:gridCol w="1037832"/>
                <a:gridCol w="918516"/>
                <a:gridCol w="752331"/>
              </a:tblGrid>
              <a:tr h="846079">
                <a:tc>
                  <a:txBody>
                    <a:bodyPr/>
                    <a:lstStyle/>
                    <a:p>
                      <a:pPr>
                        <a:lnSpc>
                          <a:spcPct val="115000"/>
                        </a:lnSpc>
                      </a:pPr>
                      <a:endParaRPr lang="fr-BE" sz="1200" b="1" dirty="0">
                        <a:effectLst/>
                        <a:latin typeface="Calibri"/>
                        <a:cs typeface="Times New Roman"/>
                      </a:endParaRPr>
                    </a:p>
                  </a:txBody>
                  <a:tcPr marL="0" marR="0" marT="0" marB="0" anchor="ctr"/>
                </a:tc>
                <a:tc>
                  <a:txBody>
                    <a:bodyPr/>
                    <a:lstStyle/>
                    <a:p>
                      <a:pPr>
                        <a:lnSpc>
                          <a:spcPct val="115000"/>
                        </a:lnSpc>
                        <a:spcAft>
                          <a:spcPts val="1000"/>
                        </a:spcAft>
                      </a:pPr>
                      <a:endParaRPr lang="fr-BE" sz="1200" b="1"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200" b="1" spc="30" dirty="0">
                          <a:effectLst/>
                        </a:rPr>
                        <a:t>Japanese</a:t>
                      </a:r>
                      <a:endParaRPr lang="fr-BE" sz="1200" b="1"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200" b="1" spc="30" dirty="0">
                          <a:effectLst/>
                        </a:rPr>
                        <a:t>European</a:t>
                      </a:r>
                      <a:endParaRPr lang="fr-BE" sz="1200" b="1"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200" b="1" spc="30" dirty="0">
                          <a:effectLst/>
                        </a:rPr>
                        <a:t>Mulatto</a:t>
                      </a:r>
                      <a:endParaRPr lang="fr-BE" sz="1200" b="1"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200" b="1" spc="30" dirty="0">
                          <a:effectLst/>
                        </a:rPr>
                        <a:t>Black</a:t>
                      </a:r>
                      <a:endParaRPr lang="fr-BE" sz="1200" b="1" dirty="0">
                        <a:effectLst/>
                        <a:latin typeface="Calibri"/>
                        <a:ea typeface="Calibri"/>
                        <a:cs typeface="Times New Roman"/>
                      </a:endParaRPr>
                    </a:p>
                  </a:txBody>
                  <a:tcPr marL="0" marR="0" marT="0" marB="0" anchor="ctr"/>
                </a:tc>
              </a:tr>
              <a:tr h="666089">
                <a:tc>
                  <a:txBody>
                    <a:bodyPr/>
                    <a:lstStyle/>
                    <a:p>
                      <a:pPr marR="74930" algn="r">
                        <a:lnSpc>
                          <a:spcPts val="1125"/>
                        </a:lnSpc>
                        <a:spcAft>
                          <a:spcPts val="1000"/>
                        </a:spcAft>
                      </a:pPr>
                      <a:r>
                        <a:rPr lang="fr-FR" sz="1200" b="1" spc="30" dirty="0">
                          <a:effectLst/>
                        </a:rPr>
                        <a:t>1</a:t>
                      </a:r>
                      <a:endParaRPr lang="fr-BE" sz="1200" b="1" dirty="0">
                        <a:effectLst/>
                        <a:latin typeface="Calibri"/>
                        <a:ea typeface="Calibri"/>
                        <a:cs typeface="Times New Roman"/>
                      </a:endParaRPr>
                    </a:p>
                  </a:txBody>
                  <a:tcPr marL="0" marR="0" marT="0" marB="0" anchor="ctr"/>
                </a:tc>
                <a:tc>
                  <a:txBody>
                    <a:bodyPr/>
                    <a:lstStyle/>
                    <a:p>
                      <a:pPr>
                        <a:lnSpc>
                          <a:spcPts val="1125"/>
                        </a:lnSpc>
                        <a:spcAft>
                          <a:spcPts val="1000"/>
                        </a:spcAft>
                      </a:pPr>
                      <a:r>
                        <a:rPr lang="fr-FR" sz="1200" b="1" spc="30" dirty="0">
                          <a:effectLst/>
                        </a:rPr>
                        <a:t>Q.I</a:t>
                      </a:r>
                      <a:endParaRPr lang="fr-BE" sz="1200" b="1" dirty="0">
                        <a:effectLst/>
                        <a:latin typeface="Calibri"/>
                        <a:ea typeface="Calibri"/>
                        <a:cs typeface="Times New Roman"/>
                      </a:endParaRPr>
                    </a:p>
                  </a:txBody>
                  <a:tcPr marL="0" marR="0" marT="0" marB="0" anchor="ctr"/>
                </a:tc>
                <a:tc>
                  <a:txBody>
                    <a:bodyPr/>
                    <a:lstStyle/>
                    <a:p>
                      <a:pPr marR="113665" algn="r">
                        <a:lnSpc>
                          <a:spcPts val="1125"/>
                        </a:lnSpc>
                        <a:spcAft>
                          <a:spcPts val="1000"/>
                        </a:spcAft>
                      </a:pPr>
                      <a:r>
                        <a:rPr lang="fr-FR" sz="1200" b="1" spc="30" dirty="0">
                          <a:effectLst/>
                        </a:rPr>
                        <a:t>99</a:t>
                      </a:r>
                      <a:endParaRPr lang="fr-BE" sz="1200" b="1" dirty="0">
                        <a:effectLst/>
                        <a:latin typeface="Calibri"/>
                        <a:ea typeface="Calibri"/>
                        <a:cs typeface="Times New Roman"/>
                      </a:endParaRPr>
                    </a:p>
                  </a:txBody>
                  <a:tcPr marL="0" marR="0" marT="0" marB="0" anchor="ctr"/>
                </a:tc>
                <a:tc>
                  <a:txBody>
                    <a:bodyPr/>
                    <a:lstStyle/>
                    <a:p>
                      <a:pPr marR="177165" algn="r">
                        <a:lnSpc>
                          <a:spcPts val="1125"/>
                        </a:lnSpc>
                        <a:spcAft>
                          <a:spcPts val="1000"/>
                        </a:spcAft>
                      </a:pPr>
                      <a:r>
                        <a:rPr lang="fr-FR" sz="1200" b="1" spc="30" dirty="0">
                          <a:effectLst/>
                        </a:rPr>
                        <a:t>95</a:t>
                      </a:r>
                      <a:endParaRPr lang="fr-BE" sz="1200" b="1" dirty="0">
                        <a:effectLst/>
                        <a:latin typeface="Calibri"/>
                        <a:ea typeface="Calibri"/>
                        <a:cs typeface="Times New Roman"/>
                      </a:endParaRPr>
                    </a:p>
                  </a:txBody>
                  <a:tcPr marL="0" marR="0" marT="0" marB="0" anchor="ctr"/>
                </a:tc>
                <a:tc>
                  <a:txBody>
                    <a:bodyPr/>
                    <a:lstStyle/>
                    <a:p>
                      <a:pPr marR="116840" algn="r">
                        <a:lnSpc>
                          <a:spcPts val="1125"/>
                        </a:lnSpc>
                        <a:spcAft>
                          <a:spcPts val="1000"/>
                        </a:spcAft>
                      </a:pPr>
                      <a:r>
                        <a:rPr lang="fr-FR" sz="1200" b="1" spc="30" dirty="0">
                          <a:effectLst/>
                        </a:rPr>
                        <a:t>81</a:t>
                      </a:r>
                      <a:endParaRPr lang="fr-BE" sz="1200" b="1" dirty="0">
                        <a:effectLst/>
                        <a:latin typeface="Calibri"/>
                        <a:ea typeface="Calibri"/>
                        <a:cs typeface="Times New Roman"/>
                      </a:endParaRPr>
                    </a:p>
                  </a:txBody>
                  <a:tcPr marL="0" marR="0" marT="0" marB="0" anchor="ctr"/>
                </a:tc>
                <a:tc>
                  <a:txBody>
                    <a:bodyPr/>
                    <a:lstStyle/>
                    <a:p>
                      <a:pPr marR="71120" algn="r">
                        <a:lnSpc>
                          <a:spcPts val="1125"/>
                        </a:lnSpc>
                        <a:spcAft>
                          <a:spcPts val="1000"/>
                        </a:spcAft>
                      </a:pPr>
                      <a:r>
                        <a:rPr lang="fr-FR" sz="1200" b="1" spc="30" dirty="0">
                          <a:effectLst/>
                        </a:rPr>
                        <a:t>71</a:t>
                      </a:r>
                      <a:endParaRPr lang="fr-BE" sz="1200" b="1" dirty="0">
                        <a:effectLst/>
                        <a:latin typeface="Calibri"/>
                        <a:ea typeface="Calibri"/>
                        <a:cs typeface="Times New Roman"/>
                      </a:endParaRPr>
                    </a:p>
                  </a:txBody>
                  <a:tcPr marL="0" marR="0" marT="0" marB="0" anchor="ctr"/>
                </a:tc>
              </a:tr>
            </a:tbl>
          </a:graphicData>
        </a:graphic>
      </p:graphicFrame>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162</a:t>
            </a:fld>
            <a:endParaRPr lang="fr-BE" dirty="0"/>
          </a:p>
        </p:txBody>
      </p:sp>
      <p:sp>
        <p:nvSpPr>
          <p:cNvPr id="6" name="Rectangle 1"/>
          <p:cNvSpPr>
            <a:spLocks noChangeArrowheads="1"/>
          </p:cNvSpPr>
          <p:nvPr/>
        </p:nvSpPr>
        <p:spPr bwMode="auto">
          <a:xfrm>
            <a:off x="2026610" y="2105749"/>
            <a:ext cx="451880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ea typeface="Times New Roman" pitchFamily="18" charset="0"/>
                <a:cs typeface="Times New Roman" pitchFamily="18" charset="0"/>
              </a:rPr>
              <a:t>Table 4.2. Race and ethnic differences in intelligence</a:t>
            </a:r>
            <a:endParaRPr kumimoji="0" lang="fr-BE"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BE"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Tableau 6"/>
          <p:cNvGraphicFramePr>
            <a:graphicFrameLocks noGrp="1"/>
          </p:cNvGraphicFramePr>
          <p:nvPr>
            <p:extLst>
              <p:ext uri="{D42A27DB-BD31-4B8C-83A1-F6EECF244321}">
                <p14:modId xmlns:p14="http://schemas.microsoft.com/office/powerpoint/2010/main" val="1116744004"/>
              </p:ext>
            </p:extLst>
          </p:nvPr>
        </p:nvGraphicFramePr>
        <p:xfrm>
          <a:off x="107504" y="5805264"/>
          <a:ext cx="1097915" cy="919480"/>
        </p:xfrm>
        <a:graphic>
          <a:graphicData uri="http://schemas.openxmlformats.org/drawingml/2006/table">
            <a:tbl>
              <a:tblPr firstRow="1" firstCol="1" bandRow="1">
                <a:tableStyleId>{5C22544A-7EE6-4342-B048-85BDC9FD1C3A}</a:tableStyleId>
              </a:tblPr>
              <a:tblGrid>
                <a:gridCol w="1097915"/>
              </a:tblGrid>
              <a:tr h="173990">
                <a:tc>
                  <a:txBody>
                    <a:bodyPr/>
                    <a:lstStyle/>
                    <a:p>
                      <a:pPr>
                        <a:lnSpc>
                          <a:spcPct val="115000"/>
                        </a:lnSpc>
                        <a:spcAft>
                          <a:spcPts val="1000"/>
                        </a:spcAft>
                      </a:pPr>
                      <a:r>
                        <a:rPr lang="fr-FR" sz="1000" spc="30" dirty="0">
                          <a:effectLst/>
                        </a:rPr>
                        <a:t>Reference</a:t>
                      </a:r>
                      <a:endParaRPr lang="fr-BE" sz="1100" dirty="0">
                        <a:effectLst/>
                        <a:latin typeface="Calibri"/>
                        <a:ea typeface="Calibri"/>
                        <a:cs typeface="Times New Roman"/>
                      </a:endParaRPr>
                    </a:p>
                  </a:txBody>
                  <a:tcPr marL="0" marR="0" marT="0" marB="0" anchor="b"/>
                </a:tc>
              </a:tr>
              <a:tr h="0">
                <a:tc>
                  <a:txBody>
                    <a:bodyPr/>
                    <a:lstStyle/>
                    <a:p>
                      <a:pPr>
                        <a:lnSpc>
                          <a:spcPct val="115000"/>
                        </a:lnSpc>
                        <a:spcAft>
                          <a:spcPts val="1000"/>
                        </a:spcAft>
                      </a:pPr>
                      <a:r>
                        <a:rPr lang="fr-FR" sz="1000" spc="30" dirty="0">
                          <a:effectLst/>
                        </a:rPr>
                        <a:t>Fernandez, 2001</a:t>
                      </a:r>
                      <a:endParaRPr lang="fr-BE" sz="1100" dirty="0">
                        <a:effectLst/>
                      </a:endParaRPr>
                    </a:p>
                    <a:p>
                      <a:pPr>
                        <a:lnSpc>
                          <a:spcPct val="115000"/>
                        </a:lnSpc>
                        <a:spcAft>
                          <a:spcPts val="1000"/>
                        </a:spcAft>
                      </a:pPr>
                      <a:r>
                        <a:rPr lang="fr-FR" sz="1000" spc="30" dirty="0">
                          <a:effectLst/>
                        </a:rPr>
                        <a:t>Fernandez, 2001</a:t>
                      </a:r>
                      <a:endParaRPr lang="fr-BE" sz="1100" dirty="0">
                        <a:effectLst/>
                      </a:endParaRPr>
                    </a:p>
                    <a:p>
                      <a:pPr>
                        <a:lnSpc>
                          <a:spcPts val="1125"/>
                        </a:lnSpc>
                        <a:spcAft>
                          <a:spcPts val="1000"/>
                        </a:spcAft>
                      </a:pPr>
                      <a:r>
                        <a:rPr lang="fr-FR" sz="1000" spc="30" dirty="0">
                          <a:effectLst/>
                        </a:rPr>
                        <a:t>Paine et al., 1992</a:t>
                      </a:r>
                      <a:endParaRPr lang="fr-BE" sz="1100" dirty="0">
                        <a:effectLst/>
                        <a:latin typeface="Calibri"/>
                        <a:ea typeface="Calibri"/>
                        <a:cs typeface="Times New Roman"/>
                      </a:endParaRPr>
                    </a:p>
                  </a:txBody>
                  <a:tcPr marL="0" marR="0" marT="0" marB="0" anchor="ctr"/>
                </a:tc>
              </a:tr>
            </a:tbl>
          </a:graphicData>
        </a:graphic>
      </p:graphicFrame>
      <p:sp>
        <p:nvSpPr>
          <p:cNvPr id="8" name="ZoneTexte 7"/>
          <p:cNvSpPr txBox="1"/>
          <p:nvPr/>
        </p:nvSpPr>
        <p:spPr>
          <a:xfrm>
            <a:off x="1475656"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extLst>
      <p:ext uri="{BB962C8B-B14F-4D97-AF65-F5344CB8AC3E}">
        <p14:creationId xmlns:p14="http://schemas.microsoft.com/office/powerpoint/2010/main" val="262357413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3.1 La </a:t>
            </a:r>
            <a:r>
              <a:rPr lang="fr-BE" dirty="0"/>
              <a:t>hiérarchie reste </a:t>
            </a:r>
            <a:r>
              <a:rPr lang="fr-BE" dirty="0" smtClean="0"/>
              <a:t>Q.I-cratique </a:t>
            </a:r>
            <a:r>
              <a:rPr lang="fr-BE" dirty="0"/>
              <a:t>pour l'éducation</a:t>
            </a:r>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163</a:t>
            </a:fld>
            <a:endParaRPr lang="fr-BE" dirty="0"/>
          </a:p>
        </p:txBody>
      </p:sp>
      <p:graphicFrame>
        <p:nvGraphicFramePr>
          <p:cNvPr id="5" name="Tableau 4"/>
          <p:cNvGraphicFramePr>
            <a:graphicFrameLocks noGrp="1"/>
          </p:cNvGraphicFramePr>
          <p:nvPr>
            <p:extLst>
              <p:ext uri="{D42A27DB-BD31-4B8C-83A1-F6EECF244321}">
                <p14:modId xmlns:p14="http://schemas.microsoft.com/office/powerpoint/2010/main" val="4228840048"/>
              </p:ext>
            </p:extLst>
          </p:nvPr>
        </p:nvGraphicFramePr>
        <p:xfrm>
          <a:off x="2411760" y="2852936"/>
          <a:ext cx="3663315" cy="1454658"/>
        </p:xfrm>
        <a:graphic>
          <a:graphicData uri="http://schemas.openxmlformats.org/drawingml/2006/table">
            <a:tbl>
              <a:tblPr firstRow="1" firstCol="1" bandRow="1">
                <a:tableStyleId>{5C22544A-7EE6-4342-B048-85BDC9FD1C3A}</a:tableStyleId>
              </a:tblPr>
              <a:tblGrid>
                <a:gridCol w="207010"/>
                <a:gridCol w="911860"/>
                <a:gridCol w="389890"/>
                <a:gridCol w="594360"/>
                <a:gridCol w="496570"/>
                <a:gridCol w="579120"/>
                <a:gridCol w="484505"/>
              </a:tblGrid>
              <a:tr h="155575">
                <a:tc>
                  <a:txBody>
                    <a:bodyPr/>
                    <a:lstStyle/>
                    <a:p>
                      <a:pPr>
                        <a:lnSpc>
                          <a:spcPct val="115000"/>
                        </a:lnSpc>
                      </a:pPr>
                      <a:endParaRPr lang="fr-BE" sz="1100" dirty="0">
                        <a:effectLst/>
                        <a:latin typeface="Calibri"/>
                        <a:cs typeface="Times New Roman"/>
                      </a:endParaRPr>
                    </a:p>
                  </a:txBody>
                  <a:tcPr marL="0" marR="0" marT="0" marB="0" anchor="ctr"/>
                </a:tc>
                <a:tc>
                  <a:txBody>
                    <a:bodyPr/>
                    <a:lstStyle/>
                    <a:p>
                      <a:pPr>
                        <a:lnSpc>
                          <a:spcPct val="115000"/>
                        </a:lnSpc>
                        <a:spcAft>
                          <a:spcPts val="1000"/>
                        </a:spcAft>
                      </a:pPr>
                      <a:r>
                        <a:rPr lang="fr-FR" sz="900" spc="10" dirty="0">
                          <a:effectLst/>
                        </a:rPr>
                        <a:t>Measure</a:t>
                      </a:r>
                      <a:endParaRPr lang="fr-BE" sz="1100" dirty="0">
                        <a:effectLst/>
                        <a:latin typeface="Calibri"/>
                        <a:ea typeface="Calibri"/>
                        <a:cs typeface="Times New Roman"/>
                      </a:endParaRPr>
                    </a:p>
                  </a:txBody>
                  <a:tcPr marL="0" marR="0" marT="0" marB="0" anchor="ctr"/>
                </a:tc>
                <a:tc>
                  <a:txBody>
                    <a:bodyPr/>
                    <a:lstStyle/>
                    <a:p>
                      <a:pPr marR="31115" algn="r">
                        <a:lnSpc>
                          <a:spcPct val="115000"/>
                        </a:lnSpc>
                        <a:spcAft>
                          <a:spcPts val="1000"/>
                        </a:spcAft>
                      </a:pPr>
                      <a:r>
                        <a:rPr lang="fr-FR" sz="900" spc="10" dirty="0">
                          <a:effectLst/>
                        </a:rPr>
                        <a:t>Year</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900" spc="10" dirty="0">
                          <a:effectLst/>
                        </a:rPr>
                        <a:t>japanese</a:t>
                      </a:r>
                      <a:endParaRPr lang="fr-BE" sz="1100" dirty="0">
                        <a:effectLst/>
                        <a:latin typeface="Calibri"/>
                        <a:ea typeface="Calibri"/>
                        <a:cs typeface="Times New Roman"/>
                      </a:endParaRPr>
                    </a:p>
                  </a:txBody>
                  <a:tcPr marL="0" marR="0" marT="0" marB="0" anchor="ctr"/>
                </a:tc>
                <a:tc>
                  <a:txBody>
                    <a:bodyPr/>
                    <a:lstStyle/>
                    <a:p>
                      <a:pPr marR="37465" algn="r">
                        <a:lnSpc>
                          <a:spcPct val="115000"/>
                        </a:lnSpc>
                        <a:spcAft>
                          <a:spcPts val="1000"/>
                        </a:spcAft>
                      </a:pPr>
                      <a:r>
                        <a:rPr lang="fr-FR" sz="900" spc="10" dirty="0">
                          <a:effectLst/>
                        </a:rPr>
                        <a:t>Whites</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900" spc="10" dirty="0">
                          <a:effectLst/>
                        </a:rPr>
                        <a:t>Mulattos</a:t>
                      </a:r>
                      <a:endParaRPr lang="fr-BE" sz="1100" dirty="0">
                        <a:effectLst/>
                        <a:latin typeface="Calibri"/>
                        <a:ea typeface="Calibri"/>
                        <a:cs typeface="Times New Roman"/>
                      </a:endParaRPr>
                    </a:p>
                  </a:txBody>
                  <a:tcPr marL="0" marR="0" marT="0" marB="0" anchor="ctr"/>
                </a:tc>
                <a:tc>
                  <a:txBody>
                    <a:bodyPr/>
                    <a:lstStyle/>
                    <a:p>
                      <a:pPr marR="43180" algn="r">
                        <a:lnSpc>
                          <a:spcPct val="115000"/>
                        </a:lnSpc>
                        <a:spcAft>
                          <a:spcPts val="1000"/>
                        </a:spcAft>
                      </a:pPr>
                      <a:r>
                        <a:rPr lang="fr-FR" sz="900" spc="10" dirty="0">
                          <a:effectLst/>
                        </a:rPr>
                        <a:t>Blacks</a:t>
                      </a:r>
                      <a:endParaRPr lang="fr-BE" sz="1100" dirty="0">
                        <a:effectLst/>
                        <a:latin typeface="Calibri"/>
                        <a:ea typeface="Calibri"/>
                        <a:cs typeface="Times New Roman"/>
                      </a:endParaRPr>
                    </a:p>
                  </a:txBody>
                  <a:tcPr marL="0" marR="0" marT="0" marB="0" anchor="ctr"/>
                </a:tc>
              </a:tr>
              <a:tr h="149225">
                <a:tc>
                  <a:txBody>
                    <a:bodyPr/>
                    <a:lstStyle/>
                    <a:p>
                      <a:pPr marR="83185" algn="r">
                        <a:lnSpc>
                          <a:spcPct val="115000"/>
                        </a:lnSpc>
                        <a:spcAft>
                          <a:spcPts val="1000"/>
                        </a:spcAft>
                      </a:pPr>
                      <a:r>
                        <a:rPr lang="fr-FR" sz="900" spc="10" dirty="0">
                          <a:effectLst/>
                        </a:rPr>
                        <a:t>1</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900" spc="10" dirty="0">
                          <a:effectLst/>
                        </a:rPr>
                        <a:t>High school</a:t>
                      </a:r>
                      <a:endParaRPr lang="fr-BE" sz="1100" dirty="0">
                        <a:effectLst/>
                        <a:latin typeface="Calibri"/>
                        <a:ea typeface="Calibri"/>
                        <a:cs typeface="Times New Roman"/>
                      </a:endParaRPr>
                    </a:p>
                  </a:txBody>
                  <a:tcPr marL="0" marR="0" marT="0" marB="0" anchor="ctr"/>
                </a:tc>
                <a:tc>
                  <a:txBody>
                    <a:bodyPr/>
                    <a:lstStyle/>
                    <a:p>
                      <a:pPr marR="31115" algn="r">
                        <a:lnSpc>
                          <a:spcPct val="115000"/>
                        </a:lnSpc>
                        <a:spcAft>
                          <a:spcPts val="1000"/>
                        </a:spcAft>
                      </a:pPr>
                      <a:r>
                        <a:rPr lang="fr-FR" sz="900" spc="10" dirty="0">
                          <a:effectLst/>
                        </a:rPr>
                        <a:t>1950</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marR="94615" algn="r">
                        <a:lnSpc>
                          <a:spcPct val="115000"/>
                        </a:lnSpc>
                        <a:spcAft>
                          <a:spcPts val="1000"/>
                        </a:spcAft>
                      </a:pPr>
                      <a:r>
                        <a:rPr lang="fr-FR" sz="900" spc="10" dirty="0">
                          <a:effectLst/>
                        </a:rPr>
                        <a:t>4.9</a:t>
                      </a:r>
                      <a:endParaRPr lang="fr-BE" sz="1100" dirty="0">
                        <a:effectLst/>
                        <a:latin typeface="Calibri"/>
                        <a:ea typeface="Calibri"/>
                        <a:cs typeface="Times New Roman"/>
                      </a:endParaRPr>
                    </a:p>
                  </a:txBody>
                  <a:tcPr marL="0" marR="0" marT="0" marB="0" anchor="ctr"/>
                </a:tc>
                <a:tc>
                  <a:txBody>
                    <a:bodyPr/>
                    <a:lstStyle/>
                    <a:p>
                      <a:pPr marR="130175" algn="r">
                        <a:lnSpc>
                          <a:spcPct val="115000"/>
                        </a:lnSpc>
                        <a:spcAft>
                          <a:spcPts val="1000"/>
                        </a:spcAft>
                      </a:pPr>
                      <a:r>
                        <a:rPr lang="fr-FR" sz="900" spc="10" dirty="0">
                          <a:effectLst/>
                        </a:rPr>
                        <a:t>0.5</a:t>
                      </a:r>
                      <a:endParaRPr lang="fr-BE" sz="1100" dirty="0">
                        <a:effectLst/>
                        <a:latin typeface="Calibri"/>
                        <a:ea typeface="Calibri"/>
                        <a:cs typeface="Times New Roman"/>
                      </a:endParaRPr>
                    </a:p>
                  </a:txBody>
                  <a:tcPr marL="0" marR="0" marT="0" marB="0" anchor="ctr"/>
                </a:tc>
                <a:tc>
                  <a:txBody>
                    <a:bodyPr/>
                    <a:lstStyle/>
                    <a:p>
                      <a:pPr marR="100330" algn="r">
                        <a:lnSpc>
                          <a:spcPct val="115000"/>
                        </a:lnSpc>
                        <a:spcAft>
                          <a:spcPts val="1000"/>
                        </a:spcAft>
                      </a:pPr>
                      <a:r>
                        <a:rPr lang="fr-FR" sz="900" spc="10" dirty="0">
                          <a:effectLst/>
                        </a:rPr>
                        <a:t>0.2</a:t>
                      </a:r>
                      <a:endParaRPr lang="fr-BE" sz="1100" dirty="0">
                        <a:effectLst/>
                        <a:latin typeface="Calibri"/>
                        <a:ea typeface="Calibri"/>
                        <a:cs typeface="Times New Roman"/>
                      </a:endParaRPr>
                    </a:p>
                  </a:txBody>
                  <a:tcPr marL="0" marR="0" marT="0" marB="0" anchor="ctr"/>
                </a:tc>
              </a:tr>
              <a:tr h="149225">
                <a:tc>
                  <a:txBody>
                    <a:bodyPr/>
                    <a:lstStyle/>
                    <a:p>
                      <a:pPr marR="83185" algn="r">
                        <a:lnSpc>
                          <a:spcPct val="115000"/>
                        </a:lnSpc>
                        <a:spcAft>
                          <a:spcPts val="1000"/>
                        </a:spcAft>
                      </a:pPr>
                      <a:r>
                        <a:rPr lang="fr-FR" sz="900" spc="10" dirty="0">
                          <a:effectLst/>
                        </a:rPr>
                        <a:t>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900" spc="10" dirty="0">
                          <a:effectLst/>
                        </a:rPr>
                        <a:t>Literate</a:t>
                      </a:r>
                      <a:endParaRPr lang="fr-BE" sz="1100" dirty="0">
                        <a:effectLst/>
                        <a:latin typeface="Calibri"/>
                        <a:ea typeface="Calibri"/>
                        <a:cs typeface="Times New Roman"/>
                      </a:endParaRPr>
                    </a:p>
                  </a:txBody>
                  <a:tcPr marL="0" marR="0" marT="0" marB="0" anchor="ctr"/>
                </a:tc>
                <a:tc>
                  <a:txBody>
                    <a:bodyPr/>
                    <a:lstStyle/>
                    <a:p>
                      <a:pPr marR="31115" algn="r">
                        <a:lnSpc>
                          <a:spcPct val="115000"/>
                        </a:lnSpc>
                        <a:spcAft>
                          <a:spcPts val="1000"/>
                        </a:spcAft>
                      </a:pPr>
                      <a:r>
                        <a:rPr lang="fr-FR" sz="900" spc="10" dirty="0">
                          <a:effectLst/>
                        </a:rPr>
                        <a:t>1950</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marR="94615" algn="r">
                        <a:lnSpc>
                          <a:spcPct val="115000"/>
                        </a:lnSpc>
                        <a:spcAft>
                          <a:spcPts val="1000"/>
                        </a:spcAft>
                      </a:pPr>
                      <a:r>
                        <a:rPr lang="fr-FR" sz="900" spc="10" dirty="0">
                          <a:effectLst/>
                        </a:rPr>
                        <a:t>59.3</a:t>
                      </a:r>
                      <a:endParaRPr lang="fr-BE" sz="1100" dirty="0">
                        <a:effectLst/>
                        <a:latin typeface="Calibri"/>
                        <a:ea typeface="Calibri"/>
                        <a:cs typeface="Times New Roman"/>
                      </a:endParaRPr>
                    </a:p>
                  </a:txBody>
                  <a:tcPr marL="0" marR="0" marT="0" marB="0" anchor="ctr"/>
                </a:tc>
                <a:tc>
                  <a:txBody>
                    <a:bodyPr/>
                    <a:lstStyle/>
                    <a:p>
                      <a:pPr marR="130175" algn="r">
                        <a:lnSpc>
                          <a:spcPct val="115000"/>
                        </a:lnSpc>
                        <a:spcAft>
                          <a:spcPts val="1000"/>
                        </a:spcAft>
                      </a:pPr>
                      <a:r>
                        <a:rPr lang="fr-FR" sz="900" spc="10" dirty="0">
                          <a:effectLst/>
                        </a:rPr>
                        <a:t>31.1</a:t>
                      </a:r>
                      <a:endParaRPr lang="fr-BE" sz="1100" dirty="0">
                        <a:effectLst/>
                        <a:latin typeface="Calibri"/>
                        <a:ea typeface="Calibri"/>
                        <a:cs typeface="Times New Roman"/>
                      </a:endParaRPr>
                    </a:p>
                  </a:txBody>
                  <a:tcPr marL="0" marR="0" marT="0" marB="0" anchor="ctr"/>
                </a:tc>
                <a:tc>
                  <a:txBody>
                    <a:bodyPr/>
                    <a:lstStyle/>
                    <a:p>
                      <a:pPr marR="100330" algn="r">
                        <a:lnSpc>
                          <a:spcPct val="115000"/>
                        </a:lnSpc>
                        <a:spcAft>
                          <a:spcPts val="1000"/>
                        </a:spcAft>
                      </a:pPr>
                      <a:r>
                        <a:rPr lang="fr-FR" sz="900" spc="10" dirty="0">
                          <a:effectLst/>
                        </a:rPr>
                        <a:t>26.7</a:t>
                      </a:r>
                      <a:endParaRPr lang="fr-BE" sz="1100" dirty="0">
                        <a:effectLst/>
                        <a:latin typeface="Calibri"/>
                        <a:ea typeface="Calibri"/>
                        <a:cs typeface="Times New Roman"/>
                      </a:endParaRPr>
                    </a:p>
                  </a:txBody>
                  <a:tcPr marL="0" marR="0" marT="0" marB="0" anchor="ctr"/>
                </a:tc>
              </a:tr>
              <a:tr h="146685">
                <a:tc>
                  <a:txBody>
                    <a:bodyPr/>
                    <a:lstStyle/>
                    <a:p>
                      <a:pPr marR="83185" algn="r">
                        <a:lnSpc>
                          <a:spcPct val="115000"/>
                        </a:lnSpc>
                        <a:spcAft>
                          <a:spcPts val="1000"/>
                        </a:spcAft>
                      </a:pPr>
                      <a:r>
                        <a:rPr lang="fr-FR" sz="900" spc="10" dirty="0">
                          <a:effectLst/>
                        </a:rPr>
                        <a:t>3</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900" spc="10" dirty="0">
                          <a:effectLst/>
                        </a:rPr>
                        <a:t>Degree</a:t>
                      </a:r>
                      <a:endParaRPr lang="fr-BE" sz="1100" dirty="0">
                        <a:effectLst/>
                        <a:latin typeface="Calibri"/>
                        <a:ea typeface="Calibri"/>
                        <a:cs typeface="Times New Roman"/>
                      </a:endParaRPr>
                    </a:p>
                  </a:txBody>
                  <a:tcPr marL="0" marR="0" marT="0" marB="0" anchor="ctr"/>
                </a:tc>
                <a:tc>
                  <a:txBody>
                    <a:bodyPr/>
                    <a:lstStyle/>
                    <a:p>
                      <a:pPr marR="31115" algn="r">
                        <a:lnSpc>
                          <a:spcPct val="115000"/>
                        </a:lnSpc>
                        <a:spcAft>
                          <a:spcPts val="1000"/>
                        </a:spcAft>
                      </a:pPr>
                      <a:r>
                        <a:rPr lang="fr-FR" sz="900" spc="10" dirty="0">
                          <a:effectLst/>
                        </a:rPr>
                        <a:t>1980</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900" spc="10" dirty="0">
                          <a:effectLst/>
                        </a:rPr>
                        <a:t>10.0</a:t>
                      </a:r>
                      <a:endParaRPr lang="fr-BE" sz="1100" dirty="0">
                        <a:effectLst/>
                        <a:latin typeface="Calibri"/>
                        <a:ea typeface="Calibri"/>
                        <a:cs typeface="Times New Roman"/>
                      </a:endParaRPr>
                    </a:p>
                  </a:txBody>
                  <a:tcPr marL="0" marR="0" marT="0" marB="0" anchor="ctr"/>
                </a:tc>
                <a:tc>
                  <a:txBody>
                    <a:bodyPr/>
                    <a:lstStyle/>
                    <a:p>
                      <a:pPr marR="94615" algn="r">
                        <a:lnSpc>
                          <a:spcPct val="115000"/>
                        </a:lnSpc>
                        <a:spcAft>
                          <a:spcPts val="1000"/>
                        </a:spcAft>
                      </a:pPr>
                      <a:r>
                        <a:rPr lang="fr-FR" sz="900" spc="10" dirty="0">
                          <a:effectLst/>
                        </a:rPr>
                        <a:t>6.4</a:t>
                      </a:r>
                      <a:endParaRPr lang="fr-BE" sz="1100" dirty="0">
                        <a:effectLst/>
                        <a:latin typeface="Calibri"/>
                        <a:ea typeface="Calibri"/>
                        <a:cs typeface="Times New Roman"/>
                      </a:endParaRPr>
                    </a:p>
                  </a:txBody>
                  <a:tcPr marL="0" marR="0" marT="0" marB="0" anchor="ctr"/>
                </a:tc>
                <a:tc>
                  <a:txBody>
                    <a:bodyPr/>
                    <a:lstStyle/>
                    <a:p>
                      <a:pPr marR="130175" algn="r">
                        <a:lnSpc>
                          <a:spcPct val="115000"/>
                        </a:lnSpc>
                        <a:spcAft>
                          <a:spcPts val="1000"/>
                        </a:spcAft>
                      </a:pPr>
                      <a:r>
                        <a:rPr lang="fr-FR" sz="900" spc="10" dirty="0">
                          <a:effectLst/>
                        </a:rPr>
                        <a:t>1.9</a:t>
                      </a:r>
                      <a:endParaRPr lang="fr-BE" sz="1100" dirty="0">
                        <a:effectLst/>
                        <a:latin typeface="Calibri"/>
                        <a:ea typeface="Calibri"/>
                        <a:cs typeface="Times New Roman"/>
                      </a:endParaRPr>
                    </a:p>
                  </a:txBody>
                  <a:tcPr marL="0" marR="0" marT="0" marB="0" anchor="ctr"/>
                </a:tc>
                <a:tc>
                  <a:txBody>
                    <a:bodyPr/>
                    <a:lstStyle/>
                    <a:p>
                      <a:pPr marR="100330" algn="r">
                        <a:lnSpc>
                          <a:spcPct val="115000"/>
                        </a:lnSpc>
                        <a:spcAft>
                          <a:spcPts val="1000"/>
                        </a:spcAft>
                      </a:pPr>
                      <a:r>
                        <a:rPr lang="fr-FR" sz="900" spc="10" dirty="0">
                          <a:effectLst/>
                        </a:rPr>
                        <a:t>1.0</a:t>
                      </a:r>
                      <a:endParaRPr lang="fr-BE" sz="1100" dirty="0">
                        <a:effectLst/>
                        <a:latin typeface="Calibri"/>
                        <a:ea typeface="Calibri"/>
                        <a:cs typeface="Times New Roman"/>
                      </a:endParaRPr>
                    </a:p>
                  </a:txBody>
                  <a:tcPr marL="0" marR="0" marT="0" marB="0" anchor="ctr"/>
                </a:tc>
              </a:tr>
              <a:tr h="149225">
                <a:tc>
                  <a:txBody>
                    <a:bodyPr/>
                    <a:lstStyle/>
                    <a:p>
                      <a:pPr marR="83185" algn="r">
                        <a:lnSpc>
                          <a:spcPct val="115000"/>
                        </a:lnSpc>
                        <a:spcAft>
                          <a:spcPts val="1000"/>
                        </a:spcAft>
                      </a:pPr>
                      <a:r>
                        <a:rPr lang="fr-FR" sz="900" spc="10" dirty="0">
                          <a:effectLst/>
                        </a:rPr>
                        <a:t>4</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900" spc="10" dirty="0">
                          <a:effectLst/>
                        </a:rPr>
                        <a:t>Literate</a:t>
                      </a:r>
                      <a:endParaRPr lang="fr-BE" sz="1100" dirty="0">
                        <a:effectLst/>
                        <a:latin typeface="Calibri"/>
                        <a:ea typeface="Calibri"/>
                        <a:cs typeface="Times New Roman"/>
                      </a:endParaRPr>
                    </a:p>
                  </a:txBody>
                  <a:tcPr marL="0" marR="0" marT="0" marB="0" anchor="ctr"/>
                </a:tc>
                <a:tc>
                  <a:txBody>
                    <a:bodyPr/>
                    <a:lstStyle/>
                    <a:p>
                      <a:pPr marR="31115" algn="r">
                        <a:lnSpc>
                          <a:spcPct val="115000"/>
                        </a:lnSpc>
                        <a:spcAft>
                          <a:spcPts val="1000"/>
                        </a:spcAft>
                      </a:pPr>
                      <a:r>
                        <a:rPr lang="fr-FR" sz="900" spc="10" dirty="0">
                          <a:effectLst/>
                        </a:rPr>
                        <a:t>1991</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marR="94615" algn="r">
                        <a:lnSpc>
                          <a:spcPct val="115000"/>
                        </a:lnSpc>
                        <a:spcAft>
                          <a:spcPts val="1000"/>
                        </a:spcAft>
                      </a:pPr>
                      <a:r>
                        <a:rPr lang="fr-FR" sz="900" spc="10" dirty="0">
                          <a:effectLst/>
                        </a:rPr>
                        <a:t>84.3</a:t>
                      </a:r>
                      <a:endParaRPr lang="fr-BE" sz="1100" dirty="0">
                        <a:effectLst/>
                        <a:latin typeface="Calibri"/>
                        <a:ea typeface="Calibri"/>
                        <a:cs typeface="Times New Roman"/>
                      </a:endParaRPr>
                    </a:p>
                  </a:txBody>
                  <a:tcPr marL="0" marR="0" marT="0" marB="0" anchor="ctr"/>
                </a:tc>
                <a:tc>
                  <a:txBody>
                    <a:bodyPr/>
                    <a:lstStyle/>
                    <a:p>
                      <a:pPr marR="130175" algn="r">
                        <a:lnSpc>
                          <a:spcPct val="115000"/>
                        </a:lnSpc>
                        <a:spcAft>
                          <a:spcPts val="1000"/>
                        </a:spcAft>
                      </a:pPr>
                      <a:r>
                        <a:rPr lang="fr-FR" sz="900" spc="10" dirty="0">
                          <a:effectLst/>
                        </a:rPr>
                        <a:t>66.6</a:t>
                      </a:r>
                      <a:endParaRPr lang="fr-BE" sz="1100" dirty="0">
                        <a:effectLst/>
                        <a:latin typeface="Calibri"/>
                        <a:ea typeface="Calibri"/>
                        <a:cs typeface="Times New Roman"/>
                      </a:endParaRPr>
                    </a:p>
                  </a:txBody>
                  <a:tcPr marL="0" marR="0" marT="0" marB="0" anchor="ctr"/>
                </a:tc>
                <a:tc>
                  <a:txBody>
                    <a:bodyPr/>
                    <a:lstStyle/>
                    <a:p>
                      <a:pPr marR="100330" algn="r">
                        <a:lnSpc>
                          <a:spcPct val="115000"/>
                        </a:lnSpc>
                        <a:spcAft>
                          <a:spcPts val="1000"/>
                        </a:spcAft>
                      </a:pPr>
                      <a:r>
                        <a:rPr lang="fr-FR" sz="900" spc="10" dirty="0">
                          <a:effectLst/>
                        </a:rPr>
                        <a:t>65.3</a:t>
                      </a:r>
                      <a:endParaRPr lang="fr-BE" sz="1100" dirty="0">
                        <a:effectLst/>
                        <a:latin typeface="Calibri"/>
                        <a:ea typeface="Calibri"/>
                        <a:cs typeface="Times New Roman"/>
                      </a:endParaRPr>
                    </a:p>
                  </a:txBody>
                  <a:tcPr marL="0" marR="0" marT="0" marB="0" anchor="ctr"/>
                </a:tc>
              </a:tr>
              <a:tr h="149225">
                <a:tc>
                  <a:txBody>
                    <a:bodyPr/>
                    <a:lstStyle/>
                    <a:p>
                      <a:pPr marR="83185" algn="r">
                        <a:lnSpc>
                          <a:spcPct val="115000"/>
                        </a:lnSpc>
                        <a:spcAft>
                          <a:spcPts val="1000"/>
                        </a:spcAft>
                      </a:pPr>
                      <a:r>
                        <a:rPr lang="fr-FR" sz="900" spc="10" dirty="0">
                          <a:effectLst/>
                        </a:rPr>
                        <a:t>5</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900" spc="10" dirty="0">
                          <a:effectLst/>
                        </a:rPr>
                        <a:t>High school-M</a:t>
                      </a:r>
                      <a:endParaRPr lang="fr-BE" sz="1100" dirty="0">
                        <a:effectLst/>
                        <a:latin typeface="Calibri"/>
                        <a:ea typeface="Calibri"/>
                        <a:cs typeface="Times New Roman"/>
                      </a:endParaRPr>
                    </a:p>
                  </a:txBody>
                  <a:tcPr marL="0" marR="0" marT="0" marB="0" anchor="ctr"/>
                </a:tc>
                <a:tc>
                  <a:txBody>
                    <a:bodyPr/>
                    <a:lstStyle/>
                    <a:p>
                      <a:pPr marR="31115" algn="r">
                        <a:lnSpc>
                          <a:spcPct val="115000"/>
                        </a:lnSpc>
                        <a:spcAft>
                          <a:spcPts val="1000"/>
                        </a:spcAft>
                      </a:pPr>
                      <a:r>
                        <a:rPr lang="fr-FR" sz="900" spc="10" dirty="0">
                          <a:effectLst/>
                        </a:rPr>
                        <a:t>1996</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marR="94615" algn="r">
                        <a:lnSpc>
                          <a:spcPct val="115000"/>
                        </a:lnSpc>
                        <a:spcAft>
                          <a:spcPts val="1000"/>
                        </a:spcAft>
                      </a:pPr>
                      <a:r>
                        <a:rPr lang="fr-FR" sz="900" spc="10" dirty="0">
                          <a:effectLst/>
                        </a:rPr>
                        <a:t>56.5</a:t>
                      </a:r>
                      <a:endParaRPr lang="fr-BE" sz="1100" dirty="0">
                        <a:effectLst/>
                        <a:latin typeface="Calibri"/>
                        <a:ea typeface="Calibri"/>
                        <a:cs typeface="Times New Roman"/>
                      </a:endParaRPr>
                    </a:p>
                  </a:txBody>
                  <a:tcPr marL="0" marR="0" marT="0" marB="0" anchor="ctr"/>
                </a:tc>
                <a:tc>
                  <a:txBody>
                    <a:bodyPr/>
                    <a:lstStyle/>
                    <a:p>
                      <a:pPr marR="130175" algn="r">
                        <a:lnSpc>
                          <a:spcPct val="115000"/>
                        </a:lnSpc>
                        <a:spcAft>
                          <a:spcPts val="1000"/>
                        </a:spcAft>
                      </a:pPr>
                      <a:r>
                        <a:rPr lang="fr-FR" sz="900" spc="10" dirty="0">
                          <a:effectLst/>
                        </a:rPr>
                        <a:t>39.3</a:t>
                      </a:r>
                      <a:endParaRPr lang="fr-BE" sz="1100" dirty="0">
                        <a:effectLst/>
                        <a:latin typeface="Calibri"/>
                        <a:ea typeface="Calibri"/>
                        <a:cs typeface="Times New Roman"/>
                      </a:endParaRPr>
                    </a:p>
                  </a:txBody>
                  <a:tcPr marL="0" marR="0" marT="0" marB="0" anchor="ctr"/>
                </a:tc>
                <a:tc>
                  <a:txBody>
                    <a:bodyPr/>
                    <a:lstStyle/>
                    <a:p>
                      <a:pPr marR="100330" algn="r">
                        <a:lnSpc>
                          <a:spcPct val="115000"/>
                        </a:lnSpc>
                        <a:spcAft>
                          <a:spcPts val="1000"/>
                        </a:spcAft>
                      </a:pPr>
                      <a:r>
                        <a:rPr lang="fr-FR" sz="900" spc="10" dirty="0">
                          <a:effectLst/>
                        </a:rPr>
                        <a:t>28.0</a:t>
                      </a:r>
                      <a:endParaRPr lang="fr-BE" sz="1100" dirty="0">
                        <a:effectLst/>
                        <a:latin typeface="Calibri"/>
                        <a:ea typeface="Calibri"/>
                        <a:cs typeface="Times New Roman"/>
                      </a:endParaRPr>
                    </a:p>
                  </a:txBody>
                  <a:tcPr marL="0" marR="0" marT="0" marB="0" anchor="ctr"/>
                </a:tc>
              </a:tr>
              <a:tr h="149225">
                <a:tc>
                  <a:txBody>
                    <a:bodyPr/>
                    <a:lstStyle/>
                    <a:p>
                      <a:pPr marR="83185" algn="r">
                        <a:lnSpc>
                          <a:spcPct val="115000"/>
                        </a:lnSpc>
                        <a:spcAft>
                          <a:spcPts val="1000"/>
                        </a:spcAft>
                      </a:pPr>
                      <a:r>
                        <a:rPr lang="fr-FR" sz="900" spc="10" dirty="0">
                          <a:effectLst/>
                        </a:rPr>
                        <a:t>6</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900" spc="10" dirty="0">
                          <a:effectLst/>
                        </a:rPr>
                        <a:t>High school-F</a:t>
                      </a:r>
                      <a:endParaRPr lang="fr-BE" sz="1100" dirty="0">
                        <a:effectLst/>
                        <a:latin typeface="Calibri"/>
                        <a:ea typeface="Calibri"/>
                        <a:cs typeface="Times New Roman"/>
                      </a:endParaRPr>
                    </a:p>
                  </a:txBody>
                  <a:tcPr marL="0" marR="0" marT="0" marB="0" anchor="ctr"/>
                </a:tc>
                <a:tc>
                  <a:txBody>
                    <a:bodyPr/>
                    <a:lstStyle/>
                    <a:p>
                      <a:pPr marR="31115" algn="r">
                        <a:lnSpc>
                          <a:spcPct val="115000"/>
                        </a:lnSpc>
                        <a:spcAft>
                          <a:spcPts val="1000"/>
                        </a:spcAft>
                      </a:pPr>
                      <a:r>
                        <a:rPr lang="fr-FR" sz="900" spc="10" dirty="0">
                          <a:effectLst/>
                        </a:rPr>
                        <a:t>1996</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marR="94615" algn="r">
                        <a:lnSpc>
                          <a:spcPct val="115000"/>
                        </a:lnSpc>
                        <a:spcAft>
                          <a:spcPts val="1000"/>
                        </a:spcAft>
                      </a:pPr>
                      <a:r>
                        <a:rPr lang="fr-FR" sz="900" spc="10" dirty="0">
                          <a:effectLst/>
                        </a:rPr>
                        <a:t>64.9</a:t>
                      </a:r>
                      <a:endParaRPr lang="fr-BE" sz="1100" dirty="0">
                        <a:effectLst/>
                        <a:latin typeface="Calibri"/>
                        <a:ea typeface="Calibri"/>
                        <a:cs typeface="Times New Roman"/>
                      </a:endParaRPr>
                    </a:p>
                  </a:txBody>
                  <a:tcPr marL="0" marR="0" marT="0" marB="0" anchor="ctr"/>
                </a:tc>
                <a:tc>
                  <a:txBody>
                    <a:bodyPr/>
                    <a:lstStyle/>
                    <a:p>
                      <a:pPr marR="130175" algn="r">
                        <a:lnSpc>
                          <a:spcPct val="115000"/>
                        </a:lnSpc>
                        <a:spcAft>
                          <a:spcPts val="1000"/>
                        </a:spcAft>
                      </a:pPr>
                      <a:r>
                        <a:rPr lang="fr-FR" sz="900" spc="10" dirty="0">
                          <a:effectLst/>
                        </a:rPr>
                        <a:t>48.1</a:t>
                      </a:r>
                      <a:endParaRPr lang="fr-BE" sz="1100" dirty="0">
                        <a:effectLst/>
                        <a:latin typeface="Calibri"/>
                        <a:ea typeface="Calibri"/>
                        <a:cs typeface="Times New Roman"/>
                      </a:endParaRPr>
                    </a:p>
                  </a:txBody>
                  <a:tcPr marL="0" marR="0" marT="0" marB="0" anchor="ctr"/>
                </a:tc>
                <a:tc>
                  <a:txBody>
                    <a:bodyPr/>
                    <a:lstStyle/>
                    <a:p>
                      <a:pPr marR="100330" algn="r">
                        <a:lnSpc>
                          <a:spcPct val="115000"/>
                        </a:lnSpc>
                        <a:spcAft>
                          <a:spcPts val="1000"/>
                        </a:spcAft>
                      </a:pPr>
                      <a:r>
                        <a:rPr lang="fr-FR" sz="900" spc="10" dirty="0">
                          <a:effectLst/>
                        </a:rPr>
                        <a:t>45.4</a:t>
                      </a:r>
                      <a:endParaRPr lang="fr-BE" sz="1100" dirty="0">
                        <a:effectLst/>
                        <a:latin typeface="Calibri"/>
                        <a:ea typeface="Calibri"/>
                        <a:cs typeface="Times New Roman"/>
                      </a:endParaRPr>
                    </a:p>
                  </a:txBody>
                  <a:tcPr marL="0" marR="0" marT="0" marB="0" anchor="ctr"/>
                </a:tc>
              </a:tr>
              <a:tr h="149225">
                <a:tc>
                  <a:txBody>
                    <a:bodyPr/>
                    <a:lstStyle/>
                    <a:p>
                      <a:pPr marR="83185" algn="r">
                        <a:lnSpc>
                          <a:spcPct val="115000"/>
                        </a:lnSpc>
                        <a:spcAft>
                          <a:spcPts val="1000"/>
                        </a:spcAft>
                      </a:pPr>
                      <a:r>
                        <a:rPr lang="fr-FR" sz="900" spc="10" dirty="0">
                          <a:effectLst/>
                        </a:rPr>
                        <a:t>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900" spc="10" dirty="0">
                          <a:effectLst/>
                        </a:rPr>
                        <a:t>Literate</a:t>
                      </a:r>
                      <a:endParaRPr lang="fr-BE" sz="1100" dirty="0">
                        <a:effectLst/>
                        <a:latin typeface="Calibri"/>
                        <a:ea typeface="Calibri"/>
                        <a:cs typeface="Times New Roman"/>
                      </a:endParaRPr>
                    </a:p>
                  </a:txBody>
                  <a:tcPr marL="0" marR="0" marT="0" marB="0" anchor="ctr"/>
                </a:tc>
                <a:tc>
                  <a:txBody>
                    <a:bodyPr/>
                    <a:lstStyle/>
                    <a:p>
                      <a:pPr marR="31115" algn="r">
                        <a:lnSpc>
                          <a:spcPct val="115000"/>
                        </a:lnSpc>
                        <a:spcAft>
                          <a:spcPts val="1000"/>
                        </a:spcAft>
                      </a:pPr>
                      <a:r>
                        <a:rPr lang="fr-FR" sz="900" spc="10" dirty="0">
                          <a:effectLst/>
                        </a:rPr>
                        <a:t>1999</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marR="94615" algn="r">
                        <a:lnSpc>
                          <a:spcPct val="115000"/>
                        </a:lnSpc>
                        <a:spcAft>
                          <a:spcPts val="1000"/>
                        </a:spcAft>
                      </a:pPr>
                      <a:r>
                        <a:rPr lang="fr-FR" sz="900" spc="10" dirty="0">
                          <a:effectLst/>
                        </a:rPr>
                        <a:t>91.7</a:t>
                      </a:r>
                      <a:endParaRPr lang="fr-BE" sz="1100" dirty="0">
                        <a:effectLst/>
                        <a:latin typeface="Calibri"/>
                        <a:ea typeface="Calibri"/>
                        <a:cs typeface="Times New Roman"/>
                      </a:endParaRPr>
                    </a:p>
                  </a:txBody>
                  <a:tcPr marL="0" marR="0" marT="0" marB="0" anchor="ctr"/>
                </a:tc>
                <a:tc>
                  <a:txBody>
                    <a:bodyPr/>
                    <a:lstStyle/>
                    <a:p>
                      <a:pPr marR="130175" algn="r">
                        <a:lnSpc>
                          <a:spcPct val="115000"/>
                        </a:lnSpc>
                        <a:spcAft>
                          <a:spcPts val="1000"/>
                        </a:spcAft>
                      </a:pPr>
                      <a:r>
                        <a:rPr lang="fr-FR" sz="900" spc="10" dirty="0">
                          <a:effectLst/>
                        </a:rPr>
                        <a:t>80.4</a:t>
                      </a:r>
                      <a:endParaRPr lang="fr-BE" sz="1100" dirty="0">
                        <a:effectLst/>
                        <a:latin typeface="Calibri"/>
                        <a:ea typeface="Calibri"/>
                        <a:cs typeface="Times New Roman"/>
                      </a:endParaRPr>
                    </a:p>
                  </a:txBody>
                  <a:tcPr marL="0" marR="0" marT="0" marB="0" anchor="ctr"/>
                </a:tc>
                <a:tc>
                  <a:txBody>
                    <a:bodyPr/>
                    <a:lstStyle/>
                    <a:p>
                      <a:pPr marR="100330" algn="r">
                        <a:lnSpc>
                          <a:spcPct val="115000"/>
                        </a:lnSpc>
                        <a:spcAft>
                          <a:spcPts val="1000"/>
                        </a:spcAft>
                      </a:pPr>
                      <a:r>
                        <a:rPr lang="fr-FR" sz="900" spc="10" dirty="0">
                          <a:effectLst/>
                        </a:rPr>
                        <a:t>79.0</a:t>
                      </a:r>
                      <a:endParaRPr lang="fr-BE" sz="1100" dirty="0">
                        <a:effectLst/>
                        <a:latin typeface="Calibri"/>
                        <a:ea typeface="Calibri"/>
                        <a:cs typeface="Times New Roman"/>
                      </a:endParaRPr>
                    </a:p>
                  </a:txBody>
                  <a:tcPr marL="0" marR="0" marT="0" marB="0" anchor="ctr"/>
                </a:tc>
              </a:tr>
              <a:tr h="155575">
                <a:tc>
                  <a:txBody>
                    <a:bodyPr/>
                    <a:lstStyle/>
                    <a:p>
                      <a:pPr marR="83185" algn="r">
                        <a:lnSpc>
                          <a:spcPct val="115000"/>
                        </a:lnSpc>
                        <a:spcAft>
                          <a:spcPts val="1000"/>
                        </a:spcAft>
                      </a:pPr>
                      <a:r>
                        <a:rPr lang="fr-FR" sz="900" spc="10" dirty="0">
                          <a:effectLst/>
                        </a:rPr>
                        <a:t>8</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900" spc="10" dirty="0">
                          <a:effectLst/>
                        </a:rPr>
                        <a:t>Degree</a:t>
                      </a:r>
                      <a:endParaRPr lang="fr-BE" sz="1100" dirty="0">
                        <a:effectLst/>
                        <a:latin typeface="Calibri"/>
                        <a:ea typeface="Calibri"/>
                        <a:cs typeface="Times New Roman"/>
                      </a:endParaRPr>
                    </a:p>
                  </a:txBody>
                  <a:tcPr marL="0" marR="0" marT="0" marB="0" anchor="ctr"/>
                </a:tc>
                <a:tc>
                  <a:txBody>
                    <a:bodyPr/>
                    <a:lstStyle/>
                    <a:p>
                      <a:pPr marR="31115" algn="r">
                        <a:lnSpc>
                          <a:spcPct val="115000"/>
                        </a:lnSpc>
                        <a:spcAft>
                          <a:spcPts val="1000"/>
                        </a:spcAft>
                      </a:pPr>
                      <a:r>
                        <a:rPr lang="fr-FR" sz="900" spc="10" dirty="0">
                          <a:effectLst/>
                        </a:rPr>
                        <a:t>1996</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marR="94615" algn="r">
                        <a:lnSpc>
                          <a:spcPct val="115000"/>
                        </a:lnSpc>
                        <a:spcAft>
                          <a:spcPts val="1000"/>
                        </a:spcAft>
                      </a:pPr>
                      <a:r>
                        <a:rPr lang="fr-FR" sz="900" spc="10" dirty="0">
                          <a:effectLst/>
                        </a:rPr>
                        <a:t>10.0</a:t>
                      </a:r>
                      <a:endParaRPr lang="fr-BE" sz="1100" dirty="0">
                        <a:effectLst/>
                        <a:latin typeface="Calibri"/>
                        <a:ea typeface="Calibri"/>
                        <a:cs typeface="Times New Roman"/>
                      </a:endParaRPr>
                    </a:p>
                  </a:txBody>
                  <a:tcPr marL="0" marR="0" marT="0" marB="0" anchor="ctr"/>
                </a:tc>
                <a:tc>
                  <a:txBody>
                    <a:bodyPr/>
                    <a:lstStyle/>
                    <a:p>
                      <a:pPr marR="130175" algn="r">
                        <a:lnSpc>
                          <a:spcPct val="115000"/>
                        </a:lnSpc>
                        <a:spcAft>
                          <a:spcPts val="1000"/>
                        </a:spcAft>
                      </a:pPr>
                      <a:r>
                        <a:rPr lang="fr-FR" sz="900" spc="10" dirty="0">
                          <a:effectLst/>
                        </a:rPr>
                        <a:t>2.4</a:t>
                      </a:r>
                      <a:endParaRPr lang="fr-BE" sz="1100" dirty="0">
                        <a:effectLst/>
                        <a:latin typeface="Calibri"/>
                        <a:ea typeface="Calibri"/>
                        <a:cs typeface="Times New Roman"/>
                      </a:endParaRPr>
                    </a:p>
                  </a:txBody>
                  <a:tcPr marL="0" marR="0" marT="0" marB="0" anchor="ctr"/>
                </a:tc>
                <a:tc>
                  <a:txBody>
                    <a:bodyPr/>
                    <a:lstStyle/>
                    <a:p>
                      <a:pPr marR="100330" algn="r">
                        <a:lnSpc>
                          <a:spcPct val="115000"/>
                        </a:lnSpc>
                        <a:spcAft>
                          <a:spcPts val="1000"/>
                        </a:spcAft>
                      </a:pPr>
                      <a:r>
                        <a:rPr lang="fr-FR" sz="900" spc="10" dirty="0">
                          <a:effectLst/>
                        </a:rPr>
                        <a:t>1.8</a:t>
                      </a:r>
                      <a:endParaRPr lang="fr-BE" sz="1100" dirty="0">
                        <a:effectLst/>
                        <a:latin typeface="Calibri"/>
                        <a:ea typeface="Calibri"/>
                        <a:cs typeface="Times New Roman"/>
                      </a:endParaRPr>
                    </a:p>
                  </a:txBody>
                  <a:tcPr marL="0" marR="0" marT="0" marB="0" anchor="ctr"/>
                </a:tc>
              </a:tr>
            </a:tbl>
          </a:graphicData>
        </a:graphic>
      </p:graphicFrame>
      <p:sp>
        <p:nvSpPr>
          <p:cNvPr id="6" name="Rectangle 1"/>
          <p:cNvSpPr>
            <a:spLocks noChangeArrowheads="1"/>
          </p:cNvSpPr>
          <p:nvPr/>
        </p:nvSpPr>
        <p:spPr bwMode="auto">
          <a:xfrm>
            <a:off x="1259632" y="2444497"/>
            <a:ext cx="581332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Table 4.3. Race and ethnic differences in educational attainment and literacy (percentages)</a:t>
            </a:r>
            <a:endParaRPr kumimoji="0" lang="fr-BE"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B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extLst>
      <p:ext uri="{BB962C8B-B14F-4D97-AF65-F5344CB8AC3E}">
        <p14:creationId xmlns:p14="http://schemas.microsoft.com/office/powerpoint/2010/main" val="336176134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
            </a:r>
            <a:br>
              <a:rPr lang="fr-FR" b="1" dirty="0" smtClean="0"/>
            </a:br>
            <a:r>
              <a:rPr lang="fr-FR" b="1" dirty="0" smtClean="0"/>
              <a:t/>
            </a:r>
            <a:br>
              <a:rPr lang="fr-FR" b="1" dirty="0" smtClean="0"/>
            </a:br>
            <a:r>
              <a:rPr lang="fr-FR" dirty="0" smtClean="0"/>
              <a:t>3.2 La </a:t>
            </a:r>
            <a:r>
              <a:rPr lang="fr-FR" dirty="0"/>
              <a:t>hiérarchie reste </a:t>
            </a:r>
            <a:r>
              <a:rPr lang="fr-FR" dirty="0" smtClean="0"/>
              <a:t>Q.I-cratique </a:t>
            </a:r>
            <a:r>
              <a:rPr lang="fr-FR" dirty="0"/>
              <a:t>pour le salaire et le statut socio </a:t>
            </a:r>
            <a:r>
              <a:rPr lang="fr-FR" dirty="0" smtClean="0"/>
              <a:t>économique</a:t>
            </a:r>
            <a:r>
              <a:rPr lang="fr-BE" dirty="0"/>
              <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164</a:t>
            </a:fld>
            <a:endParaRPr lang="fr-BE" dirty="0"/>
          </a:p>
        </p:txBody>
      </p:sp>
      <p:graphicFrame>
        <p:nvGraphicFramePr>
          <p:cNvPr id="5" name="Tableau 4"/>
          <p:cNvGraphicFramePr>
            <a:graphicFrameLocks noGrp="1"/>
          </p:cNvGraphicFramePr>
          <p:nvPr>
            <p:extLst>
              <p:ext uri="{D42A27DB-BD31-4B8C-83A1-F6EECF244321}">
                <p14:modId xmlns:p14="http://schemas.microsoft.com/office/powerpoint/2010/main" val="2674928710"/>
              </p:ext>
            </p:extLst>
          </p:nvPr>
        </p:nvGraphicFramePr>
        <p:xfrm>
          <a:off x="2654300" y="3260725"/>
          <a:ext cx="3834130" cy="2120646"/>
        </p:xfrm>
        <a:graphic>
          <a:graphicData uri="http://schemas.openxmlformats.org/drawingml/2006/table">
            <a:tbl>
              <a:tblPr firstRow="1" firstCol="1" bandRow="1">
                <a:tableStyleId>{5C22544A-7EE6-4342-B048-85BDC9FD1C3A}</a:tableStyleId>
              </a:tblPr>
              <a:tblGrid>
                <a:gridCol w="210185"/>
                <a:gridCol w="1134110"/>
                <a:gridCol w="591185"/>
                <a:gridCol w="676910"/>
                <a:gridCol w="588010"/>
                <a:gridCol w="633730"/>
              </a:tblGrid>
              <a:tr h="152400">
                <a:tc>
                  <a:txBody>
                    <a:bodyPr/>
                    <a:lstStyle/>
                    <a:p>
                      <a:pPr>
                        <a:lnSpc>
                          <a:spcPct val="115000"/>
                        </a:lnSpc>
                      </a:pPr>
                      <a:endParaRPr lang="fr-BE" sz="1100" dirty="0">
                        <a:effectLst/>
                        <a:latin typeface="Calibri"/>
                        <a:cs typeface="Times New Roman"/>
                      </a:endParaRPr>
                    </a:p>
                  </a:txBody>
                  <a:tcPr marL="0" marR="0" marT="0" marB="0" anchor="ctr"/>
                </a:tc>
                <a:tc>
                  <a:txBody>
                    <a:bodyPr/>
                    <a:lstStyle/>
                    <a:p>
                      <a:pPr>
                        <a:lnSpc>
                          <a:spcPct val="115000"/>
                        </a:lnSpc>
                        <a:spcAft>
                          <a:spcPts val="1000"/>
                        </a:spcAft>
                      </a:pPr>
                      <a:r>
                        <a:rPr lang="fr-FR" sz="1000" spc="50" dirty="0">
                          <a:effectLst/>
                        </a:rPr>
                        <a:t>Measure</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japanese</a:t>
                      </a:r>
                      <a:endParaRPr lang="fr-BE" sz="1100" dirty="0">
                        <a:effectLst/>
                        <a:latin typeface="Calibri"/>
                        <a:ea typeface="Calibri"/>
                        <a:cs typeface="Times New Roman"/>
                      </a:endParaRPr>
                    </a:p>
                  </a:txBody>
                  <a:tcPr marL="0" marR="0" marT="0" marB="0" anchor="ctr"/>
                </a:tc>
                <a:tc>
                  <a:txBody>
                    <a:bodyPr/>
                    <a:lstStyle/>
                    <a:p>
                      <a:pPr marR="25400" algn="r">
                        <a:lnSpc>
                          <a:spcPct val="115000"/>
                        </a:lnSpc>
                        <a:spcAft>
                          <a:spcPts val="1000"/>
                        </a:spcAft>
                      </a:pPr>
                      <a:r>
                        <a:rPr lang="fr-FR" sz="1000" spc="50" dirty="0">
                          <a:effectLst/>
                        </a:rPr>
                        <a:t>Europeans</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000" spc="50" dirty="0">
                          <a:effectLst/>
                        </a:rPr>
                        <a:t>Mulattos</a:t>
                      </a:r>
                      <a:endParaRPr lang="fr-BE" sz="1100" dirty="0">
                        <a:effectLst/>
                        <a:latin typeface="Calibri"/>
                        <a:ea typeface="Calibri"/>
                        <a:cs typeface="Times New Roman"/>
                      </a:endParaRPr>
                    </a:p>
                  </a:txBody>
                  <a:tcPr marL="0" marR="0" marT="0" marB="0" anchor="ctr"/>
                </a:tc>
                <a:tc>
                  <a:txBody>
                    <a:bodyPr/>
                    <a:lstStyle/>
                    <a:p>
                      <a:pPr marR="61595" algn="r">
                        <a:lnSpc>
                          <a:spcPct val="115000"/>
                        </a:lnSpc>
                        <a:spcAft>
                          <a:spcPts val="1000"/>
                        </a:spcAft>
                      </a:pPr>
                      <a:r>
                        <a:rPr lang="fr-FR" sz="1000" spc="50" dirty="0">
                          <a:effectLst/>
                        </a:rPr>
                        <a:t>Blacks</a:t>
                      </a:r>
                      <a:endParaRPr lang="fr-BE" sz="1100" dirty="0">
                        <a:effectLst/>
                        <a:latin typeface="Calibri"/>
                        <a:ea typeface="Calibri"/>
                        <a:cs typeface="Times New Roman"/>
                      </a:endParaRPr>
                    </a:p>
                  </a:txBody>
                  <a:tcPr marL="0" marR="0" marT="0" marB="0" anchor="ctr"/>
                </a:tc>
              </a:tr>
              <a:tr h="149225">
                <a:tc>
                  <a:txBody>
                    <a:bodyPr/>
                    <a:lstStyle/>
                    <a:p>
                      <a:pPr>
                        <a:lnSpc>
                          <a:spcPct val="115000"/>
                        </a:lnSpc>
                        <a:spcAft>
                          <a:spcPts val="1000"/>
                        </a:spcAft>
                      </a:pPr>
                      <a:r>
                        <a:rPr lang="fr-FR" sz="1000" spc="50" dirty="0">
                          <a:effectLst/>
                        </a:rPr>
                        <a:t>1</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Income, 1960</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11,601</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6,492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5,444</a:t>
                      </a:r>
                      <a:endParaRPr lang="fr-BE" sz="1100" dirty="0">
                        <a:effectLst/>
                        <a:latin typeface="Calibri"/>
                        <a:ea typeface="Calibri"/>
                        <a:cs typeface="Times New Roman"/>
                      </a:endParaRPr>
                    </a:p>
                  </a:txBody>
                  <a:tcPr marL="0" marR="0" marT="0" marB="0" anchor="ctr"/>
                </a:tc>
              </a:tr>
              <a:tr h="146685">
                <a:tc>
                  <a:txBody>
                    <a:bodyPr/>
                    <a:lstStyle/>
                    <a:p>
                      <a:pPr>
                        <a:lnSpc>
                          <a:spcPct val="115000"/>
                        </a:lnSpc>
                        <a:spcAft>
                          <a:spcPts val="1000"/>
                        </a:spcAft>
                      </a:pPr>
                      <a:r>
                        <a:rPr lang="fr-FR" sz="1000" spc="50" dirty="0">
                          <a:effectLst/>
                        </a:rPr>
                        <a:t>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Income, 1980</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35,610</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21,867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11,053</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9,004</a:t>
                      </a:r>
                      <a:endParaRPr lang="fr-BE" sz="1100" dirty="0">
                        <a:effectLst/>
                        <a:latin typeface="Calibri"/>
                        <a:ea typeface="Calibri"/>
                        <a:cs typeface="Times New Roman"/>
                      </a:endParaRPr>
                    </a:p>
                  </a:txBody>
                  <a:tcPr marL="0" marR="0" marT="0" marB="0" anchor="ctr"/>
                </a:tc>
              </a:tr>
              <a:tr h="149225">
                <a:tc>
                  <a:txBody>
                    <a:bodyPr/>
                    <a:lstStyle/>
                    <a:p>
                      <a:pPr>
                        <a:lnSpc>
                          <a:spcPct val="115000"/>
                        </a:lnSpc>
                        <a:spcAft>
                          <a:spcPts val="1000"/>
                        </a:spcAft>
                      </a:pPr>
                      <a:r>
                        <a:rPr lang="fr-FR" sz="1000" spc="50" dirty="0">
                          <a:effectLst/>
                        </a:rPr>
                        <a:t>3</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Income, 1991</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224,752</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132,400</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129,165</a:t>
                      </a:r>
                      <a:endParaRPr lang="fr-BE" sz="1100" dirty="0">
                        <a:effectLst/>
                        <a:latin typeface="Calibri"/>
                        <a:ea typeface="Calibri"/>
                        <a:cs typeface="Times New Roman"/>
                      </a:endParaRPr>
                    </a:p>
                  </a:txBody>
                  <a:tcPr marL="0" marR="0" marT="0" marB="0" anchor="ctr"/>
                </a:tc>
              </a:tr>
              <a:tr h="149225">
                <a:tc>
                  <a:txBody>
                    <a:bodyPr/>
                    <a:lstStyle/>
                    <a:p>
                      <a:pPr>
                        <a:lnSpc>
                          <a:spcPct val="115000"/>
                        </a:lnSpc>
                        <a:spcAft>
                          <a:spcPts val="1000"/>
                        </a:spcAft>
                      </a:pPr>
                      <a:r>
                        <a:rPr lang="fr-FR" sz="1000" spc="50" dirty="0">
                          <a:effectLst/>
                        </a:rPr>
                        <a:t>4</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Poverty, 1987</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a:t>
                      </a:r>
                      <a:endParaRPr lang="fr-BE" sz="1100" dirty="0">
                        <a:effectLst/>
                        <a:latin typeface="Calibri"/>
                        <a:ea typeface="Calibri"/>
                        <a:cs typeface="Times New Roman"/>
                      </a:endParaRPr>
                    </a:p>
                  </a:txBody>
                  <a:tcPr marL="0" marR="0" marT="0" marB="0" anchor="ctr"/>
                </a:tc>
                <a:tc>
                  <a:txBody>
                    <a:bodyPr/>
                    <a:lstStyle/>
                    <a:p>
                      <a:pPr marR="139700" algn="r">
                        <a:lnSpc>
                          <a:spcPct val="115000"/>
                        </a:lnSpc>
                        <a:spcAft>
                          <a:spcPts val="1000"/>
                        </a:spcAft>
                      </a:pPr>
                      <a:r>
                        <a:rPr lang="fr-FR" sz="1000" spc="50" dirty="0">
                          <a:effectLst/>
                        </a:rPr>
                        <a:t>24%</a:t>
                      </a:r>
                      <a:endParaRPr lang="fr-BE" sz="1100" dirty="0">
                        <a:effectLst/>
                        <a:latin typeface="Calibri"/>
                        <a:ea typeface="Calibri"/>
                        <a:cs typeface="Times New Roman"/>
                      </a:endParaRPr>
                    </a:p>
                  </a:txBody>
                  <a:tcPr marL="0" marR="0" marT="0" marB="0" anchor="ctr"/>
                </a:tc>
                <a:tc>
                  <a:txBody>
                    <a:bodyPr/>
                    <a:lstStyle/>
                    <a:p>
                      <a:pPr marR="136525" algn="r">
                        <a:lnSpc>
                          <a:spcPct val="115000"/>
                        </a:lnSpc>
                        <a:spcAft>
                          <a:spcPts val="1000"/>
                        </a:spcAft>
                      </a:pPr>
                      <a:r>
                        <a:rPr lang="fr-FR" sz="1000" spc="50" dirty="0">
                          <a:effectLst/>
                        </a:rPr>
                        <a:t>44%</a:t>
                      </a:r>
                      <a:endParaRPr lang="fr-BE" sz="1100" dirty="0">
                        <a:effectLst/>
                        <a:latin typeface="Calibri"/>
                        <a:ea typeface="Calibri"/>
                        <a:cs typeface="Times New Roman"/>
                      </a:endParaRPr>
                    </a:p>
                  </a:txBody>
                  <a:tcPr marL="0" marR="0" marT="0" marB="0" anchor="ctr"/>
                </a:tc>
                <a:tc>
                  <a:txBody>
                    <a:bodyPr/>
                    <a:lstStyle/>
                    <a:p>
                      <a:pPr marR="118745" algn="r">
                        <a:lnSpc>
                          <a:spcPct val="115000"/>
                        </a:lnSpc>
                        <a:spcAft>
                          <a:spcPts val="1000"/>
                        </a:spcAft>
                      </a:pPr>
                      <a:r>
                        <a:rPr lang="fr-FR" sz="1000" spc="50" dirty="0">
                          <a:effectLst/>
                        </a:rPr>
                        <a:t>46%</a:t>
                      </a:r>
                      <a:endParaRPr lang="fr-BE" sz="1100" dirty="0">
                        <a:effectLst/>
                        <a:latin typeface="Calibri"/>
                        <a:ea typeface="Calibri"/>
                        <a:cs typeface="Times New Roman"/>
                      </a:endParaRPr>
                    </a:p>
                  </a:txBody>
                  <a:tcPr marL="0" marR="0" marT="0" marB="0" anchor="ctr"/>
                </a:tc>
              </a:tr>
              <a:tr h="149225">
                <a:tc>
                  <a:txBody>
                    <a:bodyPr/>
                    <a:lstStyle/>
                    <a:p>
                      <a:pPr>
                        <a:lnSpc>
                          <a:spcPct val="115000"/>
                        </a:lnSpc>
                        <a:spcAft>
                          <a:spcPts val="1000"/>
                        </a:spcAft>
                      </a:pPr>
                      <a:r>
                        <a:rPr lang="fr-FR" sz="1000" spc="50" dirty="0">
                          <a:effectLst/>
                        </a:rPr>
                        <a:t>5</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40" dirty="0">
                          <a:effectLst/>
                        </a:rPr>
                        <a:t>Professionals, 1950</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a:t>
                      </a:r>
                      <a:endParaRPr lang="fr-BE" sz="1100" dirty="0">
                        <a:effectLst/>
                        <a:latin typeface="Calibri"/>
                        <a:ea typeface="Calibri"/>
                        <a:cs typeface="Times New Roman"/>
                      </a:endParaRPr>
                    </a:p>
                  </a:txBody>
                  <a:tcPr marL="0" marR="0" marT="0" marB="0" anchor="ctr"/>
                </a:tc>
                <a:tc>
                  <a:txBody>
                    <a:bodyPr/>
                    <a:lstStyle/>
                    <a:p>
                      <a:pPr marR="82550" algn="r">
                        <a:lnSpc>
                          <a:spcPct val="115000"/>
                        </a:lnSpc>
                        <a:spcAft>
                          <a:spcPts val="1000"/>
                        </a:spcAft>
                      </a:pPr>
                      <a:r>
                        <a:rPr lang="fr-FR" sz="1000" spc="50" dirty="0">
                          <a:effectLst/>
                        </a:rPr>
                        <a:t>4.5%</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000" spc="50" dirty="0">
                          <a:effectLst/>
                        </a:rPr>
                        <a:t>2.4%</a:t>
                      </a:r>
                      <a:endParaRPr lang="fr-BE" sz="1100" dirty="0">
                        <a:effectLst/>
                        <a:latin typeface="Calibri"/>
                        <a:ea typeface="Calibri"/>
                        <a:cs typeface="Times New Roman"/>
                      </a:endParaRPr>
                    </a:p>
                  </a:txBody>
                  <a:tcPr marL="0" marR="0" marT="0" marB="0" anchor="ctr"/>
                </a:tc>
                <a:tc>
                  <a:txBody>
                    <a:bodyPr/>
                    <a:lstStyle/>
                    <a:p>
                      <a:pPr marR="61595" algn="r">
                        <a:lnSpc>
                          <a:spcPct val="115000"/>
                        </a:lnSpc>
                        <a:spcAft>
                          <a:spcPts val="1000"/>
                        </a:spcAft>
                      </a:pPr>
                      <a:r>
                        <a:rPr lang="fr-FR" sz="1000" spc="50" dirty="0">
                          <a:effectLst/>
                        </a:rPr>
                        <a:t>2.1%</a:t>
                      </a:r>
                      <a:endParaRPr lang="fr-BE" sz="1100" dirty="0">
                        <a:effectLst/>
                        <a:latin typeface="Calibri"/>
                        <a:ea typeface="Calibri"/>
                        <a:cs typeface="Times New Roman"/>
                      </a:endParaRPr>
                    </a:p>
                  </a:txBody>
                  <a:tcPr marL="0" marR="0" marT="0" marB="0" anchor="ctr"/>
                </a:tc>
              </a:tr>
              <a:tr h="149225">
                <a:tc>
                  <a:txBody>
                    <a:bodyPr/>
                    <a:lstStyle/>
                    <a:p>
                      <a:pPr>
                        <a:lnSpc>
                          <a:spcPct val="115000"/>
                        </a:lnSpc>
                        <a:spcAft>
                          <a:spcPts val="1000"/>
                        </a:spcAft>
                      </a:pPr>
                      <a:r>
                        <a:rPr lang="fr-FR" sz="1000" spc="50" dirty="0">
                          <a:effectLst/>
                        </a:rPr>
                        <a:t>6</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40" dirty="0">
                          <a:effectLst/>
                        </a:rPr>
                        <a:t>Professionals, 1980</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a:t>
                      </a:r>
                      <a:endParaRPr lang="fr-BE" sz="1100" dirty="0">
                        <a:effectLst/>
                        <a:latin typeface="Calibri"/>
                        <a:ea typeface="Calibri"/>
                        <a:cs typeface="Times New Roman"/>
                      </a:endParaRPr>
                    </a:p>
                  </a:txBody>
                  <a:tcPr marL="0" marR="0" marT="0" marB="0" anchor="ctr"/>
                </a:tc>
                <a:tc>
                  <a:txBody>
                    <a:bodyPr/>
                    <a:lstStyle/>
                    <a:p>
                      <a:pPr marR="82550" algn="r">
                        <a:lnSpc>
                          <a:spcPct val="115000"/>
                        </a:lnSpc>
                        <a:spcAft>
                          <a:spcPts val="1000"/>
                        </a:spcAft>
                      </a:pPr>
                      <a:r>
                        <a:rPr lang="fr-FR" sz="1000" spc="50" dirty="0">
                          <a:effectLst/>
                        </a:rPr>
                        <a:t>9.0%</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000" spc="50" dirty="0">
                          <a:effectLst/>
                        </a:rPr>
                        <a:t>3.8%</a:t>
                      </a:r>
                      <a:endParaRPr lang="fr-BE" sz="1100" dirty="0">
                        <a:effectLst/>
                        <a:latin typeface="Calibri"/>
                        <a:ea typeface="Calibri"/>
                        <a:cs typeface="Times New Roman"/>
                      </a:endParaRPr>
                    </a:p>
                  </a:txBody>
                  <a:tcPr marL="0" marR="0" marT="0" marB="0" anchor="ctr"/>
                </a:tc>
                <a:tc>
                  <a:txBody>
                    <a:bodyPr/>
                    <a:lstStyle/>
                    <a:p>
                      <a:pPr marR="61595" algn="r">
                        <a:lnSpc>
                          <a:spcPct val="115000"/>
                        </a:lnSpc>
                        <a:spcAft>
                          <a:spcPts val="1000"/>
                        </a:spcAft>
                      </a:pPr>
                      <a:r>
                        <a:rPr lang="fr-FR" sz="1000" spc="50" dirty="0">
                          <a:effectLst/>
                        </a:rPr>
                        <a:t>2.5%</a:t>
                      </a:r>
                      <a:endParaRPr lang="fr-BE" sz="1100" dirty="0">
                        <a:effectLst/>
                        <a:latin typeface="Calibri"/>
                        <a:ea typeface="Calibri"/>
                        <a:cs typeface="Times New Roman"/>
                      </a:endParaRPr>
                    </a:p>
                  </a:txBody>
                  <a:tcPr marL="0" marR="0" marT="0" marB="0" anchor="ctr"/>
                </a:tc>
              </a:tr>
              <a:tr h="146685">
                <a:tc>
                  <a:txBody>
                    <a:bodyPr/>
                    <a:lstStyle/>
                    <a:p>
                      <a:pPr>
                        <a:lnSpc>
                          <a:spcPct val="115000"/>
                        </a:lnSpc>
                        <a:spcAft>
                          <a:spcPts val="1000"/>
                        </a:spcAft>
                      </a:pPr>
                      <a:r>
                        <a:rPr lang="fr-FR" sz="1000" spc="50" dirty="0">
                          <a:effectLst/>
                        </a:rPr>
                        <a:t>7</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40" dirty="0">
                          <a:effectLst/>
                        </a:rPr>
                        <a:t>Professionals, 1991</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a:t>
                      </a:r>
                      <a:endParaRPr lang="fr-BE" sz="1100" dirty="0">
                        <a:effectLst/>
                        <a:latin typeface="Calibri"/>
                        <a:ea typeface="Calibri"/>
                        <a:cs typeface="Times New Roman"/>
                      </a:endParaRPr>
                    </a:p>
                  </a:txBody>
                  <a:tcPr marL="0" marR="0" marT="0" marB="0" anchor="ctr"/>
                </a:tc>
                <a:tc>
                  <a:txBody>
                    <a:bodyPr/>
                    <a:lstStyle/>
                    <a:p>
                      <a:pPr marR="82550" algn="r">
                        <a:lnSpc>
                          <a:spcPct val="115000"/>
                        </a:lnSpc>
                        <a:spcAft>
                          <a:spcPts val="1000"/>
                        </a:spcAft>
                      </a:pPr>
                      <a:r>
                        <a:rPr lang="fr-FR" sz="1000" spc="50" dirty="0">
                          <a:effectLst/>
                        </a:rPr>
                        <a:t>27.5%</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000" spc="50" dirty="0">
                          <a:effectLst/>
                        </a:rPr>
                        <a:t>15.8%</a:t>
                      </a:r>
                      <a:endParaRPr lang="fr-BE" sz="1100" dirty="0">
                        <a:effectLst/>
                        <a:latin typeface="Calibri"/>
                        <a:ea typeface="Calibri"/>
                        <a:cs typeface="Times New Roman"/>
                      </a:endParaRPr>
                    </a:p>
                  </a:txBody>
                  <a:tcPr marL="0" marR="0" marT="0" marB="0" anchor="ctr"/>
                </a:tc>
                <a:tc>
                  <a:txBody>
                    <a:bodyPr/>
                    <a:lstStyle/>
                    <a:p>
                      <a:pPr marR="61595" algn="r">
                        <a:lnSpc>
                          <a:spcPct val="115000"/>
                        </a:lnSpc>
                        <a:spcAft>
                          <a:spcPts val="1000"/>
                        </a:spcAft>
                      </a:pPr>
                      <a:r>
                        <a:rPr lang="fr-FR" sz="1000" spc="50" dirty="0">
                          <a:effectLst/>
                        </a:rPr>
                        <a:t>12.1%</a:t>
                      </a:r>
                      <a:endParaRPr lang="fr-BE" sz="1100" dirty="0">
                        <a:effectLst/>
                        <a:latin typeface="Calibri"/>
                        <a:ea typeface="Calibri"/>
                        <a:cs typeface="Times New Roman"/>
                      </a:endParaRPr>
                    </a:p>
                  </a:txBody>
                  <a:tcPr marL="0" marR="0" marT="0" marB="0" anchor="ctr"/>
                </a:tc>
              </a:tr>
              <a:tr h="149225">
                <a:tc>
                  <a:txBody>
                    <a:bodyPr/>
                    <a:lstStyle/>
                    <a:p>
                      <a:pPr>
                        <a:lnSpc>
                          <a:spcPct val="115000"/>
                        </a:lnSpc>
                        <a:spcAft>
                          <a:spcPts val="1000"/>
                        </a:spcAft>
                      </a:pPr>
                      <a:r>
                        <a:rPr lang="fr-FR" sz="1000" spc="50" dirty="0">
                          <a:effectLst/>
                        </a:rPr>
                        <a:t>8</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Unemployment: M</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a:t>
                      </a:r>
                      <a:endParaRPr lang="fr-BE" sz="1100" dirty="0">
                        <a:effectLst/>
                        <a:latin typeface="Calibri"/>
                        <a:ea typeface="Calibri"/>
                        <a:cs typeface="Times New Roman"/>
                      </a:endParaRPr>
                    </a:p>
                  </a:txBody>
                  <a:tcPr marL="0" marR="0" marT="0" marB="0" anchor="ctr"/>
                </a:tc>
                <a:tc>
                  <a:txBody>
                    <a:bodyPr/>
                    <a:lstStyle/>
                    <a:p>
                      <a:pPr marR="82550" algn="r">
                        <a:lnSpc>
                          <a:spcPct val="115000"/>
                        </a:lnSpc>
                        <a:spcAft>
                          <a:spcPts val="1000"/>
                        </a:spcAft>
                      </a:pPr>
                      <a:r>
                        <a:rPr lang="fr-FR" sz="1000" spc="50" dirty="0">
                          <a:effectLst/>
                        </a:rPr>
                        <a:t>3.5%</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000" spc="50" dirty="0">
                          <a:effectLst/>
                        </a:rPr>
                        <a:t>4.1%</a:t>
                      </a:r>
                      <a:endParaRPr lang="fr-BE" sz="1100" dirty="0">
                        <a:effectLst/>
                        <a:latin typeface="Calibri"/>
                        <a:ea typeface="Calibri"/>
                        <a:cs typeface="Times New Roman"/>
                      </a:endParaRPr>
                    </a:p>
                  </a:txBody>
                  <a:tcPr marL="0" marR="0" marT="0" marB="0" anchor="ctr"/>
                </a:tc>
                <a:tc>
                  <a:txBody>
                    <a:bodyPr/>
                    <a:lstStyle/>
                    <a:p>
                      <a:pPr marR="61595" algn="r">
                        <a:lnSpc>
                          <a:spcPct val="115000"/>
                        </a:lnSpc>
                        <a:spcAft>
                          <a:spcPts val="1000"/>
                        </a:spcAft>
                      </a:pPr>
                      <a:r>
                        <a:rPr lang="fr-FR" sz="1000" spc="50" dirty="0">
                          <a:effectLst/>
                        </a:rPr>
                        <a:t>4.8%</a:t>
                      </a:r>
                      <a:endParaRPr lang="fr-BE" sz="1100" dirty="0">
                        <a:effectLst/>
                        <a:latin typeface="Calibri"/>
                        <a:ea typeface="Calibri"/>
                        <a:cs typeface="Times New Roman"/>
                      </a:endParaRPr>
                    </a:p>
                  </a:txBody>
                  <a:tcPr marL="0" marR="0" marT="0" marB="0" anchor="ctr"/>
                </a:tc>
              </a:tr>
              <a:tr h="149225">
                <a:tc>
                  <a:txBody>
                    <a:bodyPr/>
                    <a:lstStyle/>
                    <a:p>
                      <a:pPr>
                        <a:lnSpc>
                          <a:spcPct val="115000"/>
                        </a:lnSpc>
                        <a:spcAft>
                          <a:spcPts val="1000"/>
                        </a:spcAft>
                      </a:pPr>
                      <a:r>
                        <a:rPr lang="fr-FR" sz="1000" spc="50" dirty="0">
                          <a:effectLst/>
                        </a:rPr>
                        <a:t>9</a:t>
                      </a:r>
                      <a:endParaRPr lang="fr-BE" sz="1100" dirty="0">
                        <a:effectLst/>
                        <a:latin typeface="Calibri"/>
                        <a:ea typeface="Calibri"/>
                        <a:cs typeface="Times New Roman"/>
                      </a:endParaRPr>
                    </a:p>
                  </a:txBody>
                  <a:tcPr marL="0" marR="0" marT="0" marB="0" anchor="ctr"/>
                </a:tc>
                <a:tc>
                  <a:txBody>
                    <a:bodyPr/>
                    <a:lstStyle/>
                    <a:p>
                      <a:pPr>
                        <a:lnSpc>
                          <a:spcPct val="115000"/>
                        </a:lnSpc>
                        <a:spcAft>
                          <a:spcPts val="1000"/>
                        </a:spcAft>
                      </a:pPr>
                      <a:r>
                        <a:rPr lang="fr-FR" sz="1000" spc="50" dirty="0">
                          <a:effectLst/>
                        </a:rPr>
                        <a:t>Unemployment: F</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1000"/>
                        </a:spcAft>
                      </a:pPr>
                      <a:r>
                        <a:rPr lang="fr-FR" sz="1000" spc="50" dirty="0">
                          <a:effectLst/>
                        </a:rPr>
                        <a:t>-</a:t>
                      </a:r>
                      <a:endParaRPr lang="fr-BE" sz="1100" dirty="0">
                        <a:effectLst/>
                        <a:latin typeface="Calibri"/>
                        <a:ea typeface="Calibri"/>
                        <a:cs typeface="Times New Roman"/>
                      </a:endParaRPr>
                    </a:p>
                  </a:txBody>
                  <a:tcPr marL="0" marR="0" marT="0" marB="0" anchor="ctr"/>
                </a:tc>
                <a:tc>
                  <a:txBody>
                    <a:bodyPr/>
                    <a:lstStyle/>
                    <a:p>
                      <a:pPr marR="82550" algn="r">
                        <a:lnSpc>
                          <a:spcPct val="115000"/>
                        </a:lnSpc>
                        <a:spcAft>
                          <a:spcPts val="1000"/>
                        </a:spcAft>
                      </a:pPr>
                      <a:r>
                        <a:rPr lang="fr-FR" sz="1000" spc="50" dirty="0">
                          <a:effectLst/>
                        </a:rPr>
                        <a:t>3.3%</a:t>
                      </a:r>
                      <a:endParaRPr lang="fr-BE" sz="1100" dirty="0">
                        <a:effectLst/>
                        <a:latin typeface="Calibri"/>
                        <a:ea typeface="Calibri"/>
                        <a:cs typeface="Times New Roman"/>
                      </a:endParaRPr>
                    </a:p>
                  </a:txBody>
                  <a:tcPr marL="0" marR="0" marT="0" marB="0" anchor="ctr"/>
                </a:tc>
                <a:tc>
                  <a:txBody>
                    <a:bodyPr/>
                    <a:lstStyle/>
                    <a:p>
                      <a:pPr algn="r">
                        <a:lnSpc>
                          <a:spcPct val="115000"/>
                        </a:lnSpc>
                        <a:spcAft>
                          <a:spcPts val="1000"/>
                        </a:spcAft>
                      </a:pPr>
                      <a:r>
                        <a:rPr lang="fr-FR" sz="1000" spc="50" dirty="0">
                          <a:effectLst/>
                        </a:rPr>
                        <a:t>3.6%</a:t>
                      </a:r>
                      <a:endParaRPr lang="fr-BE" sz="1100" dirty="0">
                        <a:effectLst/>
                        <a:latin typeface="Calibri"/>
                        <a:ea typeface="Calibri"/>
                        <a:cs typeface="Times New Roman"/>
                      </a:endParaRPr>
                    </a:p>
                  </a:txBody>
                  <a:tcPr marL="0" marR="0" marT="0" marB="0" anchor="ctr"/>
                </a:tc>
                <a:tc>
                  <a:txBody>
                    <a:bodyPr/>
                    <a:lstStyle/>
                    <a:p>
                      <a:pPr marR="61595" algn="r">
                        <a:lnSpc>
                          <a:spcPct val="115000"/>
                        </a:lnSpc>
                        <a:spcAft>
                          <a:spcPts val="1000"/>
                        </a:spcAft>
                      </a:pPr>
                      <a:r>
                        <a:rPr lang="fr-FR" sz="1000" spc="50" dirty="0">
                          <a:effectLst/>
                        </a:rPr>
                        <a:t>4.4%</a:t>
                      </a:r>
                      <a:endParaRPr lang="fr-BE" sz="1100" dirty="0">
                        <a:effectLst/>
                        <a:latin typeface="Calibri"/>
                        <a:ea typeface="Calibri"/>
                        <a:cs typeface="Times New Roman"/>
                      </a:endParaRPr>
                    </a:p>
                  </a:txBody>
                  <a:tcPr marL="0" marR="0" marT="0" marB="0" anchor="ctr"/>
                </a:tc>
              </a:tr>
              <a:tr h="164465">
                <a:tc gridSpan="6">
                  <a:txBody>
                    <a:bodyPr/>
                    <a:lstStyle/>
                    <a:p>
                      <a:pPr>
                        <a:lnSpc>
                          <a:spcPct val="115000"/>
                        </a:lnSpc>
                        <a:spcAft>
                          <a:spcPts val="1000"/>
                        </a:spcAft>
                      </a:pPr>
                      <a:r>
                        <a:rPr lang="fr-FR" sz="1000" spc="50" dirty="0">
                          <a:effectLst/>
                        </a:rPr>
                        <a:t>Sources: 1: Marx, 1998; 2-3, 6-7: Lovell, 1993; 4-5 Andrews,</a:t>
                      </a:r>
                      <a:endParaRPr lang="fr-BE" sz="1100" dirty="0">
                        <a:effectLst/>
                        <a:latin typeface="Calibri"/>
                        <a:ea typeface="Calibri"/>
                        <a:cs typeface="Times New Roman"/>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r>
              <a:tr h="158750">
                <a:tc gridSpan="6">
                  <a:txBody>
                    <a:bodyPr/>
                    <a:lstStyle/>
                    <a:p>
                      <a:pPr>
                        <a:lnSpc>
                          <a:spcPct val="115000"/>
                        </a:lnSpc>
                        <a:spcAft>
                          <a:spcPts val="1000"/>
                        </a:spcAft>
                      </a:pPr>
                      <a:r>
                        <a:rPr lang="fr-FR" sz="1000" spc="50" dirty="0">
                          <a:effectLst/>
                        </a:rPr>
                        <a:t>1992; 8-9: PNAD, 1997</a:t>
                      </a:r>
                      <a:endParaRPr lang="fr-BE" sz="1100" dirty="0">
                        <a:effectLst/>
                        <a:latin typeface="Calibri"/>
                        <a:ea typeface="Calibri"/>
                        <a:cs typeface="Times New Roman"/>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r>
            </a:tbl>
          </a:graphicData>
        </a:graphic>
      </p:graphicFrame>
      <p:sp>
        <p:nvSpPr>
          <p:cNvPr id="6" name="Rectangle 1"/>
          <p:cNvSpPr>
            <a:spLocks noChangeArrowheads="1"/>
          </p:cNvSpPr>
          <p:nvPr/>
        </p:nvSpPr>
        <p:spPr bwMode="auto">
          <a:xfrm>
            <a:off x="2237642" y="2924944"/>
            <a:ext cx="490461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Table 4.4. Race and ethnic differences in earnings and socioeconomic status</a:t>
            </a:r>
            <a:endParaRPr kumimoji="0" lang="fr-BE"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B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extLst>
      <p:ext uri="{BB962C8B-B14F-4D97-AF65-F5344CB8AC3E}">
        <p14:creationId xmlns:p14="http://schemas.microsoft.com/office/powerpoint/2010/main" val="148246461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r>
            <a:br>
              <a:rPr lang="fr-FR" dirty="0" smtClean="0"/>
            </a:br>
            <a:r>
              <a:rPr lang="fr-FR" dirty="0" smtClean="0"/>
              <a:t>3.3 Relation </a:t>
            </a:r>
            <a:r>
              <a:rPr lang="fr-FR" dirty="0"/>
              <a:t>inverse entre le Q.I et le crime</a:t>
            </a:r>
            <a:r>
              <a:rPr lang="fr-BE" dirty="0"/>
              <a:t/>
            </a:r>
            <a:br>
              <a:rPr lang="fr-BE" dirty="0"/>
            </a:br>
            <a:endParaRPr lang="fr-BE"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365633742"/>
              </p:ext>
            </p:extLst>
          </p:nvPr>
        </p:nvGraphicFramePr>
        <p:xfrm>
          <a:off x="2915816" y="3356992"/>
          <a:ext cx="2880320" cy="1224137"/>
        </p:xfrm>
        <a:graphic>
          <a:graphicData uri="http://schemas.openxmlformats.org/drawingml/2006/table">
            <a:tbl>
              <a:tblPr firstRow="1" firstCol="1" bandRow="1">
                <a:tableStyleId>{5C22544A-7EE6-4342-B048-85BDC9FD1C3A}</a:tableStyleId>
              </a:tblPr>
              <a:tblGrid>
                <a:gridCol w="775560"/>
                <a:gridCol w="1080217"/>
                <a:gridCol w="1024543"/>
              </a:tblGrid>
              <a:tr h="233541">
                <a:tc>
                  <a:txBody>
                    <a:bodyPr/>
                    <a:lstStyle/>
                    <a:p>
                      <a:pPr>
                        <a:lnSpc>
                          <a:spcPct val="115000"/>
                        </a:lnSpc>
                        <a:spcAft>
                          <a:spcPts val="1000"/>
                        </a:spcAft>
                      </a:pPr>
                      <a:r>
                        <a:rPr lang="fr-FR" sz="900" spc="50" dirty="0">
                          <a:effectLst/>
                        </a:rPr>
                        <a:t>Race</a:t>
                      </a:r>
                      <a:endParaRPr lang="fr-BE" sz="1100" dirty="0">
                        <a:effectLst/>
                        <a:latin typeface="Calibri"/>
                        <a:ea typeface="Calibri"/>
                        <a:cs typeface="Times New Roman"/>
                      </a:endParaRPr>
                    </a:p>
                  </a:txBody>
                  <a:tcPr marL="0" marR="0" marT="0" marB="0" anchor="ctr"/>
                </a:tc>
                <a:tc>
                  <a:txBody>
                    <a:bodyPr/>
                    <a:lstStyle/>
                    <a:p>
                      <a:pPr marR="47625" algn="r">
                        <a:lnSpc>
                          <a:spcPct val="115000"/>
                        </a:lnSpc>
                        <a:spcAft>
                          <a:spcPts val="1000"/>
                        </a:spcAft>
                      </a:pPr>
                      <a:r>
                        <a:rPr lang="fr-FR" sz="900" spc="50" dirty="0">
                          <a:effectLst/>
                        </a:rPr>
                        <a:t>% Population</a:t>
                      </a:r>
                      <a:endParaRPr lang="fr-BE" sz="1100" dirty="0">
                        <a:effectLst/>
                        <a:latin typeface="Calibri"/>
                        <a:ea typeface="Calibri"/>
                        <a:cs typeface="Times New Roman"/>
                      </a:endParaRPr>
                    </a:p>
                  </a:txBody>
                  <a:tcPr marL="0" marR="0" marT="0" marB="0" anchor="ctr"/>
                </a:tc>
                <a:tc>
                  <a:txBody>
                    <a:bodyPr/>
                    <a:lstStyle/>
                    <a:p>
                      <a:pPr marR="38100" algn="r">
                        <a:lnSpc>
                          <a:spcPct val="115000"/>
                        </a:lnSpc>
                        <a:spcAft>
                          <a:spcPts val="1000"/>
                        </a:spcAft>
                      </a:pPr>
                      <a:r>
                        <a:rPr lang="fr-FR" sz="900" spc="50" dirty="0">
                          <a:effectLst/>
                        </a:rPr>
                        <a:t>% Homicide</a:t>
                      </a:r>
                      <a:endParaRPr lang="fr-BE" sz="1100" dirty="0">
                        <a:effectLst/>
                        <a:latin typeface="Calibri"/>
                        <a:ea typeface="Calibri"/>
                        <a:cs typeface="Times New Roman"/>
                      </a:endParaRPr>
                    </a:p>
                  </a:txBody>
                  <a:tcPr marL="0" marR="0" marT="0" marB="0" anchor="ctr"/>
                </a:tc>
              </a:tr>
              <a:tr h="247649">
                <a:tc>
                  <a:txBody>
                    <a:bodyPr/>
                    <a:lstStyle/>
                    <a:p>
                      <a:pPr>
                        <a:lnSpc>
                          <a:spcPct val="115000"/>
                        </a:lnSpc>
                        <a:spcAft>
                          <a:spcPts val="1000"/>
                        </a:spcAft>
                      </a:pPr>
                      <a:r>
                        <a:rPr lang="fr-FR" sz="1000" spc="30" dirty="0">
                          <a:effectLst/>
                        </a:rPr>
                        <a:t>White</a:t>
                      </a:r>
                      <a:endParaRPr lang="fr-BE" sz="1100" dirty="0">
                        <a:effectLst/>
                        <a:latin typeface="Calibri"/>
                        <a:ea typeface="Calibri"/>
                        <a:cs typeface="Times New Roman"/>
                      </a:endParaRPr>
                    </a:p>
                  </a:txBody>
                  <a:tcPr marL="0" marR="0" marT="0" marB="0" anchor="ctr"/>
                </a:tc>
                <a:tc>
                  <a:txBody>
                    <a:bodyPr/>
                    <a:lstStyle/>
                    <a:p>
                      <a:pPr marR="333375" algn="r">
                        <a:lnSpc>
                          <a:spcPct val="115000"/>
                        </a:lnSpc>
                        <a:spcAft>
                          <a:spcPts val="1000"/>
                        </a:spcAft>
                      </a:pPr>
                      <a:r>
                        <a:rPr lang="fr-FR" sz="1000" spc="30" dirty="0">
                          <a:effectLst/>
                        </a:rPr>
                        <a:t>53</a:t>
                      </a:r>
                      <a:endParaRPr lang="fr-BE" sz="1100" dirty="0">
                        <a:effectLst/>
                        <a:latin typeface="Calibri"/>
                        <a:ea typeface="Calibri"/>
                        <a:cs typeface="Times New Roman"/>
                      </a:endParaRPr>
                    </a:p>
                  </a:txBody>
                  <a:tcPr marL="0" marR="0" marT="0" marB="0" anchor="ctr"/>
                </a:tc>
                <a:tc>
                  <a:txBody>
                    <a:bodyPr/>
                    <a:lstStyle/>
                    <a:p>
                      <a:pPr marR="266700" algn="r">
                        <a:lnSpc>
                          <a:spcPct val="115000"/>
                        </a:lnSpc>
                        <a:spcAft>
                          <a:spcPts val="1000"/>
                        </a:spcAft>
                      </a:pPr>
                      <a:r>
                        <a:rPr lang="fr-FR" sz="1000" spc="30" dirty="0">
                          <a:effectLst/>
                        </a:rPr>
                        <a:t>39.7</a:t>
                      </a:r>
                      <a:endParaRPr lang="fr-BE" sz="1100" dirty="0">
                        <a:effectLst/>
                        <a:latin typeface="Calibri"/>
                        <a:ea typeface="Calibri"/>
                        <a:cs typeface="Times New Roman"/>
                      </a:endParaRPr>
                    </a:p>
                  </a:txBody>
                  <a:tcPr marL="0" marR="0" marT="0" marB="0" anchor="ctr"/>
                </a:tc>
              </a:tr>
              <a:tr h="247649">
                <a:tc>
                  <a:txBody>
                    <a:bodyPr/>
                    <a:lstStyle/>
                    <a:p>
                      <a:pPr>
                        <a:lnSpc>
                          <a:spcPct val="115000"/>
                        </a:lnSpc>
                        <a:spcAft>
                          <a:spcPts val="1000"/>
                        </a:spcAft>
                      </a:pPr>
                      <a:r>
                        <a:rPr lang="fr-FR" sz="1000" spc="30" dirty="0">
                          <a:effectLst/>
                        </a:rPr>
                        <a:t>Mulatto</a:t>
                      </a:r>
                      <a:endParaRPr lang="fr-BE" sz="1100" dirty="0">
                        <a:effectLst/>
                        <a:latin typeface="Calibri"/>
                        <a:ea typeface="Calibri"/>
                        <a:cs typeface="Times New Roman"/>
                      </a:endParaRPr>
                    </a:p>
                  </a:txBody>
                  <a:tcPr marL="0" marR="0" marT="0" marB="0" anchor="ctr"/>
                </a:tc>
                <a:tc>
                  <a:txBody>
                    <a:bodyPr/>
                    <a:lstStyle/>
                    <a:p>
                      <a:pPr marR="333375" algn="r">
                        <a:lnSpc>
                          <a:spcPct val="115000"/>
                        </a:lnSpc>
                        <a:spcAft>
                          <a:spcPts val="1000"/>
                        </a:spcAft>
                      </a:pPr>
                      <a:r>
                        <a:rPr lang="fr-FR" sz="1000" spc="30" dirty="0">
                          <a:effectLst/>
                        </a:rPr>
                        <a:t>40</a:t>
                      </a:r>
                      <a:endParaRPr lang="fr-BE" sz="1100" dirty="0">
                        <a:effectLst/>
                        <a:latin typeface="Calibri"/>
                        <a:ea typeface="Calibri"/>
                        <a:cs typeface="Times New Roman"/>
                      </a:endParaRPr>
                    </a:p>
                  </a:txBody>
                  <a:tcPr marL="0" marR="0" marT="0" marB="0" anchor="ctr"/>
                </a:tc>
                <a:tc>
                  <a:txBody>
                    <a:bodyPr/>
                    <a:lstStyle/>
                    <a:p>
                      <a:pPr marR="266700" algn="r">
                        <a:lnSpc>
                          <a:spcPct val="115000"/>
                        </a:lnSpc>
                        <a:spcAft>
                          <a:spcPts val="1000"/>
                        </a:spcAft>
                      </a:pPr>
                      <a:r>
                        <a:rPr lang="fr-FR" sz="1000" spc="30" dirty="0">
                          <a:effectLst/>
                        </a:rPr>
                        <a:t>49.9</a:t>
                      </a:r>
                      <a:endParaRPr lang="fr-BE" sz="1100" dirty="0">
                        <a:effectLst/>
                        <a:latin typeface="Calibri"/>
                        <a:ea typeface="Calibri"/>
                        <a:cs typeface="Times New Roman"/>
                      </a:endParaRPr>
                    </a:p>
                  </a:txBody>
                  <a:tcPr marL="0" marR="0" marT="0" marB="0" anchor="ctr"/>
                </a:tc>
              </a:tr>
              <a:tr h="247649">
                <a:tc>
                  <a:txBody>
                    <a:bodyPr/>
                    <a:lstStyle/>
                    <a:p>
                      <a:pPr>
                        <a:lnSpc>
                          <a:spcPct val="115000"/>
                        </a:lnSpc>
                        <a:spcAft>
                          <a:spcPts val="1000"/>
                        </a:spcAft>
                      </a:pPr>
                      <a:r>
                        <a:rPr lang="fr-FR" sz="1000" spc="30" dirty="0">
                          <a:effectLst/>
                        </a:rPr>
                        <a:t>Blacks</a:t>
                      </a:r>
                      <a:endParaRPr lang="fr-BE" sz="1100" dirty="0">
                        <a:effectLst/>
                        <a:latin typeface="Calibri"/>
                        <a:ea typeface="Calibri"/>
                        <a:cs typeface="Times New Roman"/>
                      </a:endParaRPr>
                    </a:p>
                  </a:txBody>
                  <a:tcPr marL="0" marR="0" marT="0" marB="0" anchor="ctr"/>
                </a:tc>
                <a:tc>
                  <a:txBody>
                    <a:bodyPr/>
                    <a:lstStyle/>
                    <a:p>
                      <a:pPr marR="333375" algn="r">
                        <a:lnSpc>
                          <a:spcPct val="115000"/>
                        </a:lnSpc>
                        <a:spcAft>
                          <a:spcPts val="1000"/>
                        </a:spcAft>
                      </a:pPr>
                      <a:r>
                        <a:rPr lang="fr-FR" sz="1000" spc="30" dirty="0">
                          <a:effectLst/>
                        </a:rPr>
                        <a:t>6</a:t>
                      </a:r>
                      <a:endParaRPr lang="fr-BE" sz="1100" dirty="0">
                        <a:effectLst/>
                        <a:latin typeface="Calibri"/>
                        <a:ea typeface="Calibri"/>
                        <a:cs typeface="Times New Roman"/>
                      </a:endParaRPr>
                    </a:p>
                  </a:txBody>
                  <a:tcPr marL="0" marR="0" marT="0" marB="0" anchor="ctr"/>
                </a:tc>
                <a:tc>
                  <a:txBody>
                    <a:bodyPr/>
                    <a:lstStyle/>
                    <a:p>
                      <a:pPr marR="266700" algn="r">
                        <a:lnSpc>
                          <a:spcPct val="115000"/>
                        </a:lnSpc>
                        <a:spcAft>
                          <a:spcPts val="1000"/>
                        </a:spcAft>
                      </a:pPr>
                      <a:r>
                        <a:rPr lang="fr-FR" sz="1000" spc="30" dirty="0">
                          <a:effectLst/>
                        </a:rPr>
                        <a:t>9.8</a:t>
                      </a:r>
                      <a:endParaRPr lang="fr-BE" sz="1100" dirty="0">
                        <a:effectLst/>
                        <a:latin typeface="Calibri"/>
                        <a:ea typeface="Calibri"/>
                        <a:cs typeface="Times New Roman"/>
                      </a:endParaRPr>
                    </a:p>
                  </a:txBody>
                  <a:tcPr marL="0" marR="0" marT="0" marB="0" anchor="ctr"/>
                </a:tc>
              </a:tr>
              <a:tr h="247649">
                <a:tc>
                  <a:txBody>
                    <a:bodyPr/>
                    <a:lstStyle/>
                    <a:p>
                      <a:pPr>
                        <a:lnSpc>
                          <a:spcPct val="115000"/>
                        </a:lnSpc>
                        <a:spcAft>
                          <a:spcPts val="1000"/>
                        </a:spcAft>
                      </a:pPr>
                      <a:r>
                        <a:rPr lang="fr-FR" sz="1000" spc="30" dirty="0">
                          <a:effectLst/>
                        </a:rPr>
                        <a:t>Asians</a:t>
                      </a:r>
                      <a:endParaRPr lang="fr-BE" sz="1100" dirty="0">
                        <a:effectLst/>
                        <a:latin typeface="Calibri"/>
                        <a:ea typeface="Calibri"/>
                        <a:cs typeface="Times New Roman"/>
                      </a:endParaRPr>
                    </a:p>
                  </a:txBody>
                  <a:tcPr marL="0" marR="0" marT="0" marB="0" anchor="ctr"/>
                </a:tc>
                <a:tc>
                  <a:txBody>
                    <a:bodyPr/>
                    <a:lstStyle/>
                    <a:p>
                      <a:pPr marR="333375" algn="r">
                        <a:lnSpc>
                          <a:spcPct val="115000"/>
                        </a:lnSpc>
                        <a:spcAft>
                          <a:spcPts val="1000"/>
                        </a:spcAft>
                      </a:pPr>
                      <a:r>
                        <a:rPr lang="fr-FR" sz="1000" spc="30" dirty="0">
                          <a:effectLst/>
                        </a:rPr>
                        <a:t>1</a:t>
                      </a:r>
                      <a:endParaRPr lang="fr-BE" sz="1100" dirty="0">
                        <a:effectLst/>
                        <a:latin typeface="Calibri"/>
                        <a:ea typeface="Calibri"/>
                        <a:cs typeface="Times New Roman"/>
                      </a:endParaRPr>
                    </a:p>
                  </a:txBody>
                  <a:tcPr marL="0" marR="0" marT="0" marB="0" anchor="ctr"/>
                </a:tc>
                <a:tc>
                  <a:txBody>
                    <a:bodyPr/>
                    <a:lstStyle/>
                    <a:p>
                      <a:pPr marR="266700" algn="r">
                        <a:lnSpc>
                          <a:spcPct val="115000"/>
                        </a:lnSpc>
                        <a:spcAft>
                          <a:spcPts val="1000"/>
                        </a:spcAft>
                      </a:pPr>
                      <a:r>
                        <a:rPr lang="fr-FR" sz="1000" spc="30" dirty="0">
                          <a:effectLst/>
                        </a:rPr>
                        <a:t>0.4</a:t>
                      </a:r>
                      <a:endParaRPr lang="fr-BE" sz="1100" dirty="0">
                        <a:effectLst/>
                        <a:latin typeface="Calibri"/>
                        <a:ea typeface="Calibri"/>
                        <a:cs typeface="Times New Roman"/>
                      </a:endParaRPr>
                    </a:p>
                  </a:txBody>
                  <a:tcPr marL="0" marR="0" marT="0" marB="0" anchor="ctr"/>
                </a:tc>
              </a:tr>
            </a:tbl>
          </a:graphicData>
        </a:graphic>
      </p:graphicFrame>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165</a:t>
            </a:fld>
            <a:endParaRPr lang="fr-BE" dirty="0"/>
          </a:p>
        </p:txBody>
      </p:sp>
      <p:sp>
        <p:nvSpPr>
          <p:cNvPr id="6" name="Rectangle 1"/>
          <p:cNvSpPr>
            <a:spLocks noChangeArrowheads="1"/>
          </p:cNvSpPr>
          <p:nvPr/>
        </p:nvSpPr>
        <p:spPr bwMode="auto">
          <a:xfrm>
            <a:off x="1763688" y="29747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Table 4. 10. Percentages of races in population and convictions for homicide, 2003</a:t>
            </a:r>
            <a:endParaRPr kumimoji="0" lang="fr-BE"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B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extLst>
      <p:ext uri="{BB962C8B-B14F-4D97-AF65-F5344CB8AC3E}">
        <p14:creationId xmlns:p14="http://schemas.microsoft.com/office/powerpoint/2010/main" val="63238808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3.4 A propos des mères…</a:t>
            </a:r>
            <a:endParaRPr lang="fr-BE"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162427946"/>
              </p:ext>
            </p:extLst>
          </p:nvPr>
        </p:nvGraphicFramePr>
        <p:xfrm>
          <a:off x="2627784" y="2996952"/>
          <a:ext cx="3600401" cy="1800200"/>
        </p:xfrm>
        <a:graphic>
          <a:graphicData uri="http://schemas.openxmlformats.org/drawingml/2006/table">
            <a:tbl>
              <a:tblPr firstRow="1" firstCol="1" bandRow="1">
                <a:tableStyleId>{5C22544A-7EE6-4342-B048-85BDC9FD1C3A}</a:tableStyleId>
              </a:tblPr>
              <a:tblGrid>
                <a:gridCol w="1653528"/>
                <a:gridCol w="637039"/>
                <a:gridCol w="707821"/>
                <a:gridCol w="602013"/>
              </a:tblGrid>
              <a:tr h="298273">
                <a:tc>
                  <a:txBody>
                    <a:bodyPr/>
                    <a:lstStyle/>
                    <a:p>
                      <a:pPr>
                        <a:lnSpc>
                          <a:spcPct val="115000"/>
                        </a:lnSpc>
                        <a:spcAft>
                          <a:spcPts val="1000"/>
                        </a:spcAft>
                      </a:pPr>
                      <a:r>
                        <a:rPr lang="fr-FR" sz="1000" spc="30" dirty="0">
                          <a:effectLst/>
                        </a:rPr>
                        <a:t>Measure</a:t>
                      </a:r>
                      <a:endParaRPr lang="fr-BE" sz="1100" dirty="0">
                        <a:effectLst/>
                        <a:latin typeface="Calibri"/>
                        <a:ea typeface="Calibri"/>
                        <a:cs typeface="Times New Roman"/>
                      </a:endParaRPr>
                    </a:p>
                  </a:txBody>
                  <a:tcPr marL="0" marR="0" marT="0" marB="0" anchor="ctr"/>
                </a:tc>
                <a:tc>
                  <a:txBody>
                    <a:bodyPr/>
                    <a:lstStyle/>
                    <a:p>
                      <a:pPr marR="70485" algn="r">
                        <a:lnSpc>
                          <a:spcPct val="115000"/>
                        </a:lnSpc>
                        <a:spcAft>
                          <a:spcPts val="1000"/>
                        </a:spcAft>
                      </a:pPr>
                      <a:r>
                        <a:rPr lang="fr-FR" sz="1000" spc="30" dirty="0">
                          <a:effectLst/>
                        </a:rPr>
                        <a:t>Whites</a:t>
                      </a:r>
                      <a:endParaRPr lang="fr-BE" sz="1100" dirty="0">
                        <a:effectLst/>
                        <a:latin typeface="Calibri"/>
                        <a:ea typeface="Calibri"/>
                        <a:cs typeface="Times New Roman"/>
                      </a:endParaRPr>
                    </a:p>
                  </a:txBody>
                  <a:tcPr marL="0" marR="0" marT="0" marB="0" anchor="ctr"/>
                </a:tc>
                <a:tc>
                  <a:txBody>
                    <a:bodyPr/>
                    <a:lstStyle/>
                    <a:p>
                      <a:pPr marR="40640" algn="r">
                        <a:lnSpc>
                          <a:spcPct val="115000"/>
                        </a:lnSpc>
                        <a:spcAft>
                          <a:spcPts val="1000"/>
                        </a:spcAft>
                      </a:pPr>
                      <a:r>
                        <a:rPr lang="fr-FR" sz="1000" spc="30" dirty="0">
                          <a:effectLst/>
                        </a:rPr>
                        <a:t>Mulattos</a:t>
                      </a:r>
                      <a:endParaRPr lang="fr-BE" sz="1100" dirty="0">
                        <a:effectLst/>
                        <a:latin typeface="Calibri"/>
                        <a:ea typeface="Calibri"/>
                        <a:cs typeface="Times New Roman"/>
                      </a:endParaRPr>
                    </a:p>
                  </a:txBody>
                  <a:tcPr marL="0" marR="0" marT="0" marB="0" anchor="ctr"/>
                </a:tc>
                <a:tc>
                  <a:txBody>
                    <a:bodyPr/>
                    <a:lstStyle/>
                    <a:p>
                      <a:pPr marR="70485" algn="r">
                        <a:lnSpc>
                          <a:spcPct val="115000"/>
                        </a:lnSpc>
                        <a:spcAft>
                          <a:spcPts val="1000"/>
                        </a:spcAft>
                      </a:pPr>
                      <a:r>
                        <a:rPr lang="fr-FR" sz="1000" spc="30" dirty="0">
                          <a:effectLst/>
                        </a:rPr>
                        <a:t>Blacks</a:t>
                      </a:r>
                      <a:endParaRPr lang="fr-BE" sz="1100" dirty="0">
                        <a:effectLst/>
                        <a:latin typeface="Calibri"/>
                        <a:ea typeface="Calibri"/>
                        <a:cs typeface="Times New Roman"/>
                      </a:endParaRPr>
                    </a:p>
                  </a:txBody>
                  <a:tcPr marL="0" marR="0" marT="0" marB="0" anchor="ctr"/>
                </a:tc>
              </a:tr>
              <a:tr h="298273">
                <a:tc>
                  <a:txBody>
                    <a:bodyPr/>
                    <a:lstStyle/>
                    <a:p>
                      <a:pPr>
                        <a:lnSpc>
                          <a:spcPct val="115000"/>
                        </a:lnSpc>
                        <a:spcAft>
                          <a:spcPts val="1000"/>
                        </a:spcAft>
                      </a:pPr>
                      <a:r>
                        <a:rPr lang="fr-FR" sz="1000" spc="30" dirty="0">
                          <a:effectLst/>
                        </a:rPr>
                        <a:t>Age &lt;20 years</a:t>
                      </a:r>
                      <a:endParaRPr lang="fr-BE" sz="1100" dirty="0">
                        <a:effectLst/>
                        <a:latin typeface="Calibri"/>
                        <a:ea typeface="Calibri"/>
                        <a:cs typeface="Times New Roman"/>
                      </a:endParaRPr>
                    </a:p>
                  </a:txBody>
                  <a:tcPr marL="0" marR="0" marT="0" marB="0" anchor="ctr"/>
                </a:tc>
                <a:tc>
                  <a:txBody>
                    <a:bodyPr/>
                    <a:lstStyle/>
                    <a:p>
                      <a:pPr marR="127635" algn="r">
                        <a:lnSpc>
                          <a:spcPct val="115000"/>
                        </a:lnSpc>
                        <a:spcAft>
                          <a:spcPts val="1000"/>
                        </a:spcAft>
                      </a:pPr>
                      <a:r>
                        <a:rPr lang="fr-FR" sz="1000" spc="30" dirty="0">
                          <a:effectLst/>
                        </a:rPr>
                        <a:t>16.3</a:t>
                      </a:r>
                      <a:endParaRPr lang="fr-BE" sz="1100" dirty="0">
                        <a:effectLst/>
                        <a:latin typeface="Calibri"/>
                        <a:ea typeface="Calibri"/>
                        <a:cs typeface="Times New Roman"/>
                      </a:endParaRPr>
                    </a:p>
                  </a:txBody>
                  <a:tcPr marL="0" marR="0" marT="0" marB="0" anchor="ctr"/>
                </a:tc>
                <a:tc>
                  <a:txBody>
                    <a:bodyPr/>
                    <a:lstStyle/>
                    <a:p>
                      <a:pPr marR="154940" algn="r">
                        <a:lnSpc>
                          <a:spcPct val="115000"/>
                        </a:lnSpc>
                        <a:spcAft>
                          <a:spcPts val="1000"/>
                        </a:spcAft>
                      </a:pPr>
                      <a:r>
                        <a:rPr lang="fr-FR" sz="1000" spc="30" dirty="0">
                          <a:effectLst/>
                        </a:rPr>
                        <a:t>22.3</a:t>
                      </a:r>
                      <a:endParaRPr lang="fr-BE" sz="1100" dirty="0">
                        <a:effectLst/>
                        <a:latin typeface="Calibri"/>
                        <a:ea typeface="Calibri"/>
                        <a:cs typeface="Times New Roman"/>
                      </a:endParaRPr>
                    </a:p>
                  </a:txBody>
                  <a:tcPr marL="0" marR="0" marT="0" marB="0" anchor="ctr"/>
                </a:tc>
                <a:tc>
                  <a:txBody>
                    <a:bodyPr/>
                    <a:lstStyle/>
                    <a:p>
                      <a:pPr marR="127635" algn="r">
                        <a:lnSpc>
                          <a:spcPct val="115000"/>
                        </a:lnSpc>
                        <a:spcAft>
                          <a:spcPts val="1000"/>
                        </a:spcAft>
                      </a:pPr>
                      <a:r>
                        <a:rPr lang="fr-FR" sz="1000" spc="30" dirty="0">
                          <a:effectLst/>
                        </a:rPr>
                        <a:t>24.5</a:t>
                      </a:r>
                      <a:endParaRPr lang="fr-BE" sz="1100" dirty="0">
                        <a:effectLst/>
                        <a:latin typeface="Calibri"/>
                        <a:ea typeface="Calibri"/>
                        <a:cs typeface="Times New Roman"/>
                      </a:endParaRPr>
                    </a:p>
                  </a:txBody>
                  <a:tcPr marL="0" marR="0" marT="0" marB="0" anchor="ctr"/>
                </a:tc>
              </a:tr>
              <a:tr h="298273">
                <a:tc>
                  <a:txBody>
                    <a:bodyPr/>
                    <a:lstStyle/>
                    <a:p>
                      <a:pPr>
                        <a:lnSpc>
                          <a:spcPct val="115000"/>
                        </a:lnSpc>
                        <a:spcAft>
                          <a:spcPts val="1000"/>
                        </a:spcAft>
                      </a:pPr>
                      <a:r>
                        <a:rPr lang="fr-FR" sz="1000" spc="30" dirty="0">
                          <a:effectLst/>
                        </a:rPr>
                        <a:t>Education &lt;4 years</a:t>
                      </a:r>
                      <a:endParaRPr lang="fr-BE" sz="1100" dirty="0">
                        <a:effectLst/>
                        <a:latin typeface="Calibri"/>
                        <a:ea typeface="Calibri"/>
                        <a:cs typeface="Times New Roman"/>
                      </a:endParaRPr>
                    </a:p>
                  </a:txBody>
                  <a:tcPr marL="0" marR="0" marT="0" marB="0" anchor="ctr"/>
                </a:tc>
                <a:tc>
                  <a:txBody>
                    <a:bodyPr/>
                    <a:lstStyle/>
                    <a:p>
                      <a:pPr marR="127635" algn="r">
                        <a:lnSpc>
                          <a:spcPct val="115000"/>
                        </a:lnSpc>
                        <a:spcAft>
                          <a:spcPts val="1000"/>
                        </a:spcAft>
                      </a:pPr>
                      <a:r>
                        <a:rPr lang="fr-FR" sz="1000" spc="30" dirty="0">
                          <a:effectLst/>
                        </a:rPr>
                        <a:t>5.8</a:t>
                      </a:r>
                      <a:endParaRPr lang="fr-BE" sz="1100" dirty="0">
                        <a:effectLst/>
                        <a:latin typeface="Calibri"/>
                        <a:ea typeface="Calibri"/>
                        <a:cs typeface="Times New Roman"/>
                      </a:endParaRPr>
                    </a:p>
                  </a:txBody>
                  <a:tcPr marL="0" marR="0" marT="0" marB="0" anchor="ctr"/>
                </a:tc>
                <a:tc>
                  <a:txBody>
                    <a:bodyPr/>
                    <a:lstStyle/>
                    <a:p>
                      <a:pPr marR="154940" algn="r">
                        <a:lnSpc>
                          <a:spcPct val="115000"/>
                        </a:lnSpc>
                        <a:spcAft>
                          <a:spcPts val="1000"/>
                        </a:spcAft>
                      </a:pPr>
                      <a:r>
                        <a:rPr lang="fr-FR" sz="1000" spc="30" dirty="0">
                          <a:effectLst/>
                        </a:rPr>
                        <a:t>10.6</a:t>
                      </a:r>
                      <a:endParaRPr lang="fr-BE" sz="1100" dirty="0">
                        <a:effectLst/>
                        <a:latin typeface="Calibri"/>
                        <a:ea typeface="Calibri"/>
                        <a:cs typeface="Times New Roman"/>
                      </a:endParaRPr>
                    </a:p>
                  </a:txBody>
                  <a:tcPr marL="0" marR="0" marT="0" marB="0" anchor="ctr"/>
                </a:tc>
                <a:tc>
                  <a:txBody>
                    <a:bodyPr/>
                    <a:lstStyle/>
                    <a:p>
                      <a:pPr marR="70485" algn="r">
                        <a:lnSpc>
                          <a:spcPct val="115000"/>
                        </a:lnSpc>
                        <a:spcAft>
                          <a:spcPts val="1000"/>
                        </a:spcAft>
                      </a:pPr>
                      <a:r>
                        <a:rPr lang="fr-FR" sz="1000" spc="30" dirty="0">
                          <a:effectLst/>
                        </a:rPr>
                        <a:t>13.9</a:t>
                      </a:r>
                      <a:endParaRPr lang="fr-BE" sz="1100" dirty="0">
                        <a:effectLst/>
                        <a:latin typeface="Calibri"/>
                        <a:ea typeface="Calibri"/>
                        <a:cs typeface="Times New Roman"/>
                      </a:endParaRPr>
                    </a:p>
                  </a:txBody>
                  <a:tcPr marL="0" marR="0" marT="0" marB="0" anchor="ctr"/>
                </a:tc>
              </a:tr>
              <a:tr h="298273">
                <a:tc>
                  <a:txBody>
                    <a:bodyPr/>
                    <a:lstStyle/>
                    <a:p>
                      <a:pPr>
                        <a:lnSpc>
                          <a:spcPct val="115000"/>
                        </a:lnSpc>
                        <a:spcAft>
                          <a:spcPts val="1000"/>
                        </a:spcAft>
                      </a:pPr>
                      <a:r>
                        <a:rPr lang="fr-FR" sz="1000" spc="30" dirty="0">
                          <a:effectLst/>
                        </a:rPr>
                        <a:t>Higher education</a:t>
                      </a:r>
                      <a:endParaRPr lang="fr-BE" sz="1100" dirty="0">
                        <a:effectLst/>
                        <a:latin typeface="Calibri"/>
                        <a:ea typeface="Calibri"/>
                        <a:cs typeface="Times New Roman"/>
                      </a:endParaRPr>
                    </a:p>
                  </a:txBody>
                  <a:tcPr marL="0" marR="0" marT="0" marB="0" anchor="ctr"/>
                </a:tc>
                <a:tc>
                  <a:txBody>
                    <a:bodyPr/>
                    <a:lstStyle/>
                    <a:p>
                      <a:pPr marR="127635" algn="r">
                        <a:lnSpc>
                          <a:spcPct val="115000"/>
                        </a:lnSpc>
                        <a:spcAft>
                          <a:spcPts val="1000"/>
                        </a:spcAft>
                      </a:pPr>
                      <a:r>
                        <a:rPr lang="fr-FR" sz="1000" spc="30" dirty="0">
                          <a:effectLst/>
                        </a:rPr>
                        <a:t>13.1</a:t>
                      </a:r>
                      <a:endParaRPr lang="fr-BE" sz="1100" dirty="0">
                        <a:effectLst/>
                        <a:latin typeface="Calibri"/>
                        <a:ea typeface="Calibri"/>
                        <a:cs typeface="Times New Roman"/>
                      </a:endParaRPr>
                    </a:p>
                  </a:txBody>
                  <a:tcPr marL="0" marR="0" marT="0" marB="0" anchor="ctr"/>
                </a:tc>
                <a:tc>
                  <a:txBody>
                    <a:bodyPr/>
                    <a:lstStyle/>
                    <a:p>
                      <a:pPr marL="205105">
                        <a:lnSpc>
                          <a:spcPct val="115000"/>
                        </a:lnSpc>
                        <a:spcAft>
                          <a:spcPts val="1000"/>
                        </a:spcAft>
                      </a:pPr>
                      <a:r>
                        <a:rPr lang="fr-FR" sz="1000" spc="30" dirty="0" smtClean="0">
                          <a:effectLst/>
                        </a:rPr>
                        <a:t>     2.8</a:t>
                      </a:r>
                      <a:endParaRPr lang="fr-BE" sz="1100" dirty="0">
                        <a:effectLst/>
                        <a:latin typeface="Calibri"/>
                        <a:ea typeface="Calibri"/>
                        <a:cs typeface="Times New Roman"/>
                      </a:endParaRPr>
                    </a:p>
                  </a:txBody>
                  <a:tcPr marL="0" marR="0" marT="0" marB="0" anchor="ctr"/>
                </a:tc>
                <a:tc>
                  <a:txBody>
                    <a:bodyPr/>
                    <a:lstStyle/>
                    <a:p>
                      <a:pPr marR="70485" algn="r">
                        <a:lnSpc>
                          <a:spcPct val="115000"/>
                        </a:lnSpc>
                        <a:spcAft>
                          <a:spcPts val="1000"/>
                        </a:spcAft>
                      </a:pPr>
                      <a:r>
                        <a:rPr lang="fr-FR" sz="1000" spc="30" dirty="0">
                          <a:effectLst/>
                        </a:rPr>
                        <a:t>1.3</a:t>
                      </a:r>
                      <a:endParaRPr lang="fr-BE" sz="1100" dirty="0">
                        <a:effectLst/>
                        <a:latin typeface="Calibri"/>
                        <a:ea typeface="Calibri"/>
                        <a:cs typeface="Times New Roman"/>
                      </a:endParaRPr>
                    </a:p>
                  </a:txBody>
                  <a:tcPr marL="0" marR="0" marT="0" marB="0" anchor="ctr"/>
                </a:tc>
              </a:tr>
              <a:tr h="298273">
                <a:tc>
                  <a:txBody>
                    <a:bodyPr/>
                    <a:lstStyle/>
                    <a:p>
                      <a:pPr>
                        <a:lnSpc>
                          <a:spcPct val="115000"/>
                        </a:lnSpc>
                        <a:spcAft>
                          <a:spcPts val="1000"/>
                        </a:spcAft>
                      </a:pPr>
                      <a:r>
                        <a:rPr lang="fr-FR" sz="1000" spc="30" dirty="0">
                          <a:effectLst/>
                        </a:rPr>
                        <a:t>Smoked while pregnant</a:t>
                      </a:r>
                      <a:endParaRPr lang="fr-BE" sz="1100" dirty="0">
                        <a:effectLst/>
                        <a:latin typeface="Calibri"/>
                        <a:ea typeface="Calibri"/>
                        <a:cs typeface="Times New Roman"/>
                      </a:endParaRPr>
                    </a:p>
                  </a:txBody>
                  <a:tcPr marL="0" marR="0" marT="0" marB="0" anchor="ctr"/>
                </a:tc>
                <a:tc>
                  <a:txBody>
                    <a:bodyPr/>
                    <a:lstStyle/>
                    <a:p>
                      <a:pPr marR="127635" algn="r">
                        <a:lnSpc>
                          <a:spcPct val="115000"/>
                        </a:lnSpc>
                        <a:spcAft>
                          <a:spcPts val="1000"/>
                        </a:spcAft>
                      </a:pPr>
                      <a:r>
                        <a:rPr lang="fr-FR" sz="1000" spc="30" dirty="0">
                          <a:effectLst/>
                        </a:rPr>
                        <a:t>10.3</a:t>
                      </a:r>
                      <a:endParaRPr lang="fr-BE" sz="1100" dirty="0">
                        <a:effectLst/>
                        <a:latin typeface="Calibri"/>
                        <a:ea typeface="Calibri"/>
                        <a:cs typeface="Times New Roman"/>
                      </a:endParaRPr>
                    </a:p>
                  </a:txBody>
                  <a:tcPr marL="0" marR="0" marT="0" marB="0" anchor="ctr"/>
                </a:tc>
                <a:tc>
                  <a:txBody>
                    <a:bodyPr/>
                    <a:lstStyle/>
                    <a:p>
                      <a:pPr marR="154940" algn="r">
                        <a:lnSpc>
                          <a:spcPct val="115000"/>
                        </a:lnSpc>
                        <a:spcAft>
                          <a:spcPts val="1000"/>
                        </a:spcAft>
                      </a:pPr>
                      <a:r>
                        <a:rPr lang="fr-FR" sz="1000" spc="30" dirty="0">
                          <a:effectLst/>
                        </a:rPr>
                        <a:t>14.9</a:t>
                      </a:r>
                      <a:endParaRPr lang="fr-BE" sz="1100" dirty="0">
                        <a:effectLst/>
                        <a:latin typeface="Calibri"/>
                        <a:ea typeface="Calibri"/>
                        <a:cs typeface="Times New Roman"/>
                      </a:endParaRPr>
                    </a:p>
                  </a:txBody>
                  <a:tcPr marL="0" marR="0" marT="0" marB="0" anchor="ctr"/>
                </a:tc>
                <a:tc>
                  <a:txBody>
                    <a:bodyPr/>
                    <a:lstStyle/>
                    <a:p>
                      <a:pPr marR="70485" algn="r">
                        <a:lnSpc>
                          <a:spcPct val="115000"/>
                        </a:lnSpc>
                        <a:spcAft>
                          <a:spcPts val="1000"/>
                        </a:spcAft>
                      </a:pPr>
                      <a:r>
                        <a:rPr lang="fr-FR" sz="1000" spc="30" dirty="0">
                          <a:effectLst/>
                        </a:rPr>
                        <a:t>18.5</a:t>
                      </a:r>
                      <a:endParaRPr lang="fr-BE" sz="1100" dirty="0">
                        <a:effectLst/>
                        <a:latin typeface="Calibri"/>
                        <a:ea typeface="Calibri"/>
                        <a:cs typeface="Times New Roman"/>
                      </a:endParaRPr>
                    </a:p>
                  </a:txBody>
                  <a:tcPr marL="0" marR="0" marT="0" marB="0" anchor="ctr"/>
                </a:tc>
              </a:tr>
              <a:tr h="308835">
                <a:tc>
                  <a:txBody>
                    <a:bodyPr/>
                    <a:lstStyle/>
                    <a:p>
                      <a:pPr>
                        <a:lnSpc>
                          <a:spcPct val="115000"/>
                        </a:lnSpc>
                        <a:spcAft>
                          <a:spcPts val="1000"/>
                        </a:spcAft>
                      </a:pPr>
                      <a:r>
                        <a:rPr lang="fr-FR" sz="1000" spc="30" dirty="0">
                          <a:effectLst/>
                        </a:rPr>
                        <a:t>Baby syphilitic</a:t>
                      </a:r>
                      <a:endParaRPr lang="fr-BE" sz="1100" dirty="0">
                        <a:effectLst/>
                        <a:latin typeface="Calibri"/>
                        <a:ea typeface="Calibri"/>
                        <a:cs typeface="Times New Roman"/>
                      </a:endParaRPr>
                    </a:p>
                  </a:txBody>
                  <a:tcPr marL="0" marR="0" marT="0" marB="0" anchor="ctr"/>
                </a:tc>
                <a:tc>
                  <a:txBody>
                    <a:bodyPr/>
                    <a:lstStyle/>
                    <a:p>
                      <a:pPr marR="127635" algn="r">
                        <a:lnSpc>
                          <a:spcPct val="115000"/>
                        </a:lnSpc>
                        <a:spcAft>
                          <a:spcPts val="1000"/>
                        </a:spcAft>
                      </a:pPr>
                      <a:r>
                        <a:rPr lang="fr-FR" sz="1000" spc="30" dirty="0">
                          <a:effectLst/>
                        </a:rPr>
                        <a:t>0.8</a:t>
                      </a:r>
                      <a:endParaRPr lang="fr-BE" sz="1100" dirty="0">
                        <a:effectLst/>
                        <a:latin typeface="Calibri"/>
                        <a:ea typeface="Calibri"/>
                        <a:cs typeface="Times New Roman"/>
                      </a:endParaRPr>
                    </a:p>
                  </a:txBody>
                  <a:tcPr marL="0" marR="0" marT="0" marB="0" anchor="ctr"/>
                </a:tc>
                <a:tc>
                  <a:txBody>
                    <a:bodyPr/>
                    <a:lstStyle/>
                    <a:p>
                      <a:pPr marR="154940" algn="r">
                        <a:lnSpc>
                          <a:spcPct val="115000"/>
                        </a:lnSpc>
                        <a:spcAft>
                          <a:spcPts val="1000"/>
                        </a:spcAft>
                      </a:pPr>
                      <a:r>
                        <a:rPr lang="fr-FR" sz="1000" spc="30" dirty="0">
                          <a:effectLst/>
                        </a:rPr>
                        <a:t>1.9</a:t>
                      </a:r>
                      <a:endParaRPr lang="fr-BE" sz="1100" dirty="0">
                        <a:effectLst/>
                        <a:latin typeface="Calibri"/>
                        <a:ea typeface="Calibri"/>
                        <a:cs typeface="Times New Roman"/>
                      </a:endParaRPr>
                    </a:p>
                  </a:txBody>
                  <a:tcPr marL="0" marR="0" marT="0" marB="0" anchor="ctr"/>
                </a:tc>
                <a:tc>
                  <a:txBody>
                    <a:bodyPr/>
                    <a:lstStyle/>
                    <a:p>
                      <a:pPr marR="70485" algn="r">
                        <a:lnSpc>
                          <a:spcPct val="115000"/>
                        </a:lnSpc>
                        <a:spcAft>
                          <a:spcPts val="1000"/>
                        </a:spcAft>
                      </a:pPr>
                      <a:r>
                        <a:rPr lang="fr-FR" sz="1000" spc="30" dirty="0">
                          <a:effectLst/>
                        </a:rPr>
                        <a:t>3.0</a:t>
                      </a:r>
                      <a:endParaRPr lang="fr-BE" sz="1100" dirty="0">
                        <a:effectLst/>
                        <a:latin typeface="Calibri"/>
                        <a:ea typeface="Calibri"/>
                        <a:cs typeface="Times New Roman"/>
                      </a:endParaRPr>
                    </a:p>
                  </a:txBody>
                  <a:tcPr marL="0" marR="0" marT="0" marB="0" anchor="ctr"/>
                </a:tc>
              </a:tr>
            </a:tbl>
          </a:graphicData>
        </a:graphic>
      </p:graphicFrame>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166</a:t>
            </a:fld>
            <a:endParaRPr lang="fr-BE" dirty="0"/>
          </a:p>
        </p:txBody>
      </p:sp>
      <p:sp>
        <p:nvSpPr>
          <p:cNvPr id="6" name="Rectangle 1"/>
          <p:cNvSpPr>
            <a:spLocks noChangeArrowheads="1"/>
          </p:cNvSpPr>
          <p:nvPr/>
        </p:nvSpPr>
        <p:spPr bwMode="auto">
          <a:xfrm>
            <a:off x="2191938" y="265213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Table 4.12 Race differences among mothers in Rio de Janeiro in 2000</a:t>
            </a:r>
            <a:endParaRPr kumimoji="0" lang="fr-BE"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B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extLst>
      <p:ext uri="{BB962C8B-B14F-4D97-AF65-F5344CB8AC3E}">
        <p14:creationId xmlns:p14="http://schemas.microsoft.com/office/powerpoint/2010/main" val="120167546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4. Hiérarchie intellectuelle en Afrique</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167</a:t>
            </a:fld>
            <a:endParaRPr lang="fr-BE" dirty="0"/>
          </a:p>
        </p:txBody>
      </p:sp>
      <p:graphicFrame>
        <p:nvGraphicFramePr>
          <p:cNvPr id="7" name="Tableau 6"/>
          <p:cNvGraphicFramePr>
            <a:graphicFrameLocks noGrp="1"/>
          </p:cNvGraphicFramePr>
          <p:nvPr>
            <p:extLst>
              <p:ext uri="{D42A27DB-BD31-4B8C-83A1-F6EECF244321}">
                <p14:modId xmlns:p14="http://schemas.microsoft.com/office/powerpoint/2010/main" val="2134586734"/>
              </p:ext>
            </p:extLst>
          </p:nvPr>
        </p:nvGraphicFramePr>
        <p:xfrm>
          <a:off x="323528" y="2996951"/>
          <a:ext cx="8496947" cy="919412"/>
        </p:xfrm>
        <a:graphic>
          <a:graphicData uri="http://schemas.openxmlformats.org/drawingml/2006/table">
            <a:tbl>
              <a:tblPr firstRow="1" firstCol="1" bandRow="1">
                <a:tableStyleId>{5C22544A-7EE6-4342-B048-85BDC9FD1C3A}</a:tableStyleId>
              </a:tblPr>
              <a:tblGrid>
                <a:gridCol w="1416158"/>
                <a:gridCol w="1416158"/>
                <a:gridCol w="1416158"/>
                <a:gridCol w="1428158"/>
                <a:gridCol w="1404157"/>
                <a:gridCol w="1416158"/>
              </a:tblGrid>
              <a:tr h="459706">
                <a:tc>
                  <a:txBody>
                    <a:bodyPr/>
                    <a:lstStyle/>
                    <a:p>
                      <a:pPr indent="47625">
                        <a:lnSpc>
                          <a:spcPct val="115000"/>
                        </a:lnSpc>
                        <a:spcAft>
                          <a:spcPts val="750"/>
                        </a:spcAft>
                      </a:pPr>
                      <a:r>
                        <a:rPr lang="fr-BE" sz="1800" dirty="0">
                          <a:effectLst/>
                        </a:rPr>
                        <a:t>Race</a:t>
                      </a:r>
                      <a:endParaRPr lang="fr-BE" sz="1800" dirty="0">
                        <a:effectLst/>
                        <a:latin typeface="Calibri"/>
                        <a:ea typeface="Calibri"/>
                        <a:cs typeface="Times New Roman"/>
                      </a:endParaRPr>
                    </a:p>
                  </a:txBody>
                  <a:tcPr marL="68580" marR="68580" marT="0" marB="0"/>
                </a:tc>
                <a:tc>
                  <a:txBody>
                    <a:bodyPr/>
                    <a:lstStyle/>
                    <a:p>
                      <a:pPr indent="47625">
                        <a:lnSpc>
                          <a:spcPct val="115000"/>
                        </a:lnSpc>
                        <a:spcAft>
                          <a:spcPts val="750"/>
                        </a:spcAft>
                      </a:pPr>
                      <a:r>
                        <a:rPr lang="fr-BE" sz="1800" dirty="0" err="1" smtClean="0">
                          <a:effectLst/>
                          <a:latin typeface="Calibri"/>
                          <a:ea typeface="Calibri"/>
                          <a:cs typeface="Times New Roman"/>
                        </a:rPr>
                        <a:t>Jews</a:t>
                      </a:r>
                      <a:endParaRPr lang="fr-BE" sz="1800" dirty="0">
                        <a:effectLst/>
                        <a:latin typeface="Calibri"/>
                        <a:ea typeface="Calibri"/>
                        <a:cs typeface="Times New Roman"/>
                      </a:endParaRPr>
                    </a:p>
                  </a:txBody>
                  <a:tcPr marL="68580" marR="68580" marT="0" marB="0"/>
                </a:tc>
                <a:tc>
                  <a:txBody>
                    <a:bodyPr/>
                    <a:lstStyle/>
                    <a:p>
                      <a:pPr indent="47625">
                        <a:lnSpc>
                          <a:spcPct val="115000"/>
                        </a:lnSpc>
                        <a:spcAft>
                          <a:spcPts val="750"/>
                        </a:spcAft>
                      </a:pPr>
                      <a:r>
                        <a:rPr lang="fr-BE" sz="1800" dirty="0" smtClean="0">
                          <a:effectLst/>
                          <a:latin typeface="+mn-lt"/>
                          <a:ea typeface="+mn-ea"/>
                          <a:cs typeface="+mn-cs"/>
                        </a:rPr>
                        <a:t>Whites</a:t>
                      </a:r>
                      <a:endParaRPr lang="fr-BE" sz="1800" dirty="0">
                        <a:effectLst/>
                        <a:latin typeface="Calibri"/>
                        <a:ea typeface="Calibri"/>
                        <a:cs typeface="Times New Roman"/>
                      </a:endParaRPr>
                    </a:p>
                  </a:txBody>
                  <a:tcPr marL="68580" marR="68580" marT="0" marB="0"/>
                </a:tc>
                <a:tc>
                  <a:txBody>
                    <a:bodyPr/>
                    <a:lstStyle/>
                    <a:p>
                      <a:pPr indent="47625">
                        <a:lnSpc>
                          <a:spcPct val="115000"/>
                        </a:lnSpc>
                        <a:spcAft>
                          <a:spcPts val="750"/>
                        </a:spcAft>
                      </a:pPr>
                      <a:r>
                        <a:rPr lang="fr-BE" sz="1800" dirty="0" smtClean="0">
                          <a:effectLst/>
                          <a:latin typeface="+mn-lt"/>
                          <a:ea typeface="+mn-ea"/>
                          <a:cs typeface="+mn-cs"/>
                        </a:rPr>
                        <a:t>Indians</a:t>
                      </a:r>
                      <a:endParaRPr lang="fr-BE" sz="1800" dirty="0">
                        <a:effectLst/>
                        <a:latin typeface="Calibri"/>
                        <a:ea typeface="Calibri"/>
                        <a:cs typeface="Times New Roman"/>
                      </a:endParaRPr>
                    </a:p>
                  </a:txBody>
                  <a:tcPr marL="68580" marR="68580" marT="0" marB="0"/>
                </a:tc>
                <a:tc>
                  <a:txBody>
                    <a:bodyPr/>
                    <a:lstStyle/>
                    <a:p>
                      <a:pPr indent="47625">
                        <a:lnSpc>
                          <a:spcPct val="115000"/>
                        </a:lnSpc>
                        <a:spcAft>
                          <a:spcPts val="750"/>
                        </a:spcAft>
                      </a:pPr>
                      <a:r>
                        <a:rPr lang="fr-BE" sz="1800" dirty="0" smtClean="0">
                          <a:effectLst/>
                          <a:latin typeface="+mn-lt"/>
                          <a:ea typeface="+mn-ea"/>
                          <a:cs typeface="+mn-cs"/>
                        </a:rPr>
                        <a:t>Colored</a:t>
                      </a:r>
                      <a:endParaRPr lang="fr-BE" sz="1800" dirty="0">
                        <a:effectLst/>
                        <a:latin typeface="Calibri"/>
                        <a:ea typeface="Calibri"/>
                        <a:cs typeface="Times New Roman"/>
                      </a:endParaRPr>
                    </a:p>
                  </a:txBody>
                  <a:tcPr marL="68580" marR="68580" marT="0" marB="0"/>
                </a:tc>
                <a:tc>
                  <a:txBody>
                    <a:bodyPr/>
                    <a:lstStyle/>
                    <a:p>
                      <a:pPr indent="47625">
                        <a:lnSpc>
                          <a:spcPct val="115000"/>
                        </a:lnSpc>
                        <a:spcAft>
                          <a:spcPts val="750"/>
                        </a:spcAft>
                      </a:pPr>
                      <a:r>
                        <a:rPr lang="fr-BE" sz="1800" dirty="0" smtClean="0">
                          <a:effectLst/>
                          <a:latin typeface="+mn-lt"/>
                          <a:ea typeface="+mn-ea"/>
                          <a:cs typeface="+mn-cs"/>
                        </a:rPr>
                        <a:t>Blacks</a:t>
                      </a:r>
                      <a:endParaRPr lang="fr-BE" sz="1800" dirty="0">
                        <a:effectLst/>
                        <a:latin typeface="Calibri"/>
                        <a:ea typeface="Calibri"/>
                        <a:cs typeface="Times New Roman"/>
                      </a:endParaRPr>
                    </a:p>
                  </a:txBody>
                  <a:tcPr marL="68580" marR="68580" marT="0" marB="0"/>
                </a:tc>
              </a:tr>
              <a:tr h="459706">
                <a:tc>
                  <a:txBody>
                    <a:bodyPr/>
                    <a:lstStyle/>
                    <a:p>
                      <a:pPr indent="47625">
                        <a:lnSpc>
                          <a:spcPct val="115000"/>
                        </a:lnSpc>
                        <a:spcAft>
                          <a:spcPts val="750"/>
                        </a:spcAft>
                      </a:pPr>
                      <a:r>
                        <a:rPr lang="fr-BE" sz="1800" dirty="0">
                          <a:effectLst/>
                        </a:rPr>
                        <a:t>Q.I</a:t>
                      </a:r>
                      <a:endParaRPr lang="fr-BE" sz="1800" dirty="0">
                        <a:effectLst/>
                        <a:latin typeface="Calibri"/>
                        <a:ea typeface="Calibri"/>
                        <a:cs typeface="Times New Roman"/>
                      </a:endParaRPr>
                    </a:p>
                  </a:txBody>
                  <a:tcPr marL="68580" marR="68580" marT="0" marB="0"/>
                </a:tc>
                <a:tc>
                  <a:txBody>
                    <a:bodyPr/>
                    <a:lstStyle/>
                    <a:p>
                      <a:pPr indent="47625">
                        <a:lnSpc>
                          <a:spcPct val="115000"/>
                        </a:lnSpc>
                        <a:spcAft>
                          <a:spcPts val="750"/>
                        </a:spcAft>
                      </a:pPr>
                      <a:r>
                        <a:rPr lang="fr-BE" sz="1800" dirty="0" smtClean="0">
                          <a:effectLst/>
                          <a:latin typeface="Calibri"/>
                          <a:ea typeface="Calibri"/>
                          <a:cs typeface="Times New Roman"/>
                        </a:rPr>
                        <a:t>110</a:t>
                      </a:r>
                      <a:endParaRPr lang="fr-BE" sz="1800" dirty="0">
                        <a:effectLst/>
                        <a:latin typeface="Calibri"/>
                        <a:ea typeface="Calibri"/>
                        <a:cs typeface="Times New Roman"/>
                      </a:endParaRPr>
                    </a:p>
                  </a:txBody>
                  <a:tcPr marL="68580" marR="68580" marT="0" marB="0"/>
                </a:tc>
                <a:tc>
                  <a:txBody>
                    <a:bodyPr/>
                    <a:lstStyle/>
                    <a:p>
                      <a:pPr indent="47625">
                        <a:lnSpc>
                          <a:spcPct val="115000"/>
                        </a:lnSpc>
                        <a:spcAft>
                          <a:spcPts val="750"/>
                        </a:spcAft>
                      </a:pPr>
                      <a:r>
                        <a:rPr lang="fr-BE" sz="1800" dirty="0" smtClean="0">
                          <a:effectLst/>
                          <a:latin typeface="+mn-lt"/>
                          <a:ea typeface="+mn-ea"/>
                          <a:cs typeface="+mn-cs"/>
                        </a:rPr>
                        <a:t>100</a:t>
                      </a:r>
                      <a:endParaRPr lang="fr-BE" sz="1800" dirty="0">
                        <a:effectLst/>
                        <a:latin typeface="Calibri"/>
                        <a:ea typeface="Calibri"/>
                        <a:cs typeface="Times New Roman"/>
                      </a:endParaRPr>
                    </a:p>
                  </a:txBody>
                  <a:tcPr marL="68580" marR="68580" marT="0" marB="0"/>
                </a:tc>
                <a:tc>
                  <a:txBody>
                    <a:bodyPr/>
                    <a:lstStyle/>
                    <a:p>
                      <a:pPr indent="47625">
                        <a:lnSpc>
                          <a:spcPct val="115000"/>
                        </a:lnSpc>
                        <a:spcAft>
                          <a:spcPts val="750"/>
                        </a:spcAft>
                      </a:pPr>
                      <a:r>
                        <a:rPr lang="fr-BE" sz="1800" dirty="0" smtClean="0">
                          <a:effectLst/>
                          <a:latin typeface="+mn-lt"/>
                          <a:ea typeface="+mn-ea"/>
                          <a:cs typeface="+mn-cs"/>
                        </a:rPr>
                        <a:t>86</a:t>
                      </a:r>
                      <a:endParaRPr lang="fr-BE" sz="1800" dirty="0">
                        <a:effectLst/>
                        <a:latin typeface="Calibri"/>
                        <a:ea typeface="Calibri"/>
                        <a:cs typeface="Times New Roman"/>
                      </a:endParaRPr>
                    </a:p>
                  </a:txBody>
                  <a:tcPr marL="68580" marR="68580" marT="0" marB="0"/>
                </a:tc>
                <a:tc>
                  <a:txBody>
                    <a:bodyPr/>
                    <a:lstStyle/>
                    <a:p>
                      <a:pPr indent="47625">
                        <a:lnSpc>
                          <a:spcPct val="115000"/>
                        </a:lnSpc>
                        <a:spcAft>
                          <a:spcPts val="750"/>
                        </a:spcAft>
                      </a:pPr>
                      <a:r>
                        <a:rPr lang="fr-BE" sz="1800" dirty="0" smtClean="0">
                          <a:effectLst/>
                          <a:latin typeface="+mn-lt"/>
                          <a:ea typeface="+mn-ea"/>
                          <a:cs typeface="+mn-cs"/>
                        </a:rPr>
                        <a:t>83</a:t>
                      </a:r>
                      <a:endParaRPr lang="fr-BE" sz="1800" dirty="0">
                        <a:effectLst/>
                        <a:latin typeface="Calibri"/>
                        <a:ea typeface="Calibri"/>
                        <a:cs typeface="Times New Roman"/>
                      </a:endParaRPr>
                    </a:p>
                  </a:txBody>
                  <a:tcPr marL="68580" marR="68580" marT="0" marB="0"/>
                </a:tc>
                <a:tc>
                  <a:txBody>
                    <a:bodyPr/>
                    <a:lstStyle/>
                    <a:p>
                      <a:pPr indent="47625">
                        <a:lnSpc>
                          <a:spcPct val="115000"/>
                        </a:lnSpc>
                        <a:spcAft>
                          <a:spcPts val="750"/>
                        </a:spcAft>
                      </a:pPr>
                      <a:r>
                        <a:rPr lang="fr-BE" sz="1800" dirty="0" smtClean="0">
                          <a:effectLst/>
                          <a:latin typeface="+mn-lt"/>
                          <a:ea typeface="+mn-ea"/>
                          <a:cs typeface="+mn-cs"/>
                        </a:rPr>
                        <a:t>69</a:t>
                      </a:r>
                      <a:endParaRPr lang="fr-BE" sz="1800" dirty="0">
                        <a:effectLst/>
                        <a:latin typeface="Calibri"/>
                        <a:ea typeface="Calibri"/>
                        <a:cs typeface="Times New Roman"/>
                      </a:endParaRPr>
                    </a:p>
                  </a:txBody>
                  <a:tcPr marL="68580" marR="68580" marT="0" marB="0"/>
                </a:tc>
              </a:tr>
            </a:tbl>
          </a:graphicData>
        </a:graphic>
      </p:graphicFrame>
      <p:sp>
        <p:nvSpPr>
          <p:cNvPr id="8" name="Rectangle 1"/>
          <p:cNvSpPr>
            <a:spLocks noChangeArrowheads="1"/>
          </p:cNvSpPr>
          <p:nvPr/>
        </p:nvSpPr>
        <p:spPr bwMode="auto">
          <a:xfrm>
            <a:off x="457200" y="36877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7625" algn="l" defTabSz="914400" rtl="0" eaLnBrk="1" fontAlgn="base" latinLnBrk="0" hangingPunct="1">
              <a:lnSpc>
                <a:spcPct val="100000"/>
              </a:lnSpc>
              <a:spcBef>
                <a:spcPct val="0"/>
              </a:spcBef>
              <a:spcAft>
                <a:spcPct val="0"/>
              </a:spcAft>
              <a:buClrTx/>
              <a:buSzTx/>
              <a:buFontTx/>
              <a:buNone/>
              <a:tabLst/>
            </a:pPr>
            <a:r>
              <a:rPr kumimoji="0" lang="fr-BE" sz="1000" b="0" i="0" u="none" strike="noStrike" cap="none" normalizeH="0" baseline="0" dirty="0" smtClean="0">
                <a:ln>
                  <a:noFill/>
                </a:ln>
                <a:solidFill>
                  <a:srgbClr val="000000"/>
                </a:solidFill>
                <a:effectLst/>
                <a:latin typeface="Calibri"/>
                <a:ea typeface="Times New Roman" pitchFamily="18" charset="0"/>
                <a:cs typeface="Times New Roman" pitchFamily="18" charset="0"/>
              </a:rPr>
              <a:t> </a:t>
            </a:r>
            <a:endParaRPr kumimoji="0" lang="fr-B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ZoneTexte 5"/>
          <p:cNvSpPr txBox="1"/>
          <p:nvPr/>
        </p:nvSpPr>
        <p:spPr>
          <a:xfrm>
            <a:off x="0"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extLst>
      <p:ext uri="{BB962C8B-B14F-4D97-AF65-F5344CB8AC3E}">
        <p14:creationId xmlns:p14="http://schemas.microsoft.com/office/powerpoint/2010/main" val="229696230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4.1 La hiérarchie reste Q.I-cratique pour l’éducation</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168</a:t>
            </a:fld>
            <a:endParaRPr lang="fr-BE" dirty="0"/>
          </a:p>
        </p:txBody>
      </p:sp>
      <p:graphicFrame>
        <p:nvGraphicFramePr>
          <p:cNvPr id="16" name="Tableau 15"/>
          <p:cNvGraphicFramePr>
            <a:graphicFrameLocks noGrp="1"/>
          </p:cNvGraphicFramePr>
          <p:nvPr/>
        </p:nvGraphicFramePr>
        <p:xfrm>
          <a:off x="457200" y="2527776"/>
          <a:ext cx="8229599" cy="2670810"/>
        </p:xfrm>
        <a:graphic>
          <a:graphicData uri="http://schemas.openxmlformats.org/drawingml/2006/table">
            <a:tbl>
              <a:tblPr firstRow="1" firstCol="1" bandRow="1">
                <a:tableStyleId>{5C22544A-7EE6-4342-B048-85BDC9FD1C3A}</a:tableStyleId>
              </a:tblPr>
              <a:tblGrid>
                <a:gridCol w="498326"/>
                <a:gridCol w="1031559"/>
                <a:gridCol w="649990"/>
                <a:gridCol w="1083317"/>
                <a:gridCol w="988226"/>
                <a:gridCol w="1251833"/>
                <a:gridCol w="2726348"/>
              </a:tblGrid>
              <a:tr h="153035">
                <a:tc>
                  <a:txBody>
                    <a:bodyPr/>
                    <a:lstStyle/>
                    <a:p>
                      <a:pPr indent="47625">
                        <a:lnSpc>
                          <a:spcPct val="115000"/>
                        </a:lnSpc>
                        <a:spcAft>
                          <a:spcPts val="750"/>
                        </a:spcAft>
                      </a:pPr>
                      <a:r>
                        <a:rPr lang="en-US" sz="900" spc="-10" dirty="0">
                          <a:effectLst/>
                        </a:rPr>
                        <a:t> </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Test</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N</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Africans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Indians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Europeans</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Reference</a:t>
                      </a:r>
                      <a:endParaRPr lang="fr-BE" sz="1100" dirty="0">
                        <a:effectLst/>
                        <a:latin typeface="Calibri"/>
                        <a:ea typeface="Calibri"/>
                        <a:cs typeface="Times New Roman"/>
                      </a:endParaRPr>
                    </a:p>
                  </a:txBody>
                  <a:tcPr marL="0" marR="0" marT="0" marB="0" anchor="ctr"/>
                </a:tc>
              </a:tr>
              <a:tr h="146685">
                <a:tc>
                  <a:txBody>
                    <a:bodyPr/>
                    <a:lstStyle/>
                    <a:p>
                      <a:pPr indent="47625">
                        <a:lnSpc>
                          <a:spcPct val="115000"/>
                        </a:lnSpc>
                        <a:spcAft>
                          <a:spcPts val="750"/>
                        </a:spcAft>
                      </a:pPr>
                      <a:r>
                        <a:rPr lang="fr-FR" sz="900" spc="-10" dirty="0">
                          <a:effectLst/>
                        </a:rPr>
                        <a:t>1</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APM</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80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84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 </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103</a:t>
                      </a:r>
                      <a:endParaRPr lang="fr-BE" sz="1100" dirty="0">
                        <a:effectLst/>
                        <a:latin typeface="Calibri"/>
                        <a:ea typeface="Calibri"/>
                        <a:cs typeface="Times New Roman"/>
                      </a:endParaRPr>
                    </a:p>
                  </a:txBody>
                  <a:tcPr marL="0" marR="0" marT="0" marB="0" anchor="ctr"/>
                </a:tc>
                <a:tc rowSpan="2">
                  <a:txBody>
                    <a:bodyPr/>
                    <a:lstStyle/>
                    <a:p>
                      <a:pPr indent="47625">
                        <a:lnSpc>
                          <a:spcPct val="115000"/>
                        </a:lnSpc>
                        <a:spcAft>
                          <a:spcPts val="750"/>
                        </a:spcAft>
                      </a:pPr>
                      <a:r>
                        <a:rPr lang="fr-FR" sz="900" dirty="0">
                          <a:effectLst/>
                        </a:rPr>
                        <a:t>Poortinga, 1971</a:t>
                      </a:r>
                      <a:endParaRPr lang="fr-BE" sz="1100" dirty="0">
                        <a:effectLst/>
                      </a:endParaRPr>
                    </a:p>
                    <a:p>
                      <a:pPr indent="47625">
                        <a:lnSpc>
                          <a:spcPct val="110000"/>
                        </a:lnSpc>
                        <a:spcAft>
                          <a:spcPts val="750"/>
                        </a:spcAft>
                      </a:pPr>
                      <a:r>
                        <a:rPr lang="fr-FR" sz="900" dirty="0">
                          <a:effectLst/>
                        </a:rPr>
                        <a:t>Poortinga &amp;</a:t>
                      </a:r>
                      <a:endParaRPr lang="fr-BE" sz="1100" dirty="0">
                        <a:effectLst/>
                      </a:endParaRPr>
                    </a:p>
                    <a:p>
                      <a:pPr indent="47625">
                        <a:lnSpc>
                          <a:spcPct val="115000"/>
                        </a:lnSpc>
                        <a:spcAft>
                          <a:spcPts val="750"/>
                        </a:spcAft>
                      </a:pPr>
                      <a:r>
                        <a:rPr lang="fr-FR" sz="900" spc="-10" dirty="0">
                          <a:effectLst/>
                        </a:rPr>
                        <a:t>Foden, 1975</a:t>
                      </a:r>
                      <a:endParaRPr lang="fr-BE" sz="1100" dirty="0">
                        <a:effectLst/>
                        <a:latin typeface="Calibri"/>
                        <a:ea typeface="Calibri"/>
                        <a:cs typeface="Times New Roman"/>
                      </a:endParaRPr>
                    </a:p>
                  </a:txBody>
                  <a:tcPr marL="0" marR="0" marT="0" marB="0" anchor="ctr"/>
                </a:tc>
              </a:tr>
              <a:tr h="297180">
                <a:tc>
                  <a:txBody>
                    <a:bodyPr/>
                    <a:lstStyle/>
                    <a:p>
                      <a:pPr indent="47625">
                        <a:lnSpc>
                          <a:spcPct val="115000"/>
                        </a:lnSpc>
                        <a:spcAft>
                          <a:spcPts val="750"/>
                        </a:spcAft>
                      </a:pPr>
                      <a:r>
                        <a:rPr lang="fr-FR" sz="900" spc="-10" dirty="0">
                          <a:effectLst/>
                        </a:rPr>
                        <a:t>2</a:t>
                      </a:r>
                      <a:endParaRPr lang="fr-BE" sz="1100" dirty="0">
                        <a:effectLst/>
                        <a:latin typeface="Calibri"/>
                        <a:ea typeface="Calibri"/>
                        <a:cs typeface="Times New Roman"/>
                      </a:endParaRPr>
                    </a:p>
                  </a:txBody>
                  <a:tcPr marL="0" marR="0" marT="0" marB="0" anchor="b"/>
                </a:tc>
                <a:tc>
                  <a:txBody>
                    <a:bodyPr/>
                    <a:lstStyle/>
                    <a:p>
                      <a:pPr indent="47625">
                        <a:lnSpc>
                          <a:spcPct val="115000"/>
                        </a:lnSpc>
                        <a:spcAft>
                          <a:spcPts val="750"/>
                        </a:spcAft>
                      </a:pPr>
                      <a:r>
                        <a:rPr lang="fr-FR" sz="900" spc="-10" dirty="0">
                          <a:effectLst/>
                        </a:rPr>
                        <a:t>Blox</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900" dirty="0">
                          <a:effectLst/>
                        </a:rPr>
                        <a:t>97</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900" dirty="0">
                          <a:effectLst/>
                        </a:rPr>
                        <a:t>72</a:t>
                      </a:r>
                      <a:endParaRPr lang="fr-BE" sz="1100" dirty="0">
                        <a:effectLst/>
                        <a:latin typeface="Calibri"/>
                        <a:ea typeface="Calibri"/>
                        <a:cs typeface="Times New Roman"/>
                      </a:endParaRPr>
                    </a:p>
                  </a:txBody>
                  <a:tcPr marL="0" marR="0" marT="0" marB="0" anchor="b"/>
                </a:tc>
                <a:tc>
                  <a:txBody>
                    <a:bodyPr/>
                    <a:lstStyle/>
                    <a:p>
                      <a:pPr indent="47625">
                        <a:lnSpc>
                          <a:spcPct val="115000"/>
                        </a:lnSpc>
                        <a:spcAft>
                          <a:spcPts val="750"/>
                        </a:spcAft>
                      </a:pPr>
                      <a:r>
                        <a:rPr lang="fr-FR" sz="900" spc="-10" dirty="0">
                          <a:effectLst/>
                        </a:rPr>
                        <a:t>-</a:t>
                      </a:r>
                      <a:endParaRPr lang="fr-BE" sz="1100" dirty="0">
                        <a:effectLst/>
                        <a:latin typeface="Calibri"/>
                        <a:ea typeface="Calibri"/>
                        <a:cs typeface="Times New Roman"/>
                      </a:endParaRPr>
                    </a:p>
                  </a:txBody>
                  <a:tcPr marL="0" marR="0" marT="0" marB="0" anchor="b"/>
                </a:tc>
                <a:tc>
                  <a:txBody>
                    <a:bodyPr/>
                    <a:lstStyle/>
                    <a:p>
                      <a:pPr indent="47625" algn="ctr">
                        <a:lnSpc>
                          <a:spcPct val="115000"/>
                        </a:lnSpc>
                        <a:spcAft>
                          <a:spcPts val="750"/>
                        </a:spcAft>
                      </a:pPr>
                      <a:r>
                        <a:rPr lang="fr-FR" sz="900" dirty="0">
                          <a:effectLst/>
                        </a:rPr>
                        <a:t>100</a:t>
                      </a:r>
                      <a:endParaRPr lang="fr-BE" sz="1100" dirty="0">
                        <a:effectLst/>
                        <a:latin typeface="Calibri"/>
                        <a:ea typeface="Calibri"/>
                        <a:cs typeface="Times New Roman"/>
                      </a:endParaRPr>
                    </a:p>
                  </a:txBody>
                  <a:tcPr marL="0" marR="0" marT="0" marB="0" anchor="b"/>
                </a:tc>
                <a:tc vMerge="1">
                  <a:txBody>
                    <a:bodyPr/>
                    <a:lstStyle/>
                    <a:p>
                      <a:endParaRPr lang="fr-BE"/>
                    </a:p>
                  </a:txBody>
                  <a:tcPr/>
                </a:tc>
              </a:tr>
              <a:tr h="301625">
                <a:tc>
                  <a:txBody>
                    <a:bodyPr/>
                    <a:lstStyle/>
                    <a:p>
                      <a:pPr indent="47625">
                        <a:lnSpc>
                          <a:spcPct val="115000"/>
                        </a:lnSpc>
                        <a:spcAft>
                          <a:spcPts val="750"/>
                        </a:spcAft>
                      </a:pPr>
                      <a:r>
                        <a:rPr lang="fr-FR" sz="900" spc="-10" dirty="0">
                          <a:effectLst/>
                        </a:rPr>
                        <a:t>3</a:t>
                      </a:r>
                      <a:endParaRPr lang="fr-BE" sz="1100" dirty="0">
                        <a:effectLst/>
                        <a:latin typeface="Calibri"/>
                        <a:ea typeface="Calibri"/>
                        <a:cs typeface="Times New Roman"/>
                      </a:endParaRPr>
                    </a:p>
                  </a:txBody>
                  <a:tcPr marL="0" marR="0" marT="0" marB="0" anchor="b"/>
                </a:tc>
                <a:tc>
                  <a:txBody>
                    <a:bodyPr/>
                    <a:lstStyle/>
                    <a:p>
                      <a:pPr indent="47625">
                        <a:lnSpc>
                          <a:spcPct val="115000"/>
                        </a:lnSpc>
                        <a:spcAft>
                          <a:spcPts val="750"/>
                        </a:spcAft>
                      </a:pPr>
                      <a:r>
                        <a:rPr lang="fr-FR" sz="900" spc="-10" dirty="0">
                          <a:effectLst/>
                        </a:rPr>
                        <a:t>Blox</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900" dirty="0">
                          <a:effectLst/>
                        </a:rPr>
                        <a:t>600</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900" dirty="0">
                          <a:effectLst/>
                        </a:rPr>
                        <a:t>79</a:t>
                      </a:r>
                      <a:endParaRPr lang="fr-BE" sz="1100" dirty="0">
                        <a:effectLst/>
                        <a:latin typeface="Calibri"/>
                        <a:ea typeface="Calibri"/>
                        <a:cs typeface="Times New Roman"/>
                      </a:endParaRPr>
                    </a:p>
                  </a:txBody>
                  <a:tcPr marL="0" marR="0" marT="0" marB="0" anchor="b"/>
                </a:tc>
                <a:tc>
                  <a:txBody>
                    <a:bodyPr/>
                    <a:lstStyle/>
                    <a:p>
                      <a:pPr indent="47625">
                        <a:lnSpc>
                          <a:spcPct val="115000"/>
                        </a:lnSpc>
                        <a:spcAft>
                          <a:spcPts val="750"/>
                        </a:spcAft>
                      </a:pPr>
                      <a:r>
                        <a:rPr lang="fr-FR" sz="900" spc="-10" dirty="0">
                          <a:effectLst/>
                        </a:rPr>
                        <a:t>-</a:t>
                      </a:r>
                      <a:endParaRPr lang="fr-BE" sz="1100" dirty="0">
                        <a:effectLst/>
                        <a:latin typeface="Calibri"/>
                        <a:ea typeface="Calibri"/>
                        <a:cs typeface="Times New Roman"/>
                      </a:endParaRPr>
                    </a:p>
                  </a:txBody>
                  <a:tcPr marL="0" marR="0" marT="0" marB="0" anchor="b"/>
                </a:tc>
                <a:tc>
                  <a:txBody>
                    <a:bodyPr/>
                    <a:lstStyle/>
                    <a:p>
                      <a:pPr indent="47625" algn="ctr">
                        <a:lnSpc>
                          <a:spcPct val="115000"/>
                        </a:lnSpc>
                        <a:spcAft>
                          <a:spcPts val="750"/>
                        </a:spcAft>
                      </a:pPr>
                      <a:r>
                        <a:rPr lang="fr-FR" sz="900" dirty="0">
                          <a:effectLst/>
                        </a:rPr>
                        <a:t>100</a:t>
                      </a:r>
                      <a:endParaRPr lang="fr-BE" sz="1100" dirty="0">
                        <a:effectLst/>
                        <a:latin typeface="Calibri"/>
                        <a:ea typeface="Calibri"/>
                        <a:cs typeface="Times New Roman"/>
                      </a:endParaRPr>
                    </a:p>
                  </a:txBody>
                  <a:tcPr marL="0" marR="0" marT="0" marB="0" anchor="b"/>
                </a:tc>
                <a:tc>
                  <a:txBody>
                    <a:bodyPr/>
                    <a:lstStyle/>
                    <a:p>
                      <a:pPr indent="47625">
                        <a:lnSpc>
                          <a:spcPct val="120000"/>
                        </a:lnSpc>
                        <a:spcAft>
                          <a:spcPts val="750"/>
                        </a:spcAft>
                      </a:pPr>
                      <a:r>
                        <a:rPr lang="fr-FR" sz="900" dirty="0">
                          <a:effectLst/>
                        </a:rPr>
                        <a:t>Taylor &amp;</a:t>
                      </a:r>
                      <a:endParaRPr lang="fr-BE" sz="1100" dirty="0">
                        <a:effectLst/>
                      </a:endParaRPr>
                    </a:p>
                    <a:p>
                      <a:pPr indent="47625">
                        <a:lnSpc>
                          <a:spcPct val="115000"/>
                        </a:lnSpc>
                        <a:spcAft>
                          <a:spcPts val="750"/>
                        </a:spcAft>
                      </a:pPr>
                      <a:r>
                        <a:rPr lang="fr-FR" sz="900" spc="-10" dirty="0">
                          <a:effectLst/>
                        </a:rPr>
                        <a:t>Radford, 1986</a:t>
                      </a:r>
                      <a:endParaRPr lang="fr-BE" sz="1100" dirty="0">
                        <a:effectLst/>
                        <a:latin typeface="Calibri"/>
                        <a:ea typeface="Calibri"/>
                        <a:cs typeface="Times New Roman"/>
                      </a:endParaRPr>
                    </a:p>
                  </a:txBody>
                  <a:tcPr marL="0" marR="0" marT="0" marB="0" anchor="ctr"/>
                </a:tc>
              </a:tr>
              <a:tr h="148590">
                <a:tc>
                  <a:txBody>
                    <a:bodyPr/>
                    <a:lstStyle/>
                    <a:p>
                      <a:pPr indent="47625">
                        <a:lnSpc>
                          <a:spcPct val="115000"/>
                        </a:lnSpc>
                        <a:spcAft>
                          <a:spcPts val="750"/>
                        </a:spcAft>
                      </a:pPr>
                      <a:r>
                        <a:rPr lang="fr-FR" sz="900" spc="-10" dirty="0">
                          <a:effectLst/>
                        </a:rPr>
                        <a:t>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WISC-R</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63</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75</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Avenant, 1988</a:t>
                      </a:r>
                      <a:endParaRPr lang="fr-BE" sz="1100" dirty="0">
                        <a:effectLst/>
                        <a:latin typeface="Calibri"/>
                        <a:ea typeface="Calibri"/>
                        <a:cs typeface="Times New Roman"/>
                      </a:endParaRPr>
                    </a:p>
                  </a:txBody>
                  <a:tcPr marL="0" marR="0" marT="0" marB="0" anchor="ctr"/>
                </a:tc>
              </a:tr>
              <a:tr h="148590">
                <a:tc>
                  <a:txBody>
                    <a:bodyPr/>
                    <a:lstStyle/>
                    <a:p>
                      <a:pPr indent="47625">
                        <a:lnSpc>
                          <a:spcPct val="115000"/>
                        </a:lnSpc>
                        <a:spcAft>
                          <a:spcPts val="750"/>
                        </a:spcAft>
                      </a:pPr>
                      <a:r>
                        <a:rPr lang="fr-FR" sz="900" spc="-10" dirty="0">
                          <a:effectLst/>
                        </a:rPr>
                        <a:t>5</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SPM</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147</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100</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 </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Zaaiman, 1998</a:t>
                      </a:r>
                      <a:endParaRPr lang="fr-BE" sz="1100" dirty="0">
                        <a:effectLst/>
                        <a:latin typeface="Calibri"/>
                        <a:ea typeface="Calibri"/>
                        <a:cs typeface="Times New Roman"/>
                      </a:endParaRPr>
                    </a:p>
                  </a:txBody>
                  <a:tcPr marL="0" marR="0" marT="0" marB="0" anchor="ctr"/>
                </a:tc>
              </a:tr>
              <a:tr h="148590">
                <a:tc>
                  <a:txBody>
                    <a:bodyPr/>
                    <a:lstStyle/>
                    <a:p>
                      <a:pPr indent="47625">
                        <a:lnSpc>
                          <a:spcPct val="115000"/>
                        </a:lnSpc>
                        <a:spcAft>
                          <a:spcPts val="750"/>
                        </a:spcAft>
                      </a:pPr>
                      <a:r>
                        <a:rPr lang="fr-FR" sz="900" spc="-10" dirty="0">
                          <a:effectLst/>
                        </a:rPr>
                        <a:t>6</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SPM</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30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77</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Grieve &amp; Viljoen, 2000</a:t>
                      </a:r>
                      <a:endParaRPr lang="fr-BE" sz="1100" dirty="0">
                        <a:effectLst/>
                        <a:latin typeface="Calibri"/>
                        <a:ea typeface="Calibri"/>
                        <a:cs typeface="Times New Roman"/>
                      </a:endParaRPr>
                    </a:p>
                  </a:txBody>
                  <a:tcPr marL="0" marR="0" marT="0" marB="0" anchor="ctr"/>
                </a:tc>
              </a:tr>
              <a:tr h="146050">
                <a:tc>
                  <a:txBody>
                    <a:bodyPr/>
                    <a:lstStyle/>
                    <a:p>
                      <a:pPr indent="47625">
                        <a:lnSpc>
                          <a:spcPct val="115000"/>
                        </a:lnSpc>
                        <a:spcAft>
                          <a:spcPts val="750"/>
                        </a:spcAft>
                      </a:pPr>
                      <a:r>
                        <a:rPr lang="fr-FR" sz="900" spc="-10" dirty="0">
                          <a:effectLst/>
                        </a:rPr>
                        <a:t>7</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SPM</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309</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83</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103</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Rushton &amp; Skuy, 2000</a:t>
                      </a:r>
                      <a:endParaRPr lang="fr-BE" sz="1100" dirty="0">
                        <a:effectLst/>
                        <a:latin typeface="Calibri"/>
                        <a:ea typeface="Calibri"/>
                        <a:cs typeface="Times New Roman"/>
                      </a:endParaRPr>
                    </a:p>
                  </a:txBody>
                  <a:tcPr marL="0" marR="0" marT="0" marB="0" anchor="ctr"/>
                </a:tc>
              </a:tr>
              <a:tr h="146685">
                <a:tc>
                  <a:txBody>
                    <a:bodyPr/>
                    <a:lstStyle/>
                    <a:p>
                      <a:pPr indent="47625">
                        <a:lnSpc>
                          <a:spcPct val="115000"/>
                        </a:lnSpc>
                        <a:spcAft>
                          <a:spcPts val="750"/>
                        </a:spcAft>
                      </a:pPr>
                      <a:r>
                        <a:rPr lang="fr-FR" sz="900" spc="-10" dirty="0">
                          <a:effectLst/>
                        </a:rPr>
                        <a:t>8</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SPM</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60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82</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105</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Sonke, 2001</a:t>
                      </a:r>
                      <a:endParaRPr lang="fr-BE" sz="1100" dirty="0">
                        <a:effectLst/>
                        <a:latin typeface="Calibri"/>
                        <a:ea typeface="Calibri"/>
                        <a:cs typeface="Times New Roman"/>
                      </a:endParaRPr>
                    </a:p>
                  </a:txBody>
                  <a:tcPr marL="0" marR="0" marT="0" marB="0" anchor="ctr"/>
                </a:tc>
              </a:tr>
              <a:tr h="148590">
                <a:tc>
                  <a:txBody>
                    <a:bodyPr/>
                    <a:lstStyle/>
                    <a:p>
                      <a:pPr indent="47625">
                        <a:lnSpc>
                          <a:spcPct val="115000"/>
                        </a:lnSpc>
                        <a:spcAft>
                          <a:spcPts val="750"/>
                        </a:spcAft>
                      </a:pPr>
                      <a:r>
                        <a:rPr lang="fr-FR" sz="900" spc="-10" dirty="0">
                          <a:effectLst/>
                        </a:rPr>
                        <a:t>9</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SPM</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70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81</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Skuy et al., 2002</a:t>
                      </a:r>
                      <a:endParaRPr lang="fr-BE" sz="1100" dirty="0">
                        <a:effectLst/>
                        <a:latin typeface="Calibri"/>
                        <a:ea typeface="Calibri"/>
                        <a:cs typeface="Times New Roman"/>
                      </a:endParaRPr>
                    </a:p>
                  </a:txBody>
                  <a:tcPr marL="0" marR="0" marT="0" marB="0" anchor="ctr"/>
                </a:tc>
              </a:tr>
              <a:tr h="146050">
                <a:tc>
                  <a:txBody>
                    <a:bodyPr/>
                    <a:lstStyle/>
                    <a:p>
                      <a:pPr indent="47625">
                        <a:lnSpc>
                          <a:spcPct val="115000"/>
                        </a:lnSpc>
                        <a:spcAft>
                          <a:spcPts val="750"/>
                        </a:spcAft>
                      </a:pPr>
                      <a:r>
                        <a:rPr lang="fr-FR" sz="900" spc="-10" dirty="0">
                          <a:effectLst/>
                        </a:rPr>
                        <a:t>10</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SPM</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342</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93</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98</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106</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Rushton et al., 2002</a:t>
                      </a:r>
                      <a:endParaRPr lang="fr-BE" sz="1100" dirty="0">
                        <a:effectLst/>
                        <a:latin typeface="Calibri"/>
                        <a:ea typeface="Calibri"/>
                        <a:cs typeface="Times New Roman"/>
                      </a:endParaRPr>
                    </a:p>
                  </a:txBody>
                  <a:tcPr marL="0" marR="0" marT="0" marB="0" anchor="ctr"/>
                </a:tc>
              </a:tr>
              <a:tr h="148590">
                <a:tc>
                  <a:txBody>
                    <a:bodyPr/>
                    <a:lstStyle/>
                    <a:p>
                      <a:pPr indent="47625">
                        <a:lnSpc>
                          <a:spcPct val="115000"/>
                        </a:lnSpc>
                        <a:spcAft>
                          <a:spcPts val="750"/>
                        </a:spcAft>
                      </a:pPr>
                      <a:r>
                        <a:rPr lang="fr-FR" sz="900" spc="-10" dirty="0">
                          <a:effectLst/>
                        </a:rPr>
                        <a:t>11</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APM</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294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99</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102</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113</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Rushton et al., 2003</a:t>
                      </a:r>
                      <a:endParaRPr lang="fr-BE" sz="1100" dirty="0">
                        <a:effectLst/>
                        <a:latin typeface="Calibri"/>
                        <a:ea typeface="Calibri"/>
                        <a:cs typeface="Times New Roman"/>
                      </a:endParaRPr>
                    </a:p>
                  </a:txBody>
                  <a:tcPr marL="0" marR="0" marT="0" marB="0" anchor="ctr"/>
                </a:tc>
              </a:tr>
              <a:tr h="153035">
                <a:tc>
                  <a:txBody>
                    <a:bodyPr/>
                    <a:lstStyle/>
                    <a:p>
                      <a:pPr indent="47625">
                        <a:lnSpc>
                          <a:spcPct val="115000"/>
                        </a:lnSpc>
                        <a:spcAft>
                          <a:spcPts val="750"/>
                        </a:spcAft>
                      </a:pPr>
                      <a:r>
                        <a:rPr lang="fr-FR" sz="900" spc="-10" dirty="0">
                          <a:effectLst/>
                        </a:rPr>
                        <a:t>12</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APM</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306</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101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106</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116</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spc="-10" dirty="0">
                          <a:effectLst/>
                        </a:rPr>
                        <a:t>Rushton et al., 2004</a:t>
                      </a:r>
                      <a:endParaRPr lang="fr-BE" sz="1100" dirty="0">
                        <a:effectLst/>
                        <a:latin typeface="Calibri"/>
                        <a:ea typeface="Calibri"/>
                        <a:cs typeface="Times New Roman"/>
                      </a:endParaRPr>
                    </a:p>
                  </a:txBody>
                  <a:tcPr marL="0" marR="0" marT="0" marB="0" anchor="ctr"/>
                </a:tc>
              </a:tr>
            </a:tbl>
          </a:graphicData>
        </a:graphic>
      </p:graphicFrame>
      <p:sp>
        <p:nvSpPr>
          <p:cNvPr id="17" name="Rectangle 3"/>
          <p:cNvSpPr>
            <a:spLocks noChangeArrowheads="1"/>
          </p:cNvSpPr>
          <p:nvPr/>
        </p:nvSpPr>
        <p:spPr bwMode="auto">
          <a:xfrm>
            <a:off x="2123728" y="21541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7625" algn="l"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smtClean="0">
                <a:ln>
                  <a:noFill/>
                </a:ln>
                <a:solidFill>
                  <a:srgbClr val="000000"/>
                </a:solidFill>
                <a:effectLst/>
                <a:latin typeface="Verdana" pitchFamily="34" charset="0"/>
                <a:ea typeface="Times New Roman" pitchFamily="18" charset="0"/>
                <a:cs typeface="Times New Roman" pitchFamily="18" charset="0"/>
              </a:rPr>
              <a:t>Table 2.3. IQs of university students in South Africa</a:t>
            </a:r>
            <a:endParaRPr kumimoji="0" lang="fr-BE"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7625" algn="l" defTabSz="914400" rtl="0" eaLnBrk="0" fontAlgn="base" latinLnBrk="0" hangingPunct="0">
              <a:lnSpc>
                <a:spcPct val="100000"/>
              </a:lnSpc>
              <a:spcBef>
                <a:spcPct val="0"/>
              </a:spcBef>
              <a:spcAft>
                <a:spcPct val="0"/>
              </a:spcAft>
              <a:buClrTx/>
              <a:buSzTx/>
              <a:buFontTx/>
              <a:buNone/>
              <a:tabLst/>
            </a:pPr>
            <a:r>
              <a:rPr kumimoji="0" lang="fr-BE" sz="1000" b="0" i="0" u="none" strike="noStrike" cap="none" normalizeH="0" baseline="0" dirty="0" smtClean="0">
                <a:ln>
                  <a:noFill/>
                </a:ln>
                <a:solidFill>
                  <a:srgbClr val="000000"/>
                </a:solidFill>
                <a:effectLst/>
                <a:latin typeface="Calibri"/>
                <a:ea typeface="Times New Roman" pitchFamily="18" charset="0"/>
                <a:cs typeface="Times New Roman" pitchFamily="18" charset="0"/>
              </a:rPr>
              <a:t> </a:t>
            </a:r>
            <a:endParaRPr kumimoji="0" lang="fr-B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ZoneTexte 5"/>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extLst>
      <p:ext uri="{BB962C8B-B14F-4D97-AF65-F5344CB8AC3E}">
        <p14:creationId xmlns:p14="http://schemas.microsoft.com/office/powerpoint/2010/main" val="389674411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169</a:t>
            </a:fld>
            <a:endParaRPr lang="fr-BE" dirty="0"/>
          </a:p>
        </p:txBody>
      </p:sp>
      <p:sp>
        <p:nvSpPr>
          <p:cNvPr id="7" name="Rectangle 1"/>
          <p:cNvSpPr>
            <a:spLocks noChangeArrowheads="1"/>
          </p:cNvSpPr>
          <p:nvPr/>
        </p:nvSpPr>
        <p:spPr bwMode="auto">
          <a:xfrm>
            <a:off x="179512" y="26064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7625" algn="l"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smtClean="0">
                <a:ln>
                  <a:noFill/>
                </a:ln>
                <a:solidFill>
                  <a:srgbClr val="000000"/>
                </a:solidFill>
                <a:effectLst/>
                <a:latin typeface="Verdana" pitchFamily="34" charset="0"/>
                <a:ea typeface="Times New Roman" pitchFamily="18" charset="0"/>
                <a:cs typeface="Times New Roman" pitchFamily="18" charset="0"/>
              </a:rPr>
              <a:t>Table 2.4. Race </a:t>
            </a:r>
            <a:r>
              <a:rPr kumimoji="0" lang="en-US" sz="1000" b="1" i="1" u="none" strike="noStrike" cap="none" normalizeH="0" baseline="0" dirty="0" smtClean="0">
                <a:ln>
                  <a:noFill/>
                </a:ln>
                <a:solidFill>
                  <a:srgbClr val="000000"/>
                </a:solidFill>
                <a:effectLst/>
                <a:latin typeface="Verdana" pitchFamily="34" charset="0"/>
                <a:ea typeface="Times New Roman" pitchFamily="18" charset="0"/>
                <a:cs typeface="Times New Roman" pitchFamily="18" charset="0"/>
              </a:rPr>
              <a:t>differences in educational attainment in South </a:t>
            </a:r>
            <a:r>
              <a:rPr kumimoji="0" lang="en-US" sz="1000" b="0" i="1" u="none" strike="noStrike" cap="none" normalizeH="0" baseline="0" dirty="0" smtClean="0">
                <a:ln>
                  <a:noFill/>
                </a:ln>
                <a:solidFill>
                  <a:srgbClr val="000000"/>
                </a:solidFill>
                <a:effectLst/>
                <a:latin typeface="Verdana" pitchFamily="34" charset="0"/>
                <a:ea typeface="Times New Roman" pitchFamily="18" charset="0"/>
                <a:cs typeface="Times New Roman" pitchFamily="18" charset="0"/>
              </a:rPr>
              <a:t>Africa (percentages)</a:t>
            </a:r>
            <a:endParaRPr kumimoji="0" lang="fr-BE"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7625"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a:ea typeface="Times New Roman" pitchFamily="18" charset="0"/>
                <a:cs typeface="Times New Roman" pitchFamily="18" charset="0"/>
              </a:rPr>
              <a:t>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8" name="Tableau 7"/>
          <p:cNvGraphicFramePr>
            <a:graphicFrameLocks noGrp="1"/>
          </p:cNvGraphicFramePr>
          <p:nvPr>
            <p:extLst>
              <p:ext uri="{D42A27DB-BD31-4B8C-83A1-F6EECF244321}">
                <p14:modId xmlns:p14="http://schemas.microsoft.com/office/powerpoint/2010/main" val="2571568464"/>
              </p:ext>
            </p:extLst>
          </p:nvPr>
        </p:nvGraphicFramePr>
        <p:xfrm>
          <a:off x="323528" y="620688"/>
          <a:ext cx="8229601" cy="1678940"/>
        </p:xfrm>
        <a:graphic>
          <a:graphicData uri="http://schemas.openxmlformats.org/drawingml/2006/table">
            <a:tbl>
              <a:tblPr firstRow="1" firstCol="1" bandRow="1">
                <a:tableStyleId>{5C22544A-7EE6-4342-B048-85BDC9FD1C3A}</a:tableStyleId>
              </a:tblPr>
              <a:tblGrid>
                <a:gridCol w="462141"/>
                <a:gridCol w="902413"/>
                <a:gridCol w="1548244"/>
                <a:gridCol w="1138586"/>
                <a:gridCol w="1281456"/>
                <a:gridCol w="1522002"/>
                <a:gridCol w="1374759"/>
              </a:tblGrid>
              <a:tr h="175260">
                <a:tc>
                  <a:txBody>
                    <a:bodyPr/>
                    <a:lstStyle/>
                    <a:p>
                      <a:pPr indent="47625">
                        <a:lnSpc>
                          <a:spcPct val="115000"/>
                        </a:lnSpc>
                        <a:spcAft>
                          <a:spcPts val="750"/>
                        </a:spcAft>
                      </a:pPr>
                      <a:r>
                        <a:rPr lang="en-US" sz="1000" dirty="0">
                          <a:effectLst/>
                        </a:rPr>
                        <a:t> </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Year</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30" dirty="0">
                          <a:effectLst/>
                        </a:rPr>
                        <a:t>Measure</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Whites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Coloreds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tr>
              <a:tr h="175260">
                <a:tc>
                  <a:txBody>
                    <a:bodyPr/>
                    <a:lstStyle/>
                    <a:p>
                      <a:pPr indent="47625">
                        <a:lnSpc>
                          <a:spcPct val="115000"/>
                        </a:lnSpc>
                        <a:spcAft>
                          <a:spcPts val="750"/>
                        </a:spcAft>
                      </a:pPr>
                      <a:r>
                        <a:rPr lang="fr-FR" sz="1000" spc="30" dirty="0">
                          <a:effectLst/>
                        </a:rPr>
                        <a:t>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1980</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30" dirty="0">
                          <a:effectLst/>
                        </a:rPr>
                        <a:t>Primary</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15</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30" dirty="0">
                          <a:effectLst/>
                        </a:rPr>
                        <a:t>33</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44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37</a:t>
                      </a:r>
                      <a:endParaRPr lang="fr-BE" sz="1100" dirty="0">
                        <a:effectLst/>
                        <a:latin typeface="Calibri"/>
                        <a:ea typeface="Calibri"/>
                        <a:cs typeface="Times New Roman"/>
                      </a:endParaRPr>
                    </a:p>
                  </a:txBody>
                  <a:tcPr marL="0" marR="0" marT="0" marB="0" anchor="ctr"/>
                </a:tc>
              </a:tr>
              <a:tr h="175260">
                <a:tc>
                  <a:txBody>
                    <a:bodyPr/>
                    <a:lstStyle/>
                    <a:p>
                      <a:pPr indent="47625">
                        <a:lnSpc>
                          <a:spcPct val="115000"/>
                        </a:lnSpc>
                        <a:spcAft>
                          <a:spcPts val="750"/>
                        </a:spcAft>
                      </a:pPr>
                      <a:r>
                        <a:rPr lang="fr-FR" sz="1000" spc="30" dirty="0">
                          <a:effectLst/>
                        </a:rPr>
                        <a:t>2</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1980</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30" dirty="0">
                          <a:effectLst/>
                        </a:rPr>
                        <a:t>Secondary</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57</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30" dirty="0">
                          <a:effectLst/>
                        </a:rPr>
                        <a:t>38</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23</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14</a:t>
                      </a:r>
                      <a:endParaRPr lang="fr-BE" sz="1100" dirty="0">
                        <a:effectLst/>
                        <a:latin typeface="Calibri"/>
                        <a:ea typeface="Calibri"/>
                        <a:cs typeface="Times New Roman"/>
                      </a:endParaRPr>
                    </a:p>
                  </a:txBody>
                  <a:tcPr marL="0" marR="0" marT="0" marB="0" anchor="ctr"/>
                </a:tc>
              </a:tr>
              <a:tr h="175260">
                <a:tc>
                  <a:txBody>
                    <a:bodyPr/>
                    <a:lstStyle/>
                    <a:p>
                      <a:pPr indent="47625">
                        <a:lnSpc>
                          <a:spcPct val="115000"/>
                        </a:lnSpc>
                        <a:spcAft>
                          <a:spcPts val="750"/>
                        </a:spcAft>
                      </a:pPr>
                      <a:r>
                        <a:rPr lang="fr-FR" sz="1000" spc="30" dirty="0">
                          <a:effectLst/>
                        </a:rPr>
                        <a:t>3</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1980</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30" dirty="0">
                          <a:effectLst/>
                        </a:rPr>
                        <a:t>University</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4.2</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0.26</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30" dirty="0">
                          <a:effectLst/>
                        </a:rPr>
                        <a:t>0.15</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0.05</a:t>
                      </a:r>
                      <a:endParaRPr lang="fr-BE" sz="1100" dirty="0">
                        <a:effectLst/>
                        <a:latin typeface="Calibri"/>
                        <a:ea typeface="Calibri"/>
                        <a:cs typeface="Times New Roman"/>
                      </a:endParaRPr>
                    </a:p>
                  </a:txBody>
                  <a:tcPr marL="0" marR="0" marT="0" marB="0" anchor="ctr"/>
                </a:tc>
              </a:tr>
              <a:tr h="175260">
                <a:tc>
                  <a:txBody>
                    <a:bodyPr/>
                    <a:lstStyle/>
                    <a:p>
                      <a:pPr indent="47625">
                        <a:lnSpc>
                          <a:spcPct val="115000"/>
                        </a:lnSpc>
                        <a:spcAft>
                          <a:spcPts val="750"/>
                        </a:spcAft>
                      </a:pPr>
                      <a:r>
                        <a:rPr lang="fr-FR" sz="1000" spc="30" dirty="0">
                          <a:effectLst/>
                        </a:rPr>
                        <a:t>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1991</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30" dirty="0">
                          <a:effectLst/>
                        </a:rPr>
                        <a:t>Matric.</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23.4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30" dirty="0">
                          <a:effectLst/>
                        </a:rPr>
                        <a:t>19.2</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30" dirty="0">
                          <a:effectLst/>
                        </a:rPr>
                        <a:t>4.8</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2.8</a:t>
                      </a:r>
                      <a:endParaRPr lang="fr-BE" sz="1100" dirty="0">
                        <a:effectLst/>
                        <a:latin typeface="Calibri"/>
                        <a:ea typeface="Calibri"/>
                        <a:cs typeface="Times New Roman"/>
                      </a:endParaRPr>
                    </a:p>
                  </a:txBody>
                  <a:tcPr marL="0" marR="0" marT="0" marB="0" anchor="ctr"/>
                </a:tc>
              </a:tr>
              <a:tr h="175260">
                <a:tc>
                  <a:txBody>
                    <a:bodyPr/>
                    <a:lstStyle/>
                    <a:p>
                      <a:pPr indent="47625">
                        <a:lnSpc>
                          <a:spcPct val="115000"/>
                        </a:lnSpc>
                        <a:spcAft>
                          <a:spcPts val="750"/>
                        </a:spcAft>
                      </a:pPr>
                      <a:r>
                        <a:rPr lang="fr-FR" sz="1000" spc="30" dirty="0">
                          <a:effectLst/>
                        </a:rPr>
                        <a:t>5</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1991</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30" dirty="0">
                          <a:effectLst/>
                        </a:rPr>
                        <a:t>University</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3.6</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2.5</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30" dirty="0">
                          <a:effectLst/>
                        </a:rPr>
                        <a:t>0.7</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0.6</a:t>
                      </a:r>
                      <a:endParaRPr lang="fr-BE" sz="1100" dirty="0">
                        <a:effectLst/>
                        <a:latin typeface="Calibri"/>
                        <a:ea typeface="Calibri"/>
                        <a:cs typeface="Times New Roman"/>
                      </a:endParaRPr>
                    </a:p>
                  </a:txBody>
                  <a:tcPr marL="0" marR="0" marT="0" marB="0" anchor="ctr"/>
                </a:tc>
              </a:tr>
              <a:tr h="175260">
                <a:tc>
                  <a:txBody>
                    <a:bodyPr/>
                    <a:lstStyle/>
                    <a:p>
                      <a:pPr indent="47625">
                        <a:lnSpc>
                          <a:spcPct val="115000"/>
                        </a:lnSpc>
                        <a:spcAft>
                          <a:spcPts val="750"/>
                        </a:spcAft>
                      </a:pPr>
                      <a:r>
                        <a:rPr lang="fr-FR" sz="1000" spc="30" dirty="0">
                          <a:effectLst/>
                        </a:rPr>
                        <a:t>6</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2004</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30" dirty="0">
                          <a:effectLst/>
                        </a:rPr>
                        <a:t>University</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29.8</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30" dirty="0">
                          <a:effectLst/>
                        </a:rPr>
                        <a:t>14.9</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30" dirty="0">
                          <a:effectLst/>
                        </a:rPr>
                        <a:t>4.9</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5.2</a:t>
                      </a:r>
                      <a:endParaRPr lang="fr-BE" sz="1100" dirty="0">
                        <a:effectLst/>
                        <a:latin typeface="Calibri"/>
                        <a:ea typeface="Calibri"/>
                        <a:cs typeface="Times New Roman"/>
                      </a:endParaRPr>
                    </a:p>
                  </a:txBody>
                  <a:tcPr marL="0" marR="0" marT="0" marB="0" anchor="ctr"/>
                </a:tc>
              </a:tr>
              <a:tr h="452120">
                <a:tc gridSpan="7">
                  <a:txBody>
                    <a:bodyPr/>
                    <a:lstStyle/>
                    <a:p>
                      <a:pPr indent="47625">
                        <a:lnSpc>
                          <a:spcPct val="115000"/>
                        </a:lnSpc>
                        <a:spcAft>
                          <a:spcPts val="750"/>
                        </a:spcAft>
                      </a:pPr>
                      <a:r>
                        <a:rPr lang="fr-FR" sz="1000" spc="30" dirty="0">
                          <a:effectLst/>
                        </a:rPr>
                        <a:t>Sources. 1-3: Mickelson et al., 2001. 4: Census, 1991 5:</a:t>
                      </a:r>
                      <a:endParaRPr lang="fr-BE" sz="1100" dirty="0">
                        <a:effectLst/>
                      </a:endParaRPr>
                    </a:p>
                    <a:p>
                      <a:pPr indent="47625">
                        <a:lnSpc>
                          <a:spcPct val="115000"/>
                        </a:lnSpc>
                        <a:spcAft>
                          <a:spcPts val="750"/>
                        </a:spcAft>
                      </a:pPr>
                      <a:r>
                        <a:rPr lang="fr-FR" sz="1000" spc="30" dirty="0">
                          <a:effectLst/>
                        </a:rPr>
                        <a:t>Richardson et al., 1996. 6: www.SouthAfricaninfo.com..</a:t>
                      </a:r>
                      <a:endParaRPr lang="fr-BE" sz="1100" dirty="0">
                        <a:effectLst/>
                        <a:latin typeface="Calibri"/>
                        <a:ea typeface="Calibri"/>
                        <a:cs typeface="Times New Roman"/>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r>
            </a:tbl>
          </a:graphicData>
        </a:graphic>
      </p:graphicFrame>
      <p:sp>
        <p:nvSpPr>
          <p:cNvPr id="9" name="Rectangle 8"/>
          <p:cNvSpPr/>
          <p:nvPr/>
        </p:nvSpPr>
        <p:spPr>
          <a:xfrm>
            <a:off x="1115108" y="3068960"/>
            <a:ext cx="7272808" cy="369332"/>
          </a:xfrm>
          <a:prstGeom prst="rect">
            <a:avLst/>
          </a:prstGeom>
        </p:spPr>
        <p:txBody>
          <a:bodyPr wrap="square">
            <a:spAutoFit/>
          </a:bodyPr>
          <a:lstStyle/>
          <a:p>
            <a:r>
              <a:rPr lang="en-US" dirty="0"/>
              <a:t>Table 2.5. Race differences </a:t>
            </a:r>
            <a:r>
              <a:rPr lang="en-US" b="1" dirty="0"/>
              <a:t>in </a:t>
            </a:r>
            <a:r>
              <a:rPr lang="en-US" dirty="0"/>
              <a:t>mathematics attainment</a:t>
            </a:r>
            <a:endParaRPr lang="fr-BE" dirty="0"/>
          </a:p>
        </p:txBody>
      </p:sp>
      <p:graphicFrame>
        <p:nvGraphicFramePr>
          <p:cNvPr id="10" name="Tableau 9"/>
          <p:cNvGraphicFramePr>
            <a:graphicFrameLocks noGrp="1"/>
          </p:cNvGraphicFramePr>
          <p:nvPr>
            <p:extLst>
              <p:ext uri="{D42A27DB-BD31-4B8C-83A1-F6EECF244321}">
                <p14:modId xmlns:p14="http://schemas.microsoft.com/office/powerpoint/2010/main" val="2509969299"/>
              </p:ext>
            </p:extLst>
          </p:nvPr>
        </p:nvGraphicFramePr>
        <p:xfrm>
          <a:off x="179512" y="3398093"/>
          <a:ext cx="8363271" cy="936103"/>
        </p:xfrm>
        <a:graphic>
          <a:graphicData uri="http://schemas.openxmlformats.org/drawingml/2006/table">
            <a:tbl>
              <a:tblPr firstRow="1" firstCol="1" bandRow="1">
                <a:tableStyleId>{5C22544A-7EE6-4342-B048-85BDC9FD1C3A}</a:tableStyleId>
              </a:tblPr>
              <a:tblGrid>
                <a:gridCol w="1968171"/>
                <a:gridCol w="1514425"/>
                <a:gridCol w="1564841"/>
                <a:gridCol w="1820800"/>
                <a:gridCol w="1495034"/>
              </a:tblGrid>
              <a:tr h="261838">
                <a:tc>
                  <a:txBody>
                    <a:bodyPr/>
                    <a:lstStyle/>
                    <a:p>
                      <a:pPr indent="47625">
                        <a:lnSpc>
                          <a:spcPct val="115000"/>
                        </a:lnSpc>
                        <a:spcAft>
                          <a:spcPts val="750"/>
                        </a:spcAft>
                      </a:pPr>
                      <a:r>
                        <a:rPr lang="en-US" sz="1000" dirty="0">
                          <a:effectLst/>
                        </a:rPr>
                        <a:t> </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Whites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Coloreds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tr>
              <a:tr h="205007">
                <a:tc>
                  <a:txBody>
                    <a:bodyPr/>
                    <a:lstStyle/>
                    <a:p>
                      <a:pPr indent="47625">
                        <a:lnSpc>
                          <a:spcPts val="1135"/>
                        </a:lnSpc>
                        <a:spcAft>
                          <a:spcPts val="750"/>
                        </a:spcAft>
                      </a:pPr>
                      <a:r>
                        <a:rPr lang="fr-FR" sz="1000" spc="30" dirty="0">
                          <a:effectLst/>
                        </a:rPr>
                        <a:t>Number</a:t>
                      </a:r>
                      <a:endParaRPr lang="fr-BE" sz="1100" dirty="0">
                        <a:effectLst/>
                        <a:latin typeface="Calibri"/>
                        <a:ea typeface="Calibri"/>
                        <a:cs typeface="Times New Roman"/>
                      </a:endParaRPr>
                    </a:p>
                  </a:txBody>
                  <a:tcPr marL="0" marR="0" marT="0" marB="0" anchor="ctr"/>
                </a:tc>
                <a:tc>
                  <a:txBody>
                    <a:bodyPr/>
                    <a:lstStyle/>
                    <a:p>
                      <a:pPr indent="47625" algn="ctr">
                        <a:lnSpc>
                          <a:spcPts val="1135"/>
                        </a:lnSpc>
                        <a:spcAft>
                          <a:spcPts val="750"/>
                        </a:spcAft>
                      </a:pPr>
                      <a:r>
                        <a:rPr lang="fr-FR" sz="1000" dirty="0">
                          <a:effectLst/>
                        </a:rPr>
                        <a:t>831</a:t>
                      </a:r>
                      <a:endParaRPr lang="fr-BE" sz="1100" dirty="0">
                        <a:effectLst/>
                        <a:latin typeface="Calibri"/>
                        <a:ea typeface="Calibri"/>
                        <a:cs typeface="Times New Roman"/>
                      </a:endParaRPr>
                    </a:p>
                  </a:txBody>
                  <a:tcPr marL="0" marR="0" marT="0" marB="0" anchor="ctr"/>
                </a:tc>
                <a:tc>
                  <a:txBody>
                    <a:bodyPr/>
                    <a:lstStyle/>
                    <a:p>
                      <a:pPr indent="47625" algn="ctr">
                        <a:lnSpc>
                          <a:spcPts val="1135"/>
                        </a:lnSpc>
                        <a:spcAft>
                          <a:spcPts val="750"/>
                        </a:spcAft>
                      </a:pPr>
                      <a:r>
                        <a:rPr lang="fr-FR" sz="1000" dirty="0">
                          <a:effectLst/>
                        </a:rPr>
                        <a:t>199</a:t>
                      </a:r>
                      <a:endParaRPr lang="fr-BE" sz="1100" dirty="0">
                        <a:effectLst/>
                        <a:latin typeface="Calibri"/>
                        <a:ea typeface="Calibri"/>
                        <a:cs typeface="Times New Roman"/>
                      </a:endParaRPr>
                    </a:p>
                  </a:txBody>
                  <a:tcPr marL="0" marR="0" marT="0" marB="0" anchor="ctr"/>
                </a:tc>
                <a:tc>
                  <a:txBody>
                    <a:bodyPr/>
                    <a:lstStyle/>
                    <a:p>
                      <a:pPr indent="47625" algn="r">
                        <a:lnSpc>
                          <a:spcPts val="1135"/>
                        </a:lnSpc>
                        <a:spcAft>
                          <a:spcPts val="750"/>
                        </a:spcAft>
                      </a:pPr>
                      <a:r>
                        <a:rPr lang="fr-FR" sz="1000" dirty="0">
                          <a:effectLst/>
                        </a:rPr>
                        <a:t>1,172</a:t>
                      </a:r>
                      <a:endParaRPr lang="fr-BE" sz="1100" dirty="0">
                        <a:effectLst/>
                        <a:latin typeface="Calibri"/>
                        <a:ea typeface="Calibri"/>
                        <a:cs typeface="Times New Roman"/>
                      </a:endParaRPr>
                    </a:p>
                  </a:txBody>
                  <a:tcPr marL="0" marR="0" marT="0" marB="0" anchor="ctr"/>
                </a:tc>
                <a:tc>
                  <a:txBody>
                    <a:bodyPr/>
                    <a:lstStyle/>
                    <a:p>
                      <a:pPr indent="47625" algn="r">
                        <a:lnSpc>
                          <a:spcPts val="1135"/>
                        </a:lnSpc>
                        <a:spcAft>
                          <a:spcPts val="750"/>
                        </a:spcAft>
                      </a:pPr>
                      <a:r>
                        <a:rPr lang="fr-FR" sz="1000" dirty="0">
                          <a:effectLst/>
                        </a:rPr>
                        <a:t>5,412</a:t>
                      </a:r>
                      <a:endParaRPr lang="fr-BE" sz="1100" dirty="0">
                        <a:effectLst/>
                        <a:latin typeface="Calibri"/>
                        <a:ea typeface="Calibri"/>
                        <a:cs typeface="Times New Roman"/>
                      </a:endParaRPr>
                    </a:p>
                  </a:txBody>
                  <a:tcPr marL="0" marR="0" marT="0" marB="0" anchor="ctr"/>
                </a:tc>
              </a:tr>
              <a:tr h="234629">
                <a:tc>
                  <a:txBody>
                    <a:bodyPr/>
                    <a:lstStyle/>
                    <a:p>
                      <a:pPr indent="47625">
                        <a:lnSpc>
                          <a:spcPct val="115000"/>
                        </a:lnSpc>
                        <a:spcAft>
                          <a:spcPts val="750"/>
                        </a:spcAft>
                      </a:pPr>
                      <a:r>
                        <a:rPr lang="fr-FR" sz="1000" spc="30" dirty="0">
                          <a:effectLst/>
                        </a:rPr>
                        <a:t>Score</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373</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341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339</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254</a:t>
                      </a:r>
                      <a:endParaRPr lang="fr-BE" sz="1100" dirty="0">
                        <a:effectLst/>
                        <a:latin typeface="Calibri"/>
                        <a:ea typeface="Calibri"/>
                        <a:cs typeface="Times New Roman"/>
                      </a:endParaRPr>
                    </a:p>
                  </a:txBody>
                  <a:tcPr marL="0" marR="0" marT="0" marB="0" anchor="ctr"/>
                </a:tc>
              </a:tr>
              <a:tr h="234629">
                <a:tc>
                  <a:txBody>
                    <a:bodyPr/>
                    <a:lstStyle/>
                    <a:p>
                      <a:pPr indent="47625">
                        <a:lnSpc>
                          <a:spcPct val="115000"/>
                        </a:lnSpc>
                        <a:spcAft>
                          <a:spcPts val="750"/>
                        </a:spcAft>
                      </a:pPr>
                      <a:r>
                        <a:rPr lang="fr-FR" sz="1000" spc="30" dirty="0">
                          <a:effectLst/>
                        </a:rPr>
                        <a:t>S. Error</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4.9</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8.6</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2.9</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1.2</a:t>
                      </a:r>
                      <a:endParaRPr lang="fr-BE" sz="1100" dirty="0">
                        <a:effectLst/>
                        <a:latin typeface="Calibri"/>
                        <a:ea typeface="Calibri"/>
                        <a:cs typeface="Times New Roman"/>
                      </a:endParaRPr>
                    </a:p>
                  </a:txBody>
                  <a:tcPr marL="0" marR="0" marT="0" marB="0" anchor="ctr"/>
                </a:tc>
              </a:tr>
            </a:tbl>
          </a:graphicData>
        </a:graphic>
      </p:graphicFrame>
      <p:sp>
        <p:nvSpPr>
          <p:cNvPr id="11" name="Rectangle 10"/>
          <p:cNvSpPr/>
          <p:nvPr/>
        </p:nvSpPr>
        <p:spPr>
          <a:xfrm>
            <a:off x="550244" y="4981818"/>
            <a:ext cx="7128792" cy="369332"/>
          </a:xfrm>
          <a:prstGeom prst="rect">
            <a:avLst/>
          </a:prstGeom>
        </p:spPr>
        <p:txBody>
          <a:bodyPr wrap="square">
            <a:spAutoFit/>
          </a:bodyPr>
          <a:lstStyle/>
          <a:p>
            <a:r>
              <a:rPr lang="en-US" b="1" i="1" dirty="0"/>
              <a:t>Table </a:t>
            </a:r>
            <a:r>
              <a:rPr lang="en-US" i="1" dirty="0"/>
              <a:t>2.6. </a:t>
            </a:r>
            <a:r>
              <a:rPr lang="en-US" b="1" i="1" dirty="0"/>
              <a:t>Education (number of </a:t>
            </a:r>
            <a:r>
              <a:rPr lang="en-US" i="1" dirty="0"/>
              <a:t>years) of blacks </a:t>
            </a:r>
            <a:r>
              <a:rPr lang="en-US" b="1" i="1" dirty="0"/>
              <a:t>and Indians in Tanzania</a:t>
            </a:r>
            <a:endParaRPr lang="fr-BE" dirty="0"/>
          </a:p>
        </p:txBody>
      </p:sp>
      <p:graphicFrame>
        <p:nvGraphicFramePr>
          <p:cNvPr id="12" name="Tableau 11"/>
          <p:cNvGraphicFramePr>
            <a:graphicFrameLocks noGrp="1"/>
          </p:cNvGraphicFramePr>
          <p:nvPr>
            <p:extLst>
              <p:ext uri="{D42A27DB-BD31-4B8C-83A1-F6EECF244321}">
                <p14:modId xmlns:p14="http://schemas.microsoft.com/office/powerpoint/2010/main" val="4083886464"/>
              </p:ext>
            </p:extLst>
          </p:nvPr>
        </p:nvGraphicFramePr>
        <p:xfrm>
          <a:off x="210406" y="5375962"/>
          <a:ext cx="8411783" cy="792087"/>
        </p:xfrm>
        <a:graphic>
          <a:graphicData uri="http://schemas.openxmlformats.org/drawingml/2006/table">
            <a:tbl>
              <a:tblPr firstRow="1" firstCol="1" bandRow="1">
                <a:tableStyleId>{5C22544A-7EE6-4342-B048-85BDC9FD1C3A}</a:tableStyleId>
              </a:tblPr>
              <a:tblGrid>
                <a:gridCol w="2350450"/>
                <a:gridCol w="2946481"/>
                <a:gridCol w="3114852"/>
              </a:tblGrid>
              <a:tr h="264029">
                <a:tc>
                  <a:txBody>
                    <a:bodyPr/>
                    <a:lstStyle/>
                    <a:p>
                      <a:pPr indent="47625" algn="r">
                        <a:lnSpc>
                          <a:spcPct val="115000"/>
                        </a:lnSpc>
                        <a:spcAft>
                          <a:spcPts val="750"/>
                        </a:spcAft>
                      </a:pPr>
                      <a:r>
                        <a:rPr lang="fr-FR" sz="1000" dirty="0">
                          <a:effectLst/>
                        </a:rPr>
                        <a:t>Year</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tr>
              <a:tr h="264029">
                <a:tc>
                  <a:txBody>
                    <a:bodyPr/>
                    <a:lstStyle/>
                    <a:p>
                      <a:pPr indent="47625" algn="r">
                        <a:lnSpc>
                          <a:spcPct val="115000"/>
                        </a:lnSpc>
                        <a:spcAft>
                          <a:spcPts val="750"/>
                        </a:spcAft>
                      </a:pPr>
                      <a:r>
                        <a:rPr lang="fr-FR" sz="1000" dirty="0">
                          <a:effectLst/>
                        </a:rPr>
                        <a:t>1971</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3.6</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8.3</a:t>
                      </a:r>
                      <a:endParaRPr lang="fr-BE" sz="1100" dirty="0">
                        <a:effectLst/>
                        <a:latin typeface="Calibri"/>
                        <a:ea typeface="Calibri"/>
                        <a:cs typeface="Times New Roman"/>
                      </a:endParaRPr>
                    </a:p>
                  </a:txBody>
                  <a:tcPr marL="0" marR="0" marT="0" marB="0" anchor="ctr"/>
                </a:tc>
              </a:tr>
              <a:tr h="264029">
                <a:tc>
                  <a:txBody>
                    <a:bodyPr/>
                    <a:lstStyle/>
                    <a:p>
                      <a:pPr indent="47625" algn="r">
                        <a:lnSpc>
                          <a:spcPct val="115000"/>
                        </a:lnSpc>
                        <a:spcAft>
                          <a:spcPts val="750"/>
                        </a:spcAft>
                      </a:pPr>
                      <a:r>
                        <a:rPr lang="fr-FR" sz="1000" dirty="0">
                          <a:effectLst/>
                        </a:rPr>
                        <a:t>1980</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6.2</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11.1</a:t>
                      </a:r>
                      <a:endParaRPr lang="fr-BE" sz="1100" dirty="0">
                        <a:effectLst/>
                        <a:latin typeface="Calibri"/>
                        <a:ea typeface="Calibri"/>
                        <a:cs typeface="Times New Roman"/>
                      </a:endParaRPr>
                    </a:p>
                  </a:txBody>
                  <a:tcPr marL="0" marR="0" marT="0" marB="0" anchor="ctr"/>
                </a:tc>
              </a:tr>
            </a:tbl>
          </a:graphicData>
        </a:graphic>
      </p:graphicFrame>
      <p:sp>
        <p:nvSpPr>
          <p:cNvPr id="13" name="ZoneTexte 12"/>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extLst>
      <p:ext uri="{BB962C8B-B14F-4D97-AF65-F5344CB8AC3E}">
        <p14:creationId xmlns:p14="http://schemas.microsoft.com/office/powerpoint/2010/main" val="31169105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9822" y="116632"/>
            <a:ext cx="9001125" cy="6049963"/>
          </a:xfrm>
        </p:spPr>
        <p:txBody>
          <a:bodyPr/>
          <a:lstStyle/>
          <a:p>
            <a:pPr>
              <a:defRPr/>
            </a:pPr>
            <a:r>
              <a:rPr lang="fr-BE" b="1" dirty="0"/>
              <a:t>g</a:t>
            </a:r>
            <a:r>
              <a:rPr lang="fr-BE" b="1" dirty="0" smtClean="0"/>
              <a:t> = intelligence générale = Q.I = habiletés cognitives générales</a:t>
            </a:r>
            <a:br>
              <a:rPr lang="fr-BE" b="1" dirty="0" smtClean="0"/>
            </a:br>
            <a:r>
              <a:rPr lang="fr-BE" b="1" dirty="0" smtClean="0"/>
              <a:t/>
            </a:r>
            <a:br>
              <a:rPr lang="fr-BE" b="1" dirty="0" smtClean="0"/>
            </a:br>
            <a:r>
              <a:rPr lang="fr-BE" sz="1400" b="1" dirty="0" smtClean="0"/>
              <a:t>La ségrégation de l’intelligence générale en plusieurs types d’intelligence (littéraire, mathématique, artistique, sociale, musicale, économique…) est une construction culturelle sans sous-bassement biologique ou neurologique. La base biologique de l’intelligence humaine est une caractéristique ayant une large composante unique, mesurée  par g.</a:t>
            </a:r>
            <a:r>
              <a:rPr lang="fr-BE" b="1" dirty="0" smtClean="0"/>
              <a:t/>
            </a:r>
            <a:br>
              <a:rPr lang="fr-BE" b="1" dirty="0" smtClean="0"/>
            </a:br>
            <a:endParaRPr lang="fr-BE" b="1" dirty="0" smtClean="0"/>
          </a:p>
          <a:p>
            <a:pPr>
              <a:defRPr/>
            </a:pPr>
            <a:r>
              <a:rPr lang="fr-BE" dirty="0" smtClean="0"/>
              <a:t>« une </a:t>
            </a:r>
            <a:r>
              <a:rPr lang="fr-BE" dirty="0"/>
              <a:t>des découvertes les plus remarquables de toute la psychologie... </a:t>
            </a:r>
            <a:r>
              <a:rPr lang="fr-BE" dirty="0" smtClean="0"/>
              <a:t>que </a:t>
            </a:r>
            <a:r>
              <a:rPr lang="fr-BE" dirty="0"/>
              <a:t>les scores sur tous les tests de chaque variété d'aptitude mentale </a:t>
            </a:r>
            <a:r>
              <a:rPr lang="fr-BE" dirty="0" smtClean="0"/>
              <a:t>soient </a:t>
            </a:r>
            <a:r>
              <a:rPr lang="fr-BE" dirty="0"/>
              <a:t>inter-corrélés positivement pour n'importe quel échantillon représentatif de la population </a:t>
            </a:r>
            <a:r>
              <a:rPr lang="fr-BE" dirty="0" smtClean="0"/>
              <a:t>générale » </a:t>
            </a:r>
            <a:endParaRPr lang="fr-BE" dirty="0"/>
          </a:p>
          <a:p>
            <a:pPr marL="0" indent="0">
              <a:buFont typeface="Arial" charset="0"/>
              <a:buNone/>
              <a:defRPr/>
            </a:pPr>
            <a:r>
              <a:rPr lang="fr-BE" dirty="0" smtClean="0"/>
              <a:t>                                                    -Jensen</a:t>
            </a:r>
          </a:p>
        </p:txBody>
      </p:sp>
      <p:sp>
        <p:nvSpPr>
          <p:cNvPr id="4" name="Espace réservé du numéro de diapositive 3"/>
          <p:cNvSpPr>
            <a:spLocks noGrp="1"/>
          </p:cNvSpPr>
          <p:nvPr>
            <p:ph type="sldNum" sz="quarter" idx="12"/>
          </p:nvPr>
        </p:nvSpPr>
        <p:spPr/>
        <p:txBody>
          <a:bodyPr/>
          <a:lstStyle/>
          <a:p>
            <a:pPr>
              <a:defRPr/>
            </a:pPr>
            <a:fld id="{66E146A1-1AC6-45B2-A8A6-DEBCB45A8250}" type="slidenum">
              <a:rPr lang="fr-BE" smtClean="0"/>
              <a:pPr>
                <a:defRPr/>
              </a:pPr>
              <a:t>17</a:t>
            </a:fld>
            <a:endParaRPr lang="fr-BE"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170</a:t>
            </a:fld>
            <a:endParaRPr lang="fr-BE" dirty="0"/>
          </a:p>
        </p:txBody>
      </p:sp>
      <p:sp>
        <p:nvSpPr>
          <p:cNvPr id="6" name="Rectangle 5"/>
          <p:cNvSpPr/>
          <p:nvPr/>
        </p:nvSpPr>
        <p:spPr>
          <a:xfrm>
            <a:off x="467544" y="562317"/>
            <a:ext cx="8064896" cy="369332"/>
          </a:xfrm>
          <a:prstGeom prst="rect">
            <a:avLst/>
          </a:prstGeom>
        </p:spPr>
        <p:txBody>
          <a:bodyPr wrap="square">
            <a:spAutoFit/>
          </a:bodyPr>
          <a:lstStyle/>
          <a:p>
            <a:r>
              <a:rPr lang="en-US" dirty="0"/>
              <a:t>Table 2.7. Examination attainment of blacks and Indians in East Africa (percentage)</a:t>
            </a:r>
            <a:endParaRPr lang="fr-BE" dirty="0"/>
          </a:p>
        </p:txBody>
      </p:sp>
      <p:graphicFrame>
        <p:nvGraphicFramePr>
          <p:cNvPr id="7" name="Tableau 6"/>
          <p:cNvGraphicFramePr>
            <a:graphicFrameLocks noGrp="1"/>
          </p:cNvGraphicFramePr>
          <p:nvPr>
            <p:extLst>
              <p:ext uri="{D42A27DB-BD31-4B8C-83A1-F6EECF244321}">
                <p14:modId xmlns:p14="http://schemas.microsoft.com/office/powerpoint/2010/main" val="2638004230"/>
              </p:ext>
            </p:extLst>
          </p:nvPr>
        </p:nvGraphicFramePr>
        <p:xfrm>
          <a:off x="302841" y="1268760"/>
          <a:ext cx="8445622" cy="1152130"/>
        </p:xfrm>
        <a:graphic>
          <a:graphicData uri="http://schemas.openxmlformats.org/drawingml/2006/table">
            <a:tbl>
              <a:tblPr firstRow="1" firstCol="1" bandRow="1">
                <a:tableStyleId>{5C22544A-7EE6-4342-B048-85BDC9FD1C3A}</a:tableStyleId>
              </a:tblPr>
              <a:tblGrid>
                <a:gridCol w="593278"/>
                <a:gridCol w="2169244"/>
                <a:gridCol w="2086781"/>
                <a:gridCol w="1738602"/>
                <a:gridCol w="1857717"/>
              </a:tblGrid>
              <a:tr h="230426">
                <a:tc>
                  <a:txBody>
                    <a:bodyPr/>
                    <a:lstStyle/>
                    <a:p>
                      <a:pPr indent="47625" algn="r">
                        <a:lnSpc>
                          <a:spcPct val="115000"/>
                        </a:lnSpc>
                        <a:spcAft>
                          <a:spcPts val="750"/>
                        </a:spcAft>
                      </a:pPr>
                      <a:r>
                        <a:rPr lang="en-US" sz="1000" spc="40" dirty="0">
                          <a:effectLst/>
                        </a:rPr>
                        <a:t> </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40" dirty="0">
                          <a:effectLst/>
                        </a:rPr>
                        <a:t>Country</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Division</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tr>
              <a:tr h="230426">
                <a:tc>
                  <a:txBody>
                    <a:bodyPr/>
                    <a:lstStyle/>
                    <a:p>
                      <a:pPr indent="47625" algn="r">
                        <a:lnSpc>
                          <a:spcPct val="115000"/>
                        </a:lnSpc>
                        <a:spcAft>
                          <a:spcPts val="750"/>
                        </a:spcAft>
                      </a:pPr>
                      <a:r>
                        <a:rPr lang="fr-FR" sz="1000" dirty="0">
                          <a:effectLst/>
                        </a:rPr>
                        <a:t>1</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40" dirty="0">
                          <a:effectLst/>
                        </a:rPr>
                        <a:t>Kenya</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12.2</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40.0</a:t>
                      </a:r>
                      <a:endParaRPr lang="fr-BE" sz="1100" dirty="0">
                        <a:effectLst/>
                        <a:latin typeface="Calibri"/>
                        <a:ea typeface="Calibri"/>
                        <a:cs typeface="Times New Roman"/>
                      </a:endParaRPr>
                    </a:p>
                  </a:txBody>
                  <a:tcPr marL="0" marR="0" marT="0" marB="0" anchor="ctr"/>
                </a:tc>
              </a:tr>
              <a:tr h="230426">
                <a:tc>
                  <a:txBody>
                    <a:bodyPr/>
                    <a:lstStyle/>
                    <a:p>
                      <a:pPr indent="47625" algn="r">
                        <a:lnSpc>
                          <a:spcPct val="115000"/>
                        </a:lnSpc>
                        <a:spcAft>
                          <a:spcPts val="750"/>
                        </a:spcAft>
                      </a:pPr>
                      <a:r>
                        <a:rPr lang="fr-FR" sz="1000" dirty="0">
                          <a:effectLst/>
                        </a:rPr>
                        <a:t>2</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40" dirty="0">
                          <a:effectLst/>
                        </a:rPr>
                        <a:t>Kenya</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2</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23.0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40.0</a:t>
                      </a:r>
                      <a:endParaRPr lang="fr-BE" sz="1100" dirty="0">
                        <a:effectLst/>
                        <a:latin typeface="Calibri"/>
                        <a:ea typeface="Calibri"/>
                        <a:cs typeface="Times New Roman"/>
                      </a:endParaRPr>
                    </a:p>
                  </a:txBody>
                  <a:tcPr marL="0" marR="0" marT="0" marB="0" anchor="ctr"/>
                </a:tc>
              </a:tr>
              <a:tr h="230426">
                <a:tc>
                  <a:txBody>
                    <a:bodyPr/>
                    <a:lstStyle/>
                    <a:p>
                      <a:pPr indent="47625" algn="r">
                        <a:lnSpc>
                          <a:spcPct val="115000"/>
                        </a:lnSpc>
                        <a:spcAft>
                          <a:spcPts val="750"/>
                        </a:spcAft>
                      </a:pPr>
                      <a:r>
                        <a:rPr lang="fr-FR" sz="1000" dirty="0">
                          <a:effectLst/>
                        </a:rPr>
                        <a:t>3</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40" dirty="0">
                          <a:effectLst/>
                        </a:rPr>
                        <a:t>Tanzania</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9.4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12.9</a:t>
                      </a:r>
                      <a:endParaRPr lang="fr-BE" sz="1100" dirty="0">
                        <a:effectLst/>
                        <a:latin typeface="Calibri"/>
                        <a:ea typeface="Calibri"/>
                        <a:cs typeface="Times New Roman"/>
                      </a:endParaRPr>
                    </a:p>
                  </a:txBody>
                  <a:tcPr marL="0" marR="0" marT="0" marB="0" anchor="ctr"/>
                </a:tc>
              </a:tr>
              <a:tr h="230426">
                <a:tc>
                  <a:txBody>
                    <a:bodyPr/>
                    <a:lstStyle/>
                    <a:p>
                      <a:pPr indent="47625" algn="r">
                        <a:lnSpc>
                          <a:spcPct val="115000"/>
                        </a:lnSpc>
                        <a:spcAft>
                          <a:spcPts val="750"/>
                        </a:spcAft>
                      </a:pPr>
                      <a:r>
                        <a:rPr lang="fr-FR" sz="1000" dirty="0">
                          <a:effectLst/>
                        </a:rPr>
                        <a:t>4</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1000" spc="40" dirty="0">
                          <a:effectLst/>
                        </a:rPr>
                        <a:t>Tanzania</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2</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35.4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45.2</a:t>
                      </a:r>
                      <a:endParaRPr lang="fr-BE" sz="1100" dirty="0">
                        <a:effectLst/>
                        <a:latin typeface="Calibri"/>
                        <a:ea typeface="Calibri"/>
                        <a:cs typeface="Times New Roman"/>
                      </a:endParaRPr>
                    </a:p>
                  </a:txBody>
                  <a:tcPr marL="0" marR="0" marT="0" marB="0" anchor="ctr"/>
                </a:tc>
              </a:tr>
            </a:tbl>
          </a:graphicData>
        </a:graphic>
      </p:graphicFrame>
      <p:sp>
        <p:nvSpPr>
          <p:cNvPr id="5" name="ZoneTexte 4"/>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extLst>
      <p:ext uri="{BB962C8B-B14F-4D97-AF65-F5344CB8AC3E}">
        <p14:creationId xmlns:p14="http://schemas.microsoft.com/office/powerpoint/2010/main" val="31735279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0"/>
            <a:ext cx="8229600" cy="1143000"/>
          </a:xfrm>
        </p:spPr>
        <p:txBody>
          <a:bodyPr/>
          <a:lstStyle/>
          <a:p>
            <a:r>
              <a:rPr lang="fr-BE" sz="2000" dirty="0" smtClean="0"/>
              <a:t>Surreprésentation juive dans l’élite intellectuelle sud-africaine</a:t>
            </a:r>
            <a:endParaRPr lang="fr-BE" sz="20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171</a:t>
            </a:fld>
            <a:endParaRPr lang="fr-BE" dirty="0"/>
          </a:p>
        </p:txBody>
      </p:sp>
      <p:sp>
        <p:nvSpPr>
          <p:cNvPr id="5" name="ZoneTexte 4"/>
          <p:cNvSpPr txBox="1"/>
          <p:nvPr/>
        </p:nvSpPr>
        <p:spPr>
          <a:xfrm>
            <a:off x="251520" y="886142"/>
            <a:ext cx="8352928" cy="1200329"/>
          </a:xfrm>
          <a:prstGeom prst="rect">
            <a:avLst/>
          </a:prstGeom>
          <a:noFill/>
        </p:spPr>
        <p:txBody>
          <a:bodyPr wrap="square" rtlCol="0">
            <a:spAutoFit/>
          </a:bodyPr>
          <a:lstStyle/>
          <a:p>
            <a:r>
              <a:rPr lang="fr-BE" dirty="0" smtClean="0"/>
              <a:t>L’Afrique du Sud a produit 5 prix Nobel, ce qui est respectable pour une population blanche de 3,7 à 5 millions. Il est remarquable que deux des cinq prix Nobel soient juifs.</a:t>
            </a:r>
            <a:br>
              <a:rPr lang="fr-BE" dirty="0" smtClean="0"/>
            </a:br>
            <a:r>
              <a:rPr lang="fr-BE" dirty="0" smtClean="0"/>
              <a:t>Les juifs, qui ne représentent que 2,5% de la population blanche sud-africaine, ont produit 40% des prix Nobel, soit une surreprésentation d’un facteur 16. </a:t>
            </a:r>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2635896968"/>
              </p:ext>
            </p:extLst>
          </p:nvPr>
        </p:nvGraphicFramePr>
        <p:xfrm>
          <a:off x="1403648" y="4077072"/>
          <a:ext cx="5849620" cy="963930"/>
        </p:xfrm>
        <a:graphic>
          <a:graphicData uri="http://schemas.openxmlformats.org/drawingml/2006/table">
            <a:tbl>
              <a:tblPr firstRow="1" firstCol="1" bandRow="1">
                <a:tableStyleId>{5C22544A-7EE6-4342-B048-85BDC9FD1C3A}</a:tableStyleId>
              </a:tblPr>
              <a:tblGrid>
                <a:gridCol w="1949450"/>
                <a:gridCol w="1950085"/>
                <a:gridCol w="1950085"/>
              </a:tblGrid>
              <a:tr h="0">
                <a:tc>
                  <a:txBody>
                    <a:bodyPr/>
                    <a:lstStyle/>
                    <a:p>
                      <a:pPr>
                        <a:lnSpc>
                          <a:spcPct val="115000"/>
                        </a:lnSpc>
                        <a:spcAft>
                          <a:spcPts val="0"/>
                        </a:spcAft>
                      </a:pPr>
                      <a:r>
                        <a:rPr lang="fr-BE" sz="1100" dirty="0">
                          <a:effectLst/>
                        </a:rPr>
                        <a:t> </a:t>
                      </a:r>
                      <a:endParaRPr lang="fr-BE" sz="1100" dirty="0">
                        <a:effectLst/>
                        <a:latin typeface="Calibri"/>
                        <a:ea typeface="Calibri"/>
                        <a:cs typeface="Times New Roman"/>
                      </a:endParaRPr>
                    </a:p>
                  </a:txBody>
                  <a:tcPr marL="68580" marR="68580" marT="0" marB="0"/>
                </a:tc>
                <a:tc>
                  <a:txBody>
                    <a:bodyPr/>
                    <a:lstStyle/>
                    <a:p>
                      <a:pPr>
                        <a:lnSpc>
                          <a:spcPct val="115000"/>
                        </a:lnSpc>
                        <a:spcAft>
                          <a:spcPts val="0"/>
                        </a:spcAft>
                      </a:pPr>
                      <a:r>
                        <a:rPr lang="fr-BE" sz="1100">
                          <a:effectLst/>
                        </a:rPr>
                        <a:t>Juifs</a:t>
                      </a:r>
                      <a:endParaRPr lang="fr-BE" sz="1100">
                        <a:effectLst/>
                        <a:latin typeface="Calibri"/>
                        <a:ea typeface="Calibri"/>
                        <a:cs typeface="Times New Roman"/>
                      </a:endParaRPr>
                    </a:p>
                  </a:txBody>
                  <a:tcPr marL="68580" marR="68580" marT="0" marB="0"/>
                </a:tc>
                <a:tc>
                  <a:txBody>
                    <a:bodyPr/>
                    <a:lstStyle/>
                    <a:p>
                      <a:pPr>
                        <a:lnSpc>
                          <a:spcPct val="115000"/>
                        </a:lnSpc>
                        <a:spcAft>
                          <a:spcPts val="0"/>
                        </a:spcAft>
                      </a:pPr>
                      <a:r>
                        <a:rPr lang="fr-BE" sz="1100" dirty="0" smtClean="0">
                          <a:effectLst/>
                        </a:rPr>
                        <a:t>Gentilés </a:t>
                      </a:r>
                      <a:r>
                        <a:rPr lang="fr-BE" sz="1100" dirty="0">
                          <a:effectLst/>
                        </a:rPr>
                        <a:t>(blancs non-juifs)</a:t>
                      </a:r>
                      <a:endParaRPr lang="fr-BE" sz="1100" dirty="0">
                        <a:effectLst/>
                        <a:latin typeface="Calibri"/>
                        <a:ea typeface="Calibri"/>
                        <a:cs typeface="Times New Roman"/>
                      </a:endParaRPr>
                    </a:p>
                  </a:txBody>
                  <a:tcPr marL="68580" marR="68580" marT="0" marB="0"/>
                </a:tc>
              </a:tr>
              <a:tr h="0">
                <a:tc>
                  <a:txBody>
                    <a:bodyPr/>
                    <a:lstStyle/>
                    <a:p>
                      <a:pPr>
                        <a:lnSpc>
                          <a:spcPct val="115000"/>
                        </a:lnSpc>
                        <a:spcAft>
                          <a:spcPts val="0"/>
                        </a:spcAft>
                      </a:pPr>
                      <a:r>
                        <a:rPr lang="fr-BE" sz="1100">
                          <a:effectLst/>
                        </a:rPr>
                        <a:t>1940</a:t>
                      </a:r>
                      <a:endParaRPr lang="fr-BE" sz="1100">
                        <a:effectLst/>
                        <a:latin typeface="Calibri"/>
                        <a:ea typeface="Calibri"/>
                        <a:cs typeface="Times New Roman"/>
                      </a:endParaRPr>
                    </a:p>
                  </a:txBody>
                  <a:tcPr marL="68580" marR="68580" marT="0" marB="0"/>
                </a:tc>
                <a:tc>
                  <a:txBody>
                    <a:bodyPr/>
                    <a:lstStyle/>
                    <a:p>
                      <a:pPr algn="r">
                        <a:lnSpc>
                          <a:spcPct val="115000"/>
                        </a:lnSpc>
                        <a:spcAft>
                          <a:spcPts val="0"/>
                        </a:spcAft>
                      </a:pPr>
                      <a:r>
                        <a:rPr lang="fr-BE" sz="1100">
                          <a:effectLst/>
                        </a:rPr>
                        <a:t>2,1</a:t>
                      </a:r>
                      <a:endParaRPr lang="fr-BE" sz="1100">
                        <a:effectLst/>
                        <a:latin typeface="Calibri"/>
                        <a:ea typeface="Calibri"/>
                        <a:cs typeface="Times New Roman"/>
                      </a:endParaRPr>
                    </a:p>
                  </a:txBody>
                  <a:tcPr marL="68580" marR="68580" marT="0" marB="0" anchor="b"/>
                </a:tc>
                <a:tc>
                  <a:txBody>
                    <a:bodyPr/>
                    <a:lstStyle/>
                    <a:p>
                      <a:pPr algn="r">
                        <a:lnSpc>
                          <a:spcPct val="115000"/>
                        </a:lnSpc>
                        <a:spcAft>
                          <a:spcPts val="0"/>
                        </a:spcAft>
                      </a:pPr>
                      <a:r>
                        <a:rPr lang="fr-BE" sz="1100">
                          <a:effectLst/>
                        </a:rPr>
                        <a:t>3,1</a:t>
                      </a:r>
                      <a:endParaRPr lang="fr-BE" sz="1100">
                        <a:effectLst/>
                        <a:latin typeface="Calibri"/>
                        <a:ea typeface="Calibri"/>
                        <a:cs typeface="Times New Roman"/>
                      </a:endParaRPr>
                    </a:p>
                  </a:txBody>
                  <a:tcPr marL="68580" marR="68580" marT="0" marB="0" anchor="b"/>
                </a:tc>
              </a:tr>
              <a:tr h="0">
                <a:tc>
                  <a:txBody>
                    <a:bodyPr/>
                    <a:lstStyle/>
                    <a:p>
                      <a:pPr>
                        <a:lnSpc>
                          <a:spcPct val="115000"/>
                        </a:lnSpc>
                        <a:spcAft>
                          <a:spcPts val="0"/>
                        </a:spcAft>
                      </a:pPr>
                      <a:r>
                        <a:rPr lang="fr-BE" sz="1100">
                          <a:effectLst/>
                        </a:rPr>
                        <a:t>1950</a:t>
                      </a:r>
                      <a:endParaRPr lang="fr-BE" sz="1100">
                        <a:effectLst/>
                        <a:latin typeface="Calibri"/>
                        <a:ea typeface="Calibri"/>
                        <a:cs typeface="Times New Roman"/>
                      </a:endParaRPr>
                    </a:p>
                  </a:txBody>
                  <a:tcPr marL="68580" marR="68580" marT="0" marB="0"/>
                </a:tc>
                <a:tc>
                  <a:txBody>
                    <a:bodyPr/>
                    <a:lstStyle/>
                    <a:p>
                      <a:pPr algn="r">
                        <a:lnSpc>
                          <a:spcPct val="115000"/>
                        </a:lnSpc>
                        <a:spcAft>
                          <a:spcPts val="0"/>
                        </a:spcAft>
                      </a:pPr>
                      <a:r>
                        <a:rPr lang="fr-BE" sz="1100">
                          <a:effectLst/>
                        </a:rPr>
                        <a:t>3</a:t>
                      </a:r>
                      <a:endParaRPr lang="fr-BE" sz="1100">
                        <a:effectLst/>
                        <a:latin typeface="Calibri"/>
                        <a:ea typeface="Calibri"/>
                        <a:cs typeface="Times New Roman"/>
                      </a:endParaRPr>
                    </a:p>
                  </a:txBody>
                  <a:tcPr marL="68580" marR="68580" marT="0" marB="0" anchor="b"/>
                </a:tc>
                <a:tc>
                  <a:txBody>
                    <a:bodyPr/>
                    <a:lstStyle/>
                    <a:p>
                      <a:pPr algn="r">
                        <a:lnSpc>
                          <a:spcPct val="115000"/>
                        </a:lnSpc>
                        <a:spcAft>
                          <a:spcPts val="0"/>
                        </a:spcAft>
                      </a:pPr>
                      <a:r>
                        <a:rPr lang="fr-BE" sz="1100">
                          <a:effectLst/>
                        </a:rPr>
                        <a:t>3,4</a:t>
                      </a:r>
                      <a:endParaRPr lang="fr-BE" sz="1100">
                        <a:effectLst/>
                        <a:latin typeface="Calibri"/>
                        <a:ea typeface="Calibri"/>
                        <a:cs typeface="Times New Roman"/>
                      </a:endParaRPr>
                    </a:p>
                  </a:txBody>
                  <a:tcPr marL="68580" marR="68580" marT="0" marB="0" anchor="b"/>
                </a:tc>
              </a:tr>
              <a:tr h="0">
                <a:tc>
                  <a:txBody>
                    <a:bodyPr/>
                    <a:lstStyle/>
                    <a:p>
                      <a:pPr>
                        <a:lnSpc>
                          <a:spcPct val="115000"/>
                        </a:lnSpc>
                        <a:spcAft>
                          <a:spcPts val="0"/>
                        </a:spcAft>
                      </a:pPr>
                      <a:r>
                        <a:rPr lang="fr-BE" sz="1100">
                          <a:effectLst/>
                        </a:rPr>
                        <a:t>1960</a:t>
                      </a:r>
                      <a:endParaRPr lang="fr-BE" sz="1100">
                        <a:effectLst/>
                        <a:latin typeface="Calibri"/>
                        <a:ea typeface="Calibri"/>
                        <a:cs typeface="Times New Roman"/>
                      </a:endParaRPr>
                    </a:p>
                  </a:txBody>
                  <a:tcPr marL="68580" marR="68580" marT="0" marB="0"/>
                </a:tc>
                <a:tc>
                  <a:txBody>
                    <a:bodyPr/>
                    <a:lstStyle/>
                    <a:p>
                      <a:pPr algn="r">
                        <a:lnSpc>
                          <a:spcPct val="115000"/>
                        </a:lnSpc>
                        <a:spcAft>
                          <a:spcPts val="0"/>
                        </a:spcAft>
                      </a:pPr>
                      <a:r>
                        <a:rPr lang="fr-BE" sz="1100" dirty="0">
                          <a:effectLst/>
                        </a:rPr>
                        <a:t>3</a:t>
                      </a:r>
                      <a:endParaRPr lang="fr-BE" sz="110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fr-BE" sz="1100">
                          <a:effectLst/>
                        </a:rPr>
                        <a:t>3,5</a:t>
                      </a:r>
                      <a:endParaRPr lang="fr-BE" sz="1100">
                        <a:effectLst/>
                        <a:latin typeface="Calibri"/>
                        <a:ea typeface="Calibri"/>
                        <a:cs typeface="Times New Roman"/>
                      </a:endParaRPr>
                    </a:p>
                  </a:txBody>
                  <a:tcPr marL="68580" marR="68580" marT="0" marB="0" anchor="b"/>
                </a:tc>
              </a:tr>
              <a:tr h="0">
                <a:tc>
                  <a:txBody>
                    <a:bodyPr/>
                    <a:lstStyle/>
                    <a:p>
                      <a:pPr>
                        <a:lnSpc>
                          <a:spcPct val="115000"/>
                        </a:lnSpc>
                        <a:spcAft>
                          <a:spcPts val="0"/>
                        </a:spcAft>
                      </a:pPr>
                      <a:r>
                        <a:rPr lang="fr-BE" sz="1100">
                          <a:effectLst/>
                        </a:rPr>
                        <a:t>1970</a:t>
                      </a:r>
                      <a:endParaRPr lang="fr-BE" sz="1100">
                        <a:effectLst/>
                        <a:latin typeface="Calibri"/>
                        <a:ea typeface="Calibri"/>
                        <a:cs typeface="Times New Roman"/>
                      </a:endParaRPr>
                    </a:p>
                  </a:txBody>
                  <a:tcPr marL="68580" marR="68580" marT="0" marB="0"/>
                </a:tc>
                <a:tc>
                  <a:txBody>
                    <a:bodyPr/>
                    <a:lstStyle/>
                    <a:p>
                      <a:pPr algn="r">
                        <a:lnSpc>
                          <a:spcPct val="115000"/>
                        </a:lnSpc>
                        <a:spcAft>
                          <a:spcPts val="0"/>
                        </a:spcAft>
                      </a:pPr>
                      <a:r>
                        <a:rPr lang="fr-BE" sz="1100">
                          <a:effectLst/>
                        </a:rPr>
                        <a:t>2,7</a:t>
                      </a:r>
                      <a:endParaRPr lang="fr-BE" sz="1100">
                        <a:effectLst/>
                        <a:latin typeface="Calibri"/>
                        <a:ea typeface="Calibri"/>
                        <a:cs typeface="Times New Roman"/>
                      </a:endParaRPr>
                    </a:p>
                  </a:txBody>
                  <a:tcPr marL="68580" marR="68580" marT="0" marB="0" anchor="b"/>
                </a:tc>
                <a:tc>
                  <a:txBody>
                    <a:bodyPr/>
                    <a:lstStyle/>
                    <a:p>
                      <a:pPr algn="r">
                        <a:lnSpc>
                          <a:spcPct val="115000"/>
                        </a:lnSpc>
                        <a:spcAft>
                          <a:spcPts val="0"/>
                        </a:spcAft>
                      </a:pPr>
                      <a:r>
                        <a:rPr lang="fr-BE" sz="1100" dirty="0">
                          <a:effectLst/>
                        </a:rPr>
                        <a:t>3,2</a:t>
                      </a:r>
                      <a:endParaRPr lang="fr-BE" sz="1100" dirty="0">
                        <a:effectLst/>
                        <a:latin typeface="Calibri"/>
                        <a:ea typeface="Calibri"/>
                        <a:cs typeface="Times New Roman"/>
                      </a:endParaRPr>
                    </a:p>
                  </a:txBody>
                  <a:tcPr marL="68580" marR="68580" marT="0" marB="0" anchor="b"/>
                </a:tc>
              </a:tr>
            </a:tbl>
          </a:graphicData>
        </a:graphic>
      </p:graphicFrame>
      <p:sp>
        <p:nvSpPr>
          <p:cNvPr id="7" name="Rectangle 1"/>
          <p:cNvSpPr>
            <a:spLocks noChangeArrowheads="1"/>
          </p:cNvSpPr>
          <p:nvPr/>
        </p:nvSpPr>
        <p:spPr bwMode="auto">
          <a:xfrm>
            <a:off x="1647825" y="33813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ZoneTexte 7"/>
          <p:cNvSpPr txBox="1"/>
          <p:nvPr/>
        </p:nvSpPr>
        <p:spPr>
          <a:xfrm>
            <a:off x="539552" y="3425309"/>
            <a:ext cx="8252131" cy="369332"/>
          </a:xfrm>
          <a:prstGeom prst="rect">
            <a:avLst/>
          </a:prstGeom>
          <a:noFill/>
        </p:spPr>
        <p:txBody>
          <a:bodyPr wrap="none" rtlCol="0">
            <a:spAutoFit/>
          </a:bodyPr>
          <a:lstStyle/>
          <a:p>
            <a:r>
              <a:rPr lang="fr-BE" dirty="0" smtClean="0"/>
              <a:t>Comme ailleurs à travers le monde, relation inverse entre le Q.I et le taux de fécondité</a:t>
            </a:r>
            <a:endParaRPr lang="fr-BE" dirty="0"/>
          </a:p>
        </p:txBody>
      </p:sp>
    </p:spTree>
    <p:extLst>
      <p:ext uri="{BB962C8B-B14F-4D97-AF65-F5344CB8AC3E}">
        <p14:creationId xmlns:p14="http://schemas.microsoft.com/office/powerpoint/2010/main" val="277969583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r>
            <a:br>
              <a:rPr lang="fr-FR" dirty="0" smtClean="0"/>
            </a:br>
            <a:r>
              <a:rPr lang="fr-FR" dirty="0" smtClean="0"/>
              <a:t>4.2 </a:t>
            </a:r>
            <a:r>
              <a:rPr lang="fr-FR" dirty="0"/>
              <a:t>La hiérarchie reste Q.Icratique pour le </a:t>
            </a:r>
            <a:r>
              <a:rPr lang="fr-FR" dirty="0" smtClean="0"/>
              <a:t>salaire</a:t>
            </a:r>
            <a:r>
              <a:rPr lang="fr-BE" dirty="0"/>
              <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172</a:t>
            </a:fld>
            <a:endParaRPr lang="fr-BE" dirty="0"/>
          </a:p>
        </p:txBody>
      </p:sp>
      <p:sp>
        <p:nvSpPr>
          <p:cNvPr id="5" name="Rectangle 4"/>
          <p:cNvSpPr/>
          <p:nvPr/>
        </p:nvSpPr>
        <p:spPr>
          <a:xfrm>
            <a:off x="179512" y="1700808"/>
            <a:ext cx="7920880" cy="369332"/>
          </a:xfrm>
          <a:prstGeom prst="rect">
            <a:avLst/>
          </a:prstGeom>
        </p:spPr>
        <p:txBody>
          <a:bodyPr wrap="square">
            <a:spAutoFit/>
          </a:bodyPr>
          <a:lstStyle/>
          <a:p>
            <a:r>
              <a:rPr lang="en-US" dirty="0"/>
              <a:t>Table 2.8. </a:t>
            </a:r>
            <a:r>
              <a:rPr lang="en-US" b="1" dirty="0"/>
              <a:t>Race and ethnic differences in South </a:t>
            </a:r>
            <a:r>
              <a:rPr lang="en-US" dirty="0" smtClean="0"/>
              <a:t>Africa </a:t>
            </a:r>
            <a:r>
              <a:rPr lang="en-US" b="1" dirty="0"/>
              <a:t>in </a:t>
            </a:r>
            <a:r>
              <a:rPr lang="en-US" b="1" dirty="0" smtClean="0"/>
              <a:t>earnings</a:t>
            </a:r>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27944992"/>
              </p:ext>
            </p:extLst>
          </p:nvPr>
        </p:nvGraphicFramePr>
        <p:xfrm>
          <a:off x="107504" y="2070140"/>
          <a:ext cx="8661649" cy="2461145"/>
        </p:xfrm>
        <a:graphic>
          <a:graphicData uri="http://schemas.openxmlformats.org/drawingml/2006/table">
            <a:tbl>
              <a:tblPr firstRow="1" firstCol="1" bandRow="1">
                <a:tableStyleId>{5C22544A-7EE6-4342-B048-85BDC9FD1C3A}</a:tableStyleId>
              </a:tblPr>
              <a:tblGrid>
                <a:gridCol w="540084"/>
                <a:gridCol w="1250721"/>
                <a:gridCol w="1760349"/>
                <a:gridCol w="1638526"/>
                <a:gridCol w="1906537"/>
                <a:gridCol w="1565432"/>
              </a:tblGrid>
              <a:tr h="223225">
                <a:tc>
                  <a:txBody>
                    <a:bodyPr/>
                    <a:lstStyle/>
                    <a:p>
                      <a:pPr indent="47625">
                        <a:lnSpc>
                          <a:spcPct val="115000"/>
                        </a:lnSpc>
                        <a:spcAft>
                          <a:spcPts val="750"/>
                        </a:spcAft>
                      </a:pPr>
                      <a:r>
                        <a:rPr lang="en-US" sz="1000" dirty="0">
                          <a:effectLst/>
                        </a:rPr>
                        <a:t> </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Year</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Whites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Coloreds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tr>
              <a:tr h="223225">
                <a:tc>
                  <a:txBody>
                    <a:bodyPr/>
                    <a:lstStyle/>
                    <a:p>
                      <a:pPr indent="47625">
                        <a:lnSpc>
                          <a:spcPct val="115000"/>
                        </a:lnSpc>
                        <a:spcAft>
                          <a:spcPts val="750"/>
                        </a:spcAft>
                      </a:pPr>
                      <a:r>
                        <a:rPr lang="fr-FR" sz="1000" spc="40" dirty="0">
                          <a:effectLst/>
                        </a:rPr>
                        <a:t>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1936</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129.6</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27.6</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18.8</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12.8</a:t>
                      </a:r>
                      <a:endParaRPr lang="fr-BE" sz="1100" dirty="0">
                        <a:effectLst/>
                        <a:latin typeface="Calibri"/>
                        <a:ea typeface="Calibri"/>
                        <a:cs typeface="Times New Roman"/>
                      </a:endParaRPr>
                    </a:p>
                  </a:txBody>
                  <a:tcPr marL="0" marR="0" marT="0" marB="0" anchor="ctr"/>
                </a:tc>
              </a:tr>
              <a:tr h="223225">
                <a:tc>
                  <a:txBody>
                    <a:bodyPr/>
                    <a:lstStyle/>
                    <a:p>
                      <a:pPr indent="47625">
                        <a:lnSpc>
                          <a:spcPct val="115000"/>
                        </a:lnSpc>
                        <a:spcAft>
                          <a:spcPts val="750"/>
                        </a:spcAft>
                      </a:pPr>
                      <a:r>
                        <a:rPr lang="fr-FR" sz="1000" spc="40" dirty="0">
                          <a:effectLst/>
                        </a:rPr>
                        <a:t>2</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1946</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238.1</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45.7</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34.1</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23.2</a:t>
                      </a:r>
                      <a:endParaRPr lang="fr-BE" sz="1100" dirty="0">
                        <a:effectLst/>
                        <a:latin typeface="Calibri"/>
                        <a:ea typeface="Calibri"/>
                        <a:cs typeface="Times New Roman"/>
                      </a:endParaRPr>
                    </a:p>
                  </a:txBody>
                  <a:tcPr marL="0" marR="0" marT="0" marB="0" anchor="ctr"/>
                </a:tc>
              </a:tr>
              <a:tr h="223225">
                <a:tc>
                  <a:txBody>
                    <a:bodyPr/>
                    <a:lstStyle/>
                    <a:p>
                      <a:pPr indent="47625">
                        <a:lnSpc>
                          <a:spcPct val="115000"/>
                        </a:lnSpc>
                        <a:spcAft>
                          <a:spcPts val="750"/>
                        </a:spcAft>
                      </a:pPr>
                      <a:r>
                        <a:rPr lang="fr-FR" sz="1000" dirty="0">
                          <a:effectLst/>
                        </a:rPr>
                        <a:t> </a:t>
                      </a:r>
                      <a:endParaRPr lang="fr-BE" sz="1100" dirty="0">
                        <a:effectLst/>
                        <a:latin typeface="Calibri"/>
                        <a:ea typeface="Calibri"/>
                        <a:cs typeface="Times New Roman"/>
                      </a:endParaRPr>
                    </a:p>
                  </a:txBody>
                  <a:tcPr marL="0" marR="0" marT="0" marB="0" anchor="ctr"/>
                </a:tc>
                <a:tc>
                  <a:txBody>
                    <a:bodyPr/>
                    <a:lstStyle/>
                    <a:p>
                      <a:pPr indent="47625" algn="r">
                        <a:lnSpc>
                          <a:spcPts val="1120"/>
                        </a:lnSpc>
                        <a:spcAft>
                          <a:spcPts val="750"/>
                        </a:spcAft>
                      </a:pPr>
                      <a:r>
                        <a:rPr lang="fr-FR" sz="1000" dirty="0">
                          <a:effectLst/>
                        </a:rPr>
                        <a:t>1995</a:t>
                      </a:r>
                      <a:endParaRPr lang="fr-BE" sz="1100" dirty="0">
                        <a:effectLst/>
                        <a:latin typeface="Calibri"/>
                        <a:ea typeface="Calibri"/>
                        <a:cs typeface="Times New Roman"/>
                      </a:endParaRPr>
                    </a:p>
                  </a:txBody>
                  <a:tcPr marL="0" marR="0" marT="0" marB="0" anchor="ctr"/>
                </a:tc>
                <a:tc>
                  <a:txBody>
                    <a:bodyPr/>
                    <a:lstStyle/>
                    <a:p>
                      <a:pPr indent="47625" algn="r">
                        <a:lnSpc>
                          <a:spcPts val="1120"/>
                        </a:lnSpc>
                        <a:spcAft>
                          <a:spcPts val="750"/>
                        </a:spcAft>
                      </a:pPr>
                      <a:r>
                        <a:rPr lang="fr-FR" sz="1000" dirty="0">
                          <a:effectLst/>
                        </a:rPr>
                        <a:t>103,000</a:t>
                      </a:r>
                      <a:endParaRPr lang="fr-BE" sz="1100" dirty="0">
                        <a:effectLst/>
                        <a:latin typeface="Calibri"/>
                        <a:ea typeface="Calibri"/>
                        <a:cs typeface="Times New Roman"/>
                      </a:endParaRPr>
                    </a:p>
                  </a:txBody>
                  <a:tcPr marL="0" marR="0" marT="0" marB="0" anchor="ctr"/>
                </a:tc>
                <a:tc>
                  <a:txBody>
                    <a:bodyPr/>
                    <a:lstStyle/>
                    <a:p>
                      <a:pPr indent="47625" algn="ctr">
                        <a:lnSpc>
                          <a:spcPts val="1120"/>
                        </a:lnSpc>
                        <a:spcAft>
                          <a:spcPts val="750"/>
                        </a:spcAft>
                      </a:pPr>
                      <a:r>
                        <a:rPr lang="fr-FR" sz="1000" dirty="0">
                          <a:effectLst/>
                        </a:rPr>
                        <a:t>71,000</a:t>
                      </a:r>
                      <a:endParaRPr lang="fr-BE" sz="1100" dirty="0">
                        <a:effectLst/>
                        <a:latin typeface="Calibri"/>
                        <a:ea typeface="Calibri"/>
                        <a:cs typeface="Times New Roman"/>
                      </a:endParaRPr>
                    </a:p>
                  </a:txBody>
                  <a:tcPr marL="0" marR="0" marT="0" marB="0" anchor="ctr"/>
                </a:tc>
                <a:tc>
                  <a:txBody>
                    <a:bodyPr/>
                    <a:lstStyle/>
                    <a:p>
                      <a:pPr indent="47625" algn="ctr">
                        <a:lnSpc>
                          <a:spcPts val="1120"/>
                        </a:lnSpc>
                        <a:spcAft>
                          <a:spcPts val="750"/>
                        </a:spcAft>
                      </a:pPr>
                      <a:r>
                        <a:rPr lang="fr-FR" sz="1000" dirty="0">
                          <a:effectLst/>
                        </a:rPr>
                        <a:t>32,000</a:t>
                      </a:r>
                      <a:endParaRPr lang="fr-BE" sz="1100" dirty="0">
                        <a:effectLst/>
                        <a:latin typeface="Calibri"/>
                        <a:ea typeface="Calibri"/>
                        <a:cs typeface="Times New Roman"/>
                      </a:endParaRPr>
                    </a:p>
                  </a:txBody>
                  <a:tcPr marL="0" marR="0" marT="0" marB="0" anchor="ctr"/>
                </a:tc>
                <a:tc>
                  <a:txBody>
                    <a:bodyPr/>
                    <a:lstStyle/>
                    <a:p>
                      <a:pPr indent="47625" algn="ctr">
                        <a:lnSpc>
                          <a:spcPts val="1120"/>
                        </a:lnSpc>
                        <a:spcAft>
                          <a:spcPts val="750"/>
                        </a:spcAft>
                      </a:pPr>
                      <a:r>
                        <a:rPr lang="fr-FR" sz="1000" dirty="0">
                          <a:effectLst/>
                        </a:rPr>
                        <a:t>23,000</a:t>
                      </a:r>
                      <a:endParaRPr lang="fr-BE" sz="1100" dirty="0">
                        <a:effectLst/>
                        <a:latin typeface="Calibri"/>
                        <a:ea typeface="Calibri"/>
                        <a:cs typeface="Times New Roman"/>
                      </a:endParaRPr>
                    </a:p>
                  </a:txBody>
                  <a:tcPr marL="0" marR="0" marT="0" marB="0" anchor="ctr"/>
                </a:tc>
              </a:tr>
              <a:tr h="223225">
                <a:tc>
                  <a:txBody>
                    <a:bodyPr/>
                    <a:lstStyle/>
                    <a:p>
                      <a:pPr indent="47625">
                        <a:lnSpc>
                          <a:spcPct val="115000"/>
                        </a:lnSpc>
                        <a:spcAft>
                          <a:spcPts val="750"/>
                        </a:spcAft>
                      </a:pPr>
                      <a:r>
                        <a:rPr lang="fr-FR" sz="1000" spc="40" dirty="0">
                          <a:effectLst/>
                        </a:rPr>
                        <a:t>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2000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158,000</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85,000</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51,000</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26,000</a:t>
                      </a:r>
                      <a:endParaRPr lang="fr-BE" sz="1100" dirty="0">
                        <a:effectLst/>
                        <a:latin typeface="Calibri"/>
                        <a:ea typeface="Calibri"/>
                        <a:cs typeface="Times New Roman"/>
                      </a:endParaRPr>
                    </a:p>
                  </a:txBody>
                  <a:tcPr marL="0" marR="0" marT="0" marB="0" anchor="ctr"/>
                </a:tc>
              </a:tr>
              <a:tr h="223225">
                <a:tc gridSpan="2">
                  <a:txBody>
                    <a:bodyPr/>
                    <a:lstStyle/>
                    <a:p>
                      <a:pPr indent="47625">
                        <a:lnSpc>
                          <a:spcPct val="115000"/>
                        </a:lnSpc>
                        <a:spcAft>
                          <a:spcPts val="750"/>
                        </a:spcAft>
                      </a:pPr>
                      <a:endParaRPr lang="fr-FR" sz="950" spc="135" dirty="0" smtClean="0">
                        <a:effectLst/>
                      </a:endParaRPr>
                    </a:p>
                    <a:p>
                      <a:pPr indent="47625">
                        <a:lnSpc>
                          <a:spcPct val="115000"/>
                        </a:lnSpc>
                        <a:spcAft>
                          <a:spcPts val="750"/>
                        </a:spcAft>
                      </a:pPr>
                      <a:r>
                        <a:rPr lang="fr-FR" sz="950" spc="135" dirty="0" smtClean="0">
                          <a:effectLst/>
                        </a:rPr>
                        <a:t>Sources</a:t>
                      </a:r>
                      <a:r>
                        <a:rPr lang="fr-FR" sz="950" spc="135" dirty="0">
                          <a:effectLst/>
                        </a:rPr>
                        <a:t>: rows</a:t>
                      </a:r>
                      <a:endParaRPr lang="fr-BE" sz="1100" dirty="0">
                        <a:effectLst/>
                        <a:latin typeface="Calibri"/>
                        <a:ea typeface="Calibri"/>
                        <a:cs typeface="Times New Roman"/>
                      </a:endParaRPr>
                    </a:p>
                  </a:txBody>
                  <a:tcPr marL="0" marR="0" marT="0" marB="0" anchor="ctr"/>
                </a:tc>
                <a:tc hMerge="1">
                  <a:txBody>
                    <a:bodyPr/>
                    <a:lstStyle/>
                    <a:p>
                      <a:endParaRPr lang="fr-BE"/>
                    </a:p>
                  </a:txBody>
                  <a:tcPr/>
                </a:tc>
                <a:tc gridSpan="4">
                  <a:txBody>
                    <a:bodyPr/>
                    <a:lstStyle/>
                    <a:p>
                      <a:pPr>
                        <a:lnSpc>
                          <a:spcPct val="115000"/>
                        </a:lnSpc>
                        <a:spcAft>
                          <a:spcPts val="750"/>
                        </a:spcAft>
                      </a:pPr>
                      <a:endParaRPr lang="fr-FR" sz="1000" dirty="0" smtClean="0">
                        <a:effectLst/>
                      </a:endParaRPr>
                    </a:p>
                    <a:p>
                      <a:pPr>
                        <a:lnSpc>
                          <a:spcPct val="115000"/>
                        </a:lnSpc>
                        <a:spcAft>
                          <a:spcPts val="750"/>
                        </a:spcAft>
                      </a:pPr>
                      <a:r>
                        <a:rPr lang="fr-FR" sz="1000" dirty="0" smtClean="0">
                          <a:effectLst/>
                        </a:rPr>
                        <a:t>1 </a:t>
                      </a:r>
                      <a:r>
                        <a:rPr lang="fr-FR" sz="1000" dirty="0">
                          <a:effectLst/>
                        </a:rPr>
                        <a:t>and 2: Reynders, 1963; rows 3</a:t>
                      </a:r>
                      <a:endParaRPr lang="fr-BE" sz="1100" dirty="0">
                        <a:effectLst/>
                        <a:latin typeface="Calibri"/>
                        <a:ea typeface="Calibri"/>
                        <a:cs typeface="Times New Roman"/>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tr>
              <a:tr h="223225">
                <a:tc gridSpan="6">
                  <a:txBody>
                    <a:bodyPr/>
                    <a:lstStyle/>
                    <a:p>
                      <a:pPr>
                        <a:lnSpc>
                          <a:spcPct val="115000"/>
                        </a:lnSpc>
                        <a:spcAft>
                          <a:spcPts val="750"/>
                        </a:spcAft>
                      </a:pPr>
                      <a:r>
                        <a:rPr lang="fr-BE" sz="1000" spc="40" dirty="0">
                          <a:effectLst/>
                        </a:rPr>
                        <a:t> </a:t>
                      </a:r>
                      <a:r>
                        <a:rPr lang="en-US" sz="1000" spc="40" dirty="0">
                          <a:effectLst/>
                        </a:rPr>
                        <a:t>and 4: Earning and Spending in South Africa:</a:t>
                      </a:r>
                      <a:endParaRPr lang="fr-BE" sz="1100" dirty="0">
                        <a:effectLst/>
                        <a:latin typeface="Calibri"/>
                        <a:ea typeface="Calibri"/>
                        <a:cs typeface="Times New Roman"/>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r>
              <a:tr h="223225">
                <a:tc gridSpan="6">
                  <a:txBody>
                    <a:bodyPr/>
                    <a:lstStyle/>
                    <a:p>
                      <a:pPr indent="47625">
                        <a:lnSpc>
                          <a:spcPct val="115000"/>
                        </a:lnSpc>
                        <a:spcAft>
                          <a:spcPts val="750"/>
                        </a:spcAft>
                      </a:pPr>
                      <a:r>
                        <a:rPr lang="en-US" sz="1000" spc="40" dirty="0">
                          <a:effectLst/>
                        </a:rPr>
                        <a:t>Selected findings and comparisons from the</a:t>
                      </a:r>
                      <a:endParaRPr lang="fr-BE" sz="1100" dirty="0">
                        <a:effectLst/>
                        <a:latin typeface="Calibri"/>
                        <a:ea typeface="Calibri"/>
                        <a:cs typeface="Times New Roman"/>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r>
              <a:tr h="223225">
                <a:tc gridSpan="6">
                  <a:txBody>
                    <a:bodyPr/>
                    <a:lstStyle/>
                    <a:p>
                      <a:pPr indent="47625">
                        <a:lnSpc>
                          <a:spcPct val="115000"/>
                        </a:lnSpc>
                        <a:spcAft>
                          <a:spcPts val="750"/>
                        </a:spcAft>
                      </a:pPr>
                      <a:r>
                        <a:rPr lang="en-US" sz="1000" spc="40" dirty="0">
                          <a:effectLst/>
                        </a:rPr>
                        <a:t>income and expenditure surveys of October</a:t>
                      </a:r>
                      <a:endParaRPr lang="fr-BE" sz="1100" dirty="0">
                        <a:effectLst/>
                        <a:latin typeface="Calibri"/>
                        <a:ea typeface="Calibri"/>
                        <a:cs typeface="Times New Roman"/>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r>
              <a:tr h="223225">
                <a:tc gridSpan="6">
                  <a:txBody>
                    <a:bodyPr/>
                    <a:lstStyle/>
                    <a:p>
                      <a:pPr indent="47625">
                        <a:lnSpc>
                          <a:spcPct val="115000"/>
                        </a:lnSpc>
                        <a:spcAft>
                          <a:spcPts val="750"/>
                        </a:spcAft>
                      </a:pPr>
                      <a:r>
                        <a:rPr lang="en-US" sz="1000" spc="40" dirty="0">
                          <a:effectLst/>
                        </a:rPr>
                        <a:t>1995 and October 2000. www.statssa.gov.za.</a:t>
                      </a:r>
                      <a:endParaRPr lang="fr-BE" sz="1100" dirty="0">
                        <a:effectLst/>
                        <a:latin typeface="Calibri"/>
                        <a:ea typeface="Calibri"/>
                        <a:cs typeface="Times New Roman"/>
                      </a:endParaRPr>
                    </a:p>
                  </a:txBody>
                  <a:tcPr marL="0" marR="0" marT="0" marB="0" anchor="ct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r>
            </a:tbl>
          </a:graphicData>
        </a:graphic>
      </p:graphicFrame>
      <p:sp>
        <p:nvSpPr>
          <p:cNvPr id="7" name="Rectangle 6"/>
          <p:cNvSpPr/>
          <p:nvPr/>
        </p:nvSpPr>
        <p:spPr>
          <a:xfrm>
            <a:off x="539552" y="4725144"/>
            <a:ext cx="7920880" cy="646331"/>
          </a:xfrm>
          <a:prstGeom prst="rect">
            <a:avLst/>
          </a:prstGeom>
        </p:spPr>
        <p:txBody>
          <a:bodyPr wrap="square">
            <a:spAutoFit/>
          </a:bodyPr>
          <a:lstStyle/>
          <a:p>
            <a:r>
              <a:rPr lang="en-US" dirty="0"/>
              <a:t>Table 2.9. Earnings of Indians and Europeans in Kenya expressed as Multiples of earnings of blacks</a:t>
            </a:r>
            <a:endParaRPr lang="fr-BE" dirty="0"/>
          </a:p>
        </p:txBody>
      </p:sp>
      <p:graphicFrame>
        <p:nvGraphicFramePr>
          <p:cNvPr id="8" name="Tableau 7"/>
          <p:cNvGraphicFramePr>
            <a:graphicFrameLocks noGrp="1"/>
          </p:cNvGraphicFramePr>
          <p:nvPr>
            <p:extLst>
              <p:ext uri="{D42A27DB-BD31-4B8C-83A1-F6EECF244321}">
                <p14:modId xmlns:p14="http://schemas.microsoft.com/office/powerpoint/2010/main" val="1191697112"/>
              </p:ext>
            </p:extLst>
          </p:nvPr>
        </p:nvGraphicFramePr>
        <p:xfrm>
          <a:off x="230833" y="5373216"/>
          <a:ext cx="8229599" cy="1076325"/>
        </p:xfrm>
        <a:graphic>
          <a:graphicData uri="http://schemas.openxmlformats.org/drawingml/2006/table">
            <a:tbl>
              <a:tblPr firstRow="1" firstCol="1" bandRow="1">
                <a:tableStyleId>{5C22544A-7EE6-4342-B048-85BDC9FD1C3A}</a:tableStyleId>
              </a:tblPr>
              <a:tblGrid>
                <a:gridCol w="1577865"/>
                <a:gridCol w="1925701"/>
                <a:gridCol w="2031564"/>
                <a:gridCol w="2694469"/>
              </a:tblGrid>
              <a:tr h="153035">
                <a:tc>
                  <a:txBody>
                    <a:bodyPr/>
                    <a:lstStyle/>
                    <a:p>
                      <a:pPr indent="47625" algn="r">
                        <a:lnSpc>
                          <a:spcPct val="115000"/>
                        </a:lnSpc>
                        <a:spcAft>
                          <a:spcPts val="750"/>
                        </a:spcAft>
                      </a:pPr>
                      <a:r>
                        <a:rPr lang="fr-FR" sz="1000" dirty="0">
                          <a:effectLst/>
                        </a:rPr>
                        <a:t>Year</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tc rowSpan="2">
                  <a:txBody>
                    <a:bodyPr/>
                    <a:lstStyle/>
                    <a:p>
                      <a:pPr indent="47625" algn="r">
                        <a:lnSpc>
                          <a:spcPct val="115000"/>
                        </a:lnSpc>
                        <a:spcAft>
                          <a:spcPts val="750"/>
                        </a:spcAft>
                      </a:pPr>
                      <a:r>
                        <a:rPr lang="fr-FR" sz="1000" dirty="0">
                          <a:effectLst/>
                        </a:rPr>
                        <a:t>Europeans</a:t>
                      </a:r>
                      <a:endParaRPr lang="fr-BE" sz="1100" dirty="0">
                        <a:effectLst/>
                      </a:endParaRPr>
                    </a:p>
                    <a:p>
                      <a:pPr indent="47625" algn="r">
                        <a:lnSpc>
                          <a:spcPct val="85000"/>
                        </a:lnSpc>
                        <a:spcAft>
                          <a:spcPts val="750"/>
                        </a:spcAft>
                      </a:pPr>
                      <a:r>
                        <a:rPr lang="fr-FR" sz="1000" dirty="0">
                          <a:effectLst/>
                        </a:rPr>
                        <a:t>144</a:t>
                      </a:r>
                      <a:endParaRPr lang="fr-BE" sz="1100" dirty="0">
                        <a:effectLst/>
                        <a:latin typeface="Calibri"/>
                        <a:ea typeface="Calibri"/>
                        <a:cs typeface="Times New Roman"/>
                      </a:endParaRPr>
                    </a:p>
                  </a:txBody>
                  <a:tcPr marL="0" marR="0" marT="0" marB="0" anchor="ctr"/>
                </a:tc>
              </a:tr>
              <a:tr h="151130">
                <a:tc>
                  <a:txBody>
                    <a:bodyPr/>
                    <a:lstStyle/>
                    <a:p>
                      <a:pPr indent="47625" algn="r">
                        <a:lnSpc>
                          <a:spcPct val="115000"/>
                        </a:lnSpc>
                        <a:spcAft>
                          <a:spcPts val="750"/>
                        </a:spcAft>
                      </a:pPr>
                      <a:r>
                        <a:rPr lang="fr-FR" sz="1000" dirty="0">
                          <a:effectLst/>
                        </a:rPr>
                        <a:t>1914</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26</a:t>
                      </a:r>
                      <a:endParaRPr lang="fr-BE" sz="1100" dirty="0">
                        <a:effectLst/>
                        <a:latin typeface="Calibri"/>
                        <a:ea typeface="Calibri"/>
                        <a:cs typeface="Times New Roman"/>
                      </a:endParaRPr>
                    </a:p>
                  </a:txBody>
                  <a:tcPr marL="0" marR="0" marT="0" marB="0" anchor="ctr"/>
                </a:tc>
                <a:tc vMerge="1">
                  <a:txBody>
                    <a:bodyPr/>
                    <a:lstStyle/>
                    <a:p>
                      <a:endParaRPr lang="fr-BE"/>
                    </a:p>
                  </a:txBody>
                  <a:tcPr/>
                </a:tc>
              </a:tr>
              <a:tr h="148590">
                <a:tc>
                  <a:txBody>
                    <a:bodyPr/>
                    <a:lstStyle/>
                    <a:p>
                      <a:pPr indent="47625" algn="r">
                        <a:lnSpc>
                          <a:spcPct val="115000"/>
                        </a:lnSpc>
                        <a:spcAft>
                          <a:spcPts val="750"/>
                        </a:spcAft>
                      </a:pPr>
                      <a:r>
                        <a:rPr lang="fr-FR" sz="1000" dirty="0">
                          <a:effectLst/>
                        </a:rPr>
                        <a:t>1927</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25</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107</a:t>
                      </a:r>
                      <a:endParaRPr lang="fr-BE" sz="1100" dirty="0">
                        <a:effectLst/>
                        <a:latin typeface="Calibri"/>
                        <a:ea typeface="Calibri"/>
                        <a:cs typeface="Times New Roman"/>
                      </a:endParaRPr>
                    </a:p>
                  </a:txBody>
                  <a:tcPr marL="0" marR="0" marT="0" marB="0" anchor="ctr"/>
                </a:tc>
              </a:tr>
              <a:tr h="144145">
                <a:tc>
                  <a:txBody>
                    <a:bodyPr/>
                    <a:lstStyle/>
                    <a:p>
                      <a:pPr indent="47625" algn="r">
                        <a:lnSpc>
                          <a:spcPts val="1135"/>
                        </a:lnSpc>
                        <a:spcAft>
                          <a:spcPts val="750"/>
                        </a:spcAft>
                      </a:pPr>
                      <a:r>
                        <a:rPr lang="fr-FR" sz="1000" dirty="0">
                          <a:effectLst/>
                        </a:rPr>
                        <a:t>1946</a:t>
                      </a:r>
                      <a:endParaRPr lang="fr-BE" sz="1100" dirty="0">
                        <a:effectLst/>
                        <a:latin typeface="Calibri"/>
                        <a:ea typeface="Calibri"/>
                        <a:cs typeface="Times New Roman"/>
                      </a:endParaRPr>
                    </a:p>
                  </a:txBody>
                  <a:tcPr marL="0" marR="0" marT="0" marB="0" anchor="ctr"/>
                </a:tc>
                <a:tc>
                  <a:txBody>
                    <a:bodyPr/>
                    <a:lstStyle/>
                    <a:p>
                      <a:pPr indent="47625" algn="ctr">
                        <a:lnSpc>
                          <a:spcPts val="1135"/>
                        </a:lnSpc>
                        <a:spcAft>
                          <a:spcPts val="750"/>
                        </a:spcAft>
                      </a:pPr>
                      <a:r>
                        <a:rPr lang="fr-FR" sz="1000" dirty="0">
                          <a:effectLst/>
                        </a:rPr>
                        <a:t>1</a:t>
                      </a:r>
                      <a:endParaRPr lang="fr-BE" sz="1100" dirty="0">
                        <a:effectLst/>
                        <a:latin typeface="Calibri"/>
                        <a:ea typeface="Calibri"/>
                        <a:cs typeface="Times New Roman"/>
                      </a:endParaRPr>
                    </a:p>
                  </a:txBody>
                  <a:tcPr marL="0" marR="0" marT="0" marB="0" anchor="ctr"/>
                </a:tc>
                <a:tc>
                  <a:txBody>
                    <a:bodyPr/>
                    <a:lstStyle/>
                    <a:p>
                      <a:pPr indent="47625" algn="r">
                        <a:lnSpc>
                          <a:spcPts val="1135"/>
                        </a:lnSpc>
                        <a:spcAft>
                          <a:spcPts val="750"/>
                        </a:spcAft>
                      </a:pPr>
                      <a:r>
                        <a:rPr lang="fr-FR" sz="1000" dirty="0">
                          <a:effectLst/>
                        </a:rPr>
                        <a:t>22</a:t>
                      </a:r>
                      <a:endParaRPr lang="fr-BE" sz="1100" dirty="0">
                        <a:effectLst/>
                        <a:latin typeface="Calibri"/>
                        <a:ea typeface="Calibri"/>
                        <a:cs typeface="Times New Roman"/>
                      </a:endParaRPr>
                    </a:p>
                  </a:txBody>
                  <a:tcPr marL="0" marR="0" marT="0" marB="0" anchor="ctr"/>
                </a:tc>
                <a:tc>
                  <a:txBody>
                    <a:bodyPr/>
                    <a:lstStyle/>
                    <a:p>
                      <a:pPr indent="47625" algn="r">
                        <a:lnSpc>
                          <a:spcPts val="1135"/>
                        </a:lnSpc>
                        <a:spcAft>
                          <a:spcPts val="750"/>
                        </a:spcAft>
                      </a:pPr>
                      <a:r>
                        <a:rPr lang="fr-FR" sz="1000" dirty="0">
                          <a:effectLst/>
                        </a:rPr>
                        <a:t>84</a:t>
                      </a:r>
                      <a:endParaRPr lang="fr-BE" sz="1100" dirty="0">
                        <a:effectLst/>
                        <a:latin typeface="Calibri"/>
                        <a:ea typeface="Calibri"/>
                        <a:cs typeface="Times New Roman"/>
                      </a:endParaRPr>
                    </a:p>
                  </a:txBody>
                  <a:tcPr marL="0" marR="0" marT="0" marB="0" anchor="ctr"/>
                </a:tc>
              </a:tr>
              <a:tr h="146050">
                <a:tc>
                  <a:txBody>
                    <a:bodyPr/>
                    <a:lstStyle/>
                    <a:p>
                      <a:pPr indent="47625" algn="r">
                        <a:lnSpc>
                          <a:spcPct val="115000"/>
                        </a:lnSpc>
                        <a:spcAft>
                          <a:spcPts val="750"/>
                        </a:spcAft>
                      </a:pPr>
                      <a:r>
                        <a:rPr lang="fr-FR" sz="1000" dirty="0">
                          <a:effectLst/>
                        </a:rPr>
                        <a:t>1960</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57</a:t>
                      </a:r>
                      <a:endParaRPr lang="fr-BE" sz="1100" dirty="0">
                        <a:effectLst/>
                        <a:latin typeface="Calibri"/>
                        <a:ea typeface="Calibri"/>
                        <a:cs typeface="Times New Roman"/>
                      </a:endParaRPr>
                    </a:p>
                  </a:txBody>
                  <a:tcPr marL="0" marR="0" marT="0" marB="0" anchor="ctr"/>
                </a:tc>
              </a:tr>
              <a:tr h="158115">
                <a:tc>
                  <a:txBody>
                    <a:bodyPr/>
                    <a:lstStyle/>
                    <a:p>
                      <a:pPr indent="47625" algn="r">
                        <a:lnSpc>
                          <a:spcPct val="115000"/>
                        </a:lnSpc>
                        <a:spcAft>
                          <a:spcPts val="750"/>
                        </a:spcAft>
                      </a:pPr>
                      <a:r>
                        <a:rPr lang="fr-FR" sz="1000" dirty="0">
                          <a:effectLst/>
                        </a:rPr>
                        <a:t>1971</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42</a:t>
                      </a:r>
                      <a:endParaRPr lang="fr-BE" sz="1100" dirty="0">
                        <a:effectLst/>
                        <a:latin typeface="Calibri"/>
                        <a:ea typeface="Calibri"/>
                        <a:cs typeface="Times New Roman"/>
                      </a:endParaRPr>
                    </a:p>
                  </a:txBody>
                  <a:tcPr marL="0" marR="0" marT="0" marB="0" anchor="ctr"/>
                </a:tc>
              </a:tr>
            </a:tbl>
          </a:graphicData>
        </a:graphic>
      </p:graphicFrame>
      <p:sp>
        <p:nvSpPr>
          <p:cNvPr id="9" name="ZoneTexte 8"/>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extLst>
      <p:ext uri="{BB962C8B-B14F-4D97-AF65-F5344CB8AC3E}">
        <p14:creationId xmlns:p14="http://schemas.microsoft.com/office/powerpoint/2010/main" val="85710613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
            </a:r>
            <a:br>
              <a:rPr lang="fr-BE" dirty="0" smtClean="0"/>
            </a:br>
            <a:r>
              <a:rPr lang="fr-BE" dirty="0" smtClean="0"/>
              <a:t>4.3 La </a:t>
            </a:r>
            <a:r>
              <a:rPr lang="fr-BE" dirty="0"/>
              <a:t>hiérarchie reste </a:t>
            </a:r>
            <a:r>
              <a:rPr lang="fr-BE" dirty="0" smtClean="0"/>
              <a:t>Q.I-cratique </a:t>
            </a:r>
            <a:r>
              <a:rPr lang="fr-BE" dirty="0"/>
              <a:t>pour </a:t>
            </a:r>
            <a:r>
              <a:rPr lang="fr-BE" dirty="0" smtClean="0"/>
              <a:t>le statut socio-économique</a:t>
            </a:r>
            <a:r>
              <a:rPr lang="fr-BE" dirty="0"/>
              <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173</a:t>
            </a:fld>
            <a:endParaRPr lang="fr-BE" dirty="0"/>
          </a:p>
        </p:txBody>
      </p:sp>
      <p:sp>
        <p:nvSpPr>
          <p:cNvPr id="5" name="Rectangle 4"/>
          <p:cNvSpPr/>
          <p:nvPr/>
        </p:nvSpPr>
        <p:spPr>
          <a:xfrm>
            <a:off x="899592" y="1916832"/>
            <a:ext cx="5328592" cy="646331"/>
          </a:xfrm>
          <a:prstGeom prst="rect">
            <a:avLst/>
          </a:prstGeom>
        </p:spPr>
        <p:txBody>
          <a:bodyPr wrap="square">
            <a:spAutoFit/>
          </a:bodyPr>
          <a:lstStyle/>
          <a:p>
            <a:r>
              <a:rPr lang="en-US" dirty="0"/>
              <a:t>Table 2.11. Race difference in socioeconomic status in South Africa in 1980 (percentages)</a:t>
            </a:r>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1963993629"/>
              </p:ext>
            </p:extLst>
          </p:nvPr>
        </p:nvGraphicFramePr>
        <p:xfrm>
          <a:off x="251520" y="2708920"/>
          <a:ext cx="8229599" cy="981964"/>
        </p:xfrm>
        <a:graphic>
          <a:graphicData uri="http://schemas.openxmlformats.org/drawingml/2006/table">
            <a:tbl>
              <a:tblPr firstRow="1" firstCol="1" bandRow="1">
                <a:tableStyleId>{5C22544A-7EE6-4342-B048-85BDC9FD1C3A}</a:tableStyleId>
              </a:tblPr>
              <a:tblGrid>
                <a:gridCol w="347612"/>
                <a:gridCol w="1689252"/>
                <a:gridCol w="844031"/>
                <a:gridCol w="964267"/>
                <a:gridCol w="1114264"/>
                <a:gridCol w="908315"/>
                <a:gridCol w="2361858"/>
              </a:tblGrid>
              <a:tr h="164465">
                <a:tc>
                  <a:txBody>
                    <a:bodyPr/>
                    <a:lstStyle/>
                    <a:p>
                      <a:pPr indent="47625" algn="r">
                        <a:lnSpc>
                          <a:spcPct val="115000"/>
                        </a:lnSpc>
                        <a:spcAft>
                          <a:spcPts val="750"/>
                        </a:spcAft>
                      </a:pPr>
                      <a:r>
                        <a:rPr lang="en-US" sz="1000" spc="30" dirty="0">
                          <a:effectLst/>
                        </a:rPr>
                        <a:t> </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dirty="0">
                          <a:effectLst/>
                        </a:rPr>
                        <a:t>Measure</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900" dirty="0">
                          <a:effectLst/>
                        </a:rPr>
                        <a:t>Whites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Indians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coloreds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Blacks</a:t>
                      </a:r>
                      <a:endParaRPr lang="fr-BE" sz="1100" dirty="0">
                        <a:effectLst/>
                        <a:latin typeface="Calibri"/>
                        <a:ea typeface="Calibri"/>
                        <a:cs typeface="Times New Roman"/>
                      </a:endParaRPr>
                    </a:p>
                  </a:txBody>
                  <a:tcPr marL="0" marR="0" marT="0" marB="0" anchor="ctr"/>
                </a:tc>
                <a:tc>
                  <a:txBody>
                    <a:bodyPr/>
                    <a:lstStyle/>
                    <a:p>
                      <a:pPr indent="47625">
                        <a:lnSpc>
                          <a:spcPct val="115000"/>
                        </a:lnSpc>
                        <a:spcAft>
                          <a:spcPts val="750"/>
                        </a:spcAft>
                      </a:pPr>
                      <a:r>
                        <a:rPr lang="fr-FR" sz="900" dirty="0">
                          <a:effectLst/>
                        </a:rPr>
                        <a:t>Reference</a:t>
                      </a:r>
                      <a:endParaRPr lang="fr-BE" sz="1100" dirty="0">
                        <a:effectLst/>
                        <a:latin typeface="Calibri"/>
                        <a:ea typeface="Calibri"/>
                        <a:cs typeface="Times New Roman"/>
                      </a:endParaRPr>
                    </a:p>
                  </a:txBody>
                  <a:tcPr marL="0" marR="0" marT="0" marB="0" anchor="ctr"/>
                </a:tc>
              </a:tr>
              <a:tr h="299720">
                <a:tc>
                  <a:txBody>
                    <a:bodyPr/>
                    <a:lstStyle/>
                    <a:p>
                      <a:pPr indent="47625" algn="r">
                        <a:lnSpc>
                          <a:spcPct val="115000"/>
                        </a:lnSpc>
                        <a:spcAft>
                          <a:spcPts val="750"/>
                        </a:spcAft>
                      </a:pPr>
                      <a:r>
                        <a:rPr lang="fr-FR" sz="900" dirty="0">
                          <a:effectLst/>
                        </a:rPr>
                        <a:t>1</a:t>
                      </a:r>
                      <a:endParaRPr lang="fr-BE" sz="1100" dirty="0">
                        <a:effectLst/>
                        <a:latin typeface="Calibri"/>
                        <a:ea typeface="Calibri"/>
                        <a:cs typeface="Times New Roman"/>
                      </a:endParaRPr>
                    </a:p>
                  </a:txBody>
                  <a:tcPr marL="0" marR="0" marT="0" marB="0" anchor="b"/>
                </a:tc>
                <a:tc>
                  <a:txBody>
                    <a:bodyPr/>
                    <a:lstStyle/>
                    <a:p>
                      <a:pPr indent="47625">
                        <a:lnSpc>
                          <a:spcPct val="115000"/>
                        </a:lnSpc>
                        <a:spcAft>
                          <a:spcPts val="750"/>
                        </a:spcAft>
                      </a:pPr>
                      <a:r>
                        <a:rPr lang="fr-FR" sz="900" dirty="0">
                          <a:effectLst/>
                        </a:rPr>
                        <a:t>Professional</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900" dirty="0">
                          <a:effectLst/>
                        </a:rPr>
                        <a:t>20.0</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900" dirty="0">
                          <a:effectLst/>
                        </a:rPr>
                        <a:t>10.0</a:t>
                      </a:r>
                      <a:endParaRPr lang="fr-BE" sz="1100" dirty="0">
                        <a:effectLst/>
                        <a:latin typeface="Calibri"/>
                        <a:ea typeface="Calibri"/>
                        <a:cs typeface="Times New Roman"/>
                      </a:endParaRPr>
                    </a:p>
                  </a:txBody>
                  <a:tcPr marL="0" marR="0" marT="0" marB="0" anchor="b"/>
                </a:tc>
                <a:tc>
                  <a:txBody>
                    <a:bodyPr/>
                    <a:lstStyle/>
                    <a:p>
                      <a:pPr indent="47625" algn="ctr">
                        <a:lnSpc>
                          <a:spcPct val="115000"/>
                        </a:lnSpc>
                        <a:spcAft>
                          <a:spcPts val="750"/>
                        </a:spcAft>
                      </a:pPr>
                      <a:r>
                        <a:rPr lang="fr-FR" sz="900" dirty="0">
                          <a:effectLst/>
                        </a:rPr>
                        <a:t>6.0</a:t>
                      </a:r>
                      <a:endParaRPr lang="fr-BE" sz="1100" dirty="0">
                        <a:effectLst/>
                        <a:latin typeface="Calibri"/>
                        <a:ea typeface="Calibri"/>
                        <a:cs typeface="Times New Roman"/>
                      </a:endParaRPr>
                    </a:p>
                  </a:txBody>
                  <a:tcPr marL="0" marR="0" marT="0" marB="0" anchor="b"/>
                </a:tc>
                <a:tc>
                  <a:txBody>
                    <a:bodyPr/>
                    <a:lstStyle/>
                    <a:p>
                      <a:pPr indent="47625" algn="ctr">
                        <a:lnSpc>
                          <a:spcPct val="115000"/>
                        </a:lnSpc>
                        <a:spcAft>
                          <a:spcPts val="750"/>
                        </a:spcAft>
                      </a:pPr>
                      <a:r>
                        <a:rPr lang="fr-FR" sz="900" dirty="0">
                          <a:effectLst/>
                        </a:rPr>
                        <a:t>4.0</a:t>
                      </a:r>
                      <a:endParaRPr lang="fr-BE" sz="1100" dirty="0">
                        <a:effectLst/>
                        <a:latin typeface="Calibri"/>
                        <a:ea typeface="Calibri"/>
                        <a:cs typeface="Times New Roman"/>
                      </a:endParaRPr>
                    </a:p>
                  </a:txBody>
                  <a:tcPr marL="0" marR="0" marT="0" marB="0" anchor="b"/>
                </a:tc>
                <a:tc>
                  <a:txBody>
                    <a:bodyPr/>
                    <a:lstStyle/>
                    <a:p>
                      <a:pPr indent="47625">
                        <a:lnSpc>
                          <a:spcPct val="110000"/>
                        </a:lnSpc>
                        <a:spcAft>
                          <a:spcPts val="750"/>
                        </a:spcAft>
                      </a:pPr>
                      <a:r>
                        <a:rPr lang="fr-FR" sz="900" dirty="0">
                          <a:effectLst/>
                        </a:rPr>
                        <a:t>Mickelson et al.,</a:t>
                      </a:r>
                      <a:endParaRPr lang="fr-BE" sz="1100" dirty="0">
                        <a:effectLst/>
                      </a:endParaRPr>
                    </a:p>
                    <a:p>
                      <a:pPr indent="47625">
                        <a:lnSpc>
                          <a:spcPct val="110000"/>
                        </a:lnSpc>
                        <a:spcAft>
                          <a:spcPts val="750"/>
                        </a:spcAft>
                      </a:pPr>
                      <a:r>
                        <a:rPr lang="fr-FR" sz="900" dirty="0">
                          <a:effectLst/>
                        </a:rPr>
                        <a:t>2001</a:t>
                      </a:r>
                      <a:endParaRPr lang="fr-BE" sz="1100" dirty="0">
                        <a:effectLst/>
                        <a:latin typeface="Calibri"/>
                        <a:ea typeface="Calibri"/>
                        <a:cs typeface="Times New Roman"/>
                      </a:endParaRPr>
                    </a:p>
                  </a:txBody>
                  <a:tcPr marL="0" marR="0" marT="0" marB="0" anchor="ctr"/>
                </a:tc>
              </a:tr>
              <a:tr h="317500">
                <a:tc>
                  <a:txBody>
                    <a:bodyPr/>
                    <a:lstStyle/>
                    <a:p>
                      <a:pPr indent="47625" algn="r">
                        <a:lnSpc>
                          <a:spcPct val="115000"/>
                        </a:lnSpc>
                        <a:spcAft>
                          <a:spcPts val="750"/>
                        </a:spcAft>
                      </a:pPr>
                      <a:r>
                        <a:rPr lang="fr-FR" sz="900" dirty="0">
                          <a:effectLst/>
                        </a:rPr>
                        <a:t>2</a:t>
                      </a:r>
                      <a:endParaRPr lang="fr-BE" sz="1100" dirty="0">
                        <a:effectLst/>
                        <a:latin typeface="Calibri"/>
                        <a:ea typeface="Calibri"/>
                        <a:cs typeface="Times New Roman"/>
                      </a:endParaRPr>
                    </a:p>
                  </a:txBody>
                  <a:tcPr marL="0" marR="0" marT="0" marB="0" anchor="b"/>
                </a:tc>
                <a:tc>
                  <a:txBody>
                    <a:bodyPr/>
                    <a:lstStyle/>
                    <a:p>
                      <a:pPr indent="47625">
                        <a:lnSpc>
                          <a:spcPct val="115000"/>
                        </a:lnSpc>
                        <a:spcAft>
                          <a:spcPts val="750"/>
                        </a:spcAft>
                      </a:pPr>
                      <a:r>
                        <a:rPr lang="fr-FR" sz="900" dirty="0">
                          <a:effectLst/>
                        </a:rPr>
                        <a:t>Administrators</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900" dirty="0">
                          <a:effectLst/>
                        </a:rPr>
                        <a:t>5.0</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900" dirty="0">
                          <a:effectLst/>
                        </a:rPr>
                        <a:t>2.5</a:t>
                      </a:r>
                      <a:endParaRPr lang="fr-BE" sz="1100" dirty="0">
                        <a:effectLst/>
                        <a:latin typeface="Calibri"/>
                        <a:ea typeface="Calibri"/>
                        <a:cs typeface="Times New Roman"/>
                      </a:endParaRPr>
                    </a:p>
                  </a:txBody>
                  <a:tcPr marL="0" marR="0" marT="0" marB="0" anchor="b"/>
                </a:tc>
                <a:tc>
                  <a:txBody>
                    <a:bodyPr/>
                    <a:lstStyle/>
                    <a:p>
                      <a:pPr indent="47625" algn="ctr">
                        <a:lnSpc>
                          <a:spcPct val="115000"/>
                        </a:lnSpc>
                        <a:spcAft>
                          <a:spcPts val="750"/>
                        </a:spcAft>
                      </a:pPr>
                      <a:r>
                        <a:rPr lang="fr-FR" sz="900" dirty="0">
                          <a:effectLst/>
                        </a:rPr>
                        <a:t>0.2</a:t>
                      </a:r>
                      <a:endParaRPr lang="fr-BE" sz="1100" dirty="0">
                        <a:effectLst/>
                        <a:latin typeface="Calibri"/>
                        <a:ea typeface="Calibri"/>
                        <a:cs typeface="Times New Roman"/>
                      </a:endParaRPr>
                    </a:p>
                  </a:txBody>
                  <a:tcPr marL="0" marR="0" marT="0" marB="0" anchor="b"/>
                </a:tc>
                <a:tc>
                  <a:txBody>
                    <a:bodyPr/>
                    <a:lstStyle/>
                    <a:p>
                      <a:pPr indent="47625" algn="ctr">
                        <a:lnSpc>
                          <a:spcPct val="115000"/>
                        </a:lnSpc>
                        <a:spcAft>
                          <a:spcPts val="750"/>
                        </a:spcAft>
                      </a:pPr>
                      <a:r>
                        <a:rPr lang="fr-FR" sz="900" dirty="0">
                          <a:effectLst/>
                        </a:rPr>
                        <a:t>0.1</a:t>
                      </a:r>
                      <a:endParaRPr lang="fr-BE" sz="1100" dirty="0">
                        <a:effectLst/>
                        <a:latin typeface="Calibri"/>
                        <a:ea typeface="Calibri"/>
                        <a:cs typeface="Times New Roman"/>
                      </a:endParaRPr>
                    </a:p>
                  </a:txBody>
                  <a:tcPr marL="0" marR="0" marT="0" marB="0" anchor="b"/>
                </a:tc>
                <a:tc>
                  <a:txBody>
                    <a:bodyPr/>
                    <a:lstStyle/>
                    <a:p>
                      <a:pPr indent="47625">
                        <a:lnSpc>
                          <a:spcPct val="110000"/>
                        </a:lnSpc>
                        <a:spcAft>
                          <a:spcPts val="750"/>
                        </a:spcAft>
                      </a:pPr>
                      <a:r>
                        <a:rPr lang="fr-FR" sz="900" dirty="0">
                          <a:effectLst/>
                        </a:rPr>
                        <a:t>Mickelson et al.,</a:t>
                      </a:r>
                      <a:endParaRPr lang="fr-BE" sz="1100" dirty="0">
                        <a:effectLst/>
                      </a:endParaRPr>
                    </a:p>
                    <a:p>
                      <a:pPr indent="47625">
                        <a:lnSpc>
                          <a:spcPct val="110000"/>
                        </a:lnSpc>
                        <a:spcAft>
                          <a:spcPts val="750"/>
                        </a:spcAft>
                      </a:pPr>
                      <a:r>
                        <a:rPr lang="fr-FR" sz="900" dirty="0">
                          <a:effectLst/>
                        </a:rPr>
                        <a:t>2001</a:t>
                      </a:r>
                      <a:endParaRPr lang="fr-BE" sz="1100" dirty="0">
                        <a:effectLst/>
                        <a:latin typeface="Calibri"/>
                        <a:ea typeface="Calibri"/>
                        <a:cs typeface="Times New Roman"/>
                      </a:endParaRPr>
                    </a:p>
                  </a:txBody>
                  <a:tcPr marL="0" marR="0" marT="0" marB="0" anchor="ctr"/>
                </a:tc>
              </a:tr>
            </a:tbl>
          </a:graphicData>
        </a:graphic>
      </p:graphicFrame>
      <p:sp>
        <p:nvSpPr>
          <p:cNvPr id="7" name="Rectangle 6"/>
          <p:cNvSpPr/>
          <p:nvPr/>
        </p:nvSpPr>
        <p:spPr>
          <a:xfrm>
            <a:off x="796453" y="4365104"/>
            <a:ext cx="6408712" cy="646331"/>
          </a:xfrm>
          <a:prstGeom prst="rect">
            <a:avLst/>
          </a:prstGeom>
        </p:spPr>
        <p:txBody>
          <a:bodyPr wrap="square">
            <a:spAutoFit/>
          </a:bodyPr>
          <a:lstStyle/>
          <a:p>
            <a:r>
              <a:rPr lang="en-US" dirty="0"/>
              <a:t>Table 2.12. Socioeconomic status differences between blacks and Indians in Tanzania (percentages)</a:t>
            </a:r>
            <a:endParaRPr lang="fr-BE" dirty="0"/>
          </a:p>
        </p:txBody>
      </p:sp>
      <p:graphicFrame>
        <p:nvGraphicFramePr>
          <p:cNvPr id="8" name="Tableau 7"/>
          <p:cNvGraphicFramePr>
            <a:graphicFrameLocks noGrp="1"/>
          </p:cNvGraphicFramePr>
          <p:nvPr>
            <p:extLst>
              <p:ext uri="{D42A27DB-BD31-4B8C-83A1-F6EECF244321}">
                <p14:modId xmlns:p14="http://schemas.microsoft.com/office/powerpoint/2010/main" val="3447909490"/>
              </p:ext>
            </p:extLst>
          </p:nvPr>
        </p:nvGraphicFramePr>
        <p:xfrm>
          <a:off x="323528" y="5037039"/>
          <a:ext cx="8352928" cy="1008112"/>
        </p:xfrm>
        <a:graphic>
          <a:graphicData uri="http://schemas.openxmlformats.org/drawingml/2006/table">
            <a:tbl>
              <a:tblPr firstRow="1" firstCol="1" bandRow="1">
                <a:tableStyleId>{5C22544A-7EE6-4342-B048-85BDC9FD1C3A}</a:tableStyleId>
              </a:tblPr>
              <a:tblGrid>
                <a:gridCol w="3668516"/>
                <a:gridCol w="2278341"/>
                <a:gridCol w="2406071"/>
              </a:tblGrid>
              <a:tr h="203193">
                <a:tc>
                  <a:txBody>
                    <a:bodyPr/>
                    <a:lstStyle/>
                    <a:p>
                      <a:pPr indent="47625">
                        <a:lnSpc>
                          <a:spcPct val="115000"/>
                        </a:lnSpc>
                        <a:spcAft>
                          <a:spcPts val="750"/>
                        </a:spcAft>
                      </a:pPr>
                      <a:r>
                        <a:rPr lang="fr-FR" sz="900" dirty="0">
                          <a:effectLst/>
                        </a:rPr>
                        <a:t>Country</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Blacks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Indians</a:t>
                      </a:r>
                      <a:endParaRPr lang="fr-BE" sz="1100" dirty="0">
                        <a:effectLst/>
                        <a:latin typeface="Calibri"/>
                        <a:ea typeface="Calibri"/>
                        <a:cs typeface="Times New Roman"/>
                      </a:endParaRPr>
                    </a:p>
                  </a:txBody>
                  <a:tcPr marL="0" marR="0" marT="0" marB="0" anchor="ctr"/>
                </a:tc>
              </a:tr>
              <a:tr h="199778">
                <a:tc>
                  <a:txBody>
                    <a:bodyPr/>
                    <a:lstStyle/>
                    <a:p>
                      <a:pPr indent="47625">
                        <a:lnSpc>
                          <a:spcPct val="115000"/>
                        </a:lnSpc>
                        <a:spcAft>
                          <a:spcPts val="750"/>
                        </a:spcAft>
                      </a:pPr>
                      <a:r>
                        <a:rPr lang="fr-FR" sz="900" dirty="0">
                          <a:effectLst/>
                        </a:rPr>
                        <a:t>White collar</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11</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59</a:t>
                      </a:r>
                      <a:endParaRPr lang="fr-BE" sz="1100" dirty="0">
                        <a:effectLst/>
                        <a:latin typeface="Calibri"/>
                        <a:ea typeface="Calibri"/>
                        <a:cs typeface="Times New Roman"/>
                      </a:endParaRPr>
                    </a:p>
                  </a:txBody>
                  <a:tcPr marL="0" marR="0" marT="0" marB="0" anchor="ctr"/>
                </a:tc>
              </a:tr>
              <a:tr h="199778">
                <a:tc>
                  <a:txBody>
                    <a:bodyPr/>
                    <a:lstStyle/>
                    <a:p>
                      <a:pPr indent="47625">
                        <a:lnSpc>
                          <a:spcPct val="115000"/>
                        </a:lnSpc>
                        <a:spcAft>
                          <a:spcPts val="750"/>
                        </a:spcAft>
                      </a:pPr>
                      <a:r>
                        <a:rPr lang="fr-FR" sz="900" dirty="0">
                          <a:effectLst/>
                        </a:rPr>
                        <a:t>Skilled</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29</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31</a:t>
                      </a:r>
                      <a:endParaRPr lang="fr-BE" sz="1100" dirty="0">
                        <a:effectLst/>
                        <a:latin typeface="Calibri"/>
                        <a:ea typeface="Calibri"/>
                        <a:cs typeface="Times New Roman"/>
                      </a:endParaRPr>
                    </a:p>
                  </a:txBody>
                  <a:tcPr marL="0" marR="0" marT="0" marB="0" anchor="ctr"/>
                </a:tc>
              </a:tr>
              <a:tr h="199608">
                <a:tc>
                  <a:txBody>
                    <a:bodyPr/>
                    <a:lstStyle/>
                    <a:p>
                      <a:pPr indent="47625">
                        <a:lnSpc>
                          <a:spcPct val="115000"/>
                        </a:lnSpc>
                        <a:spcAft>
                          <a:spcPts val="750"/>
                        </a:spcAft>
                      </a:pPr>
                      <a:r>
                        <a:rPr lang="fr-FR" sz="900" dirty="0">
                          <a:effectLst/>
                        </a:rPr>
                        <a:t>Semi-skilled</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40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9</a:t>
                      </a:r>
                      <a:endParaRPr lang="fr-BE" sz="1100" dirty="0">
                        <a:effectLst/>
                        <a:latin typeface="Calibri"/>
                        <a:ea typeface="Calibri"/>
                        <a:cs typeface="Times New Roman"/>
                      </a:endParaRPr>
                    </a:p>
                  </a:txBody>
                  <a:tcPr marL="0" marR="0" marT="0" marB="0" anchor="ctr"/>
                </a:tc>
              </a:tr>
              <a:tr h="205755">
                <a:tc>
                  <a:txBody>
                    <a:bodyPr/>
                    <a:lstStyle/>
                    <a:p>
                      <a:pPr indent="47625">
                        <a:lnSpc>
                          <a:spcPct val="115000"/>
                        </a:lnSpc>
                        <a:spcAft>
                          <a:spcPts val="750"/>
                        </a:spcAft>
                      </a:pPr>
                      <a:r>
                        <a:rPr lang="fr-FR" sz="900" dirty="0">
                          <a:effectLst/>
                        </a:rPr>
                        <a:t>Unskilled</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900" dirty="0">
                          <a:effectLst/>
                        </a:rPr>
                        <a:t>20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900" dirty="0">
                          <a:effectLst/>
                        </a:rPr>
                        <a:t>1</a:t>
                      </a:r>
                      <a:endParaRPr lang="fr-BE" sz="1100" dirty="0">
                        <a:effectLst/>
                        <a:latin typeface="Calibri"/>
                        <a:ea typeface="Calibri"/>
                        <a:cs typeface="Times New Roman"/>
                      </a:endParaRPr>
                    </a:p>
                  </a:txBody>
                  <a:tcPr marL="0" marR="0" marT="0" marB="0" anchor="ctr"/>
                </a:tc>
              </a:tr>
            </a:tbl>
          </a:graphicData>
        </a:graphic>
      </p:graphicFrame>
      <p:sp>
        <p:nvSpPr>
          <p:cNvPr id="9" name="ZoneTexte 8"/>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extLst>
      <p:ext uri="{BB962C8B-B14F-4D97-AF65-F5344CB8AC3E}">
        <p14:creationId xmlns:p14="http://schemas.microsoft.com/office/powerpoint/2010/main" val="67381463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
            </a:r>
            <a:br>
              <a:rPr lang="fr-BE" dirty="0" smtClean="0"/>
            </a:br>
            <a:r>
              <a:rPr lang="fr-BE" dirty="0" smtClean="0"/>
              <a:t>4.4 Relation </a:t>
            </a:r>
            <a:r>
              <a:rPr lang="fr-BE" dirty="0"/>
              <a:t>inverse entre le Q.I et le niveau de </a:t>
            </a:r>
            <a:r>
              <a:rPr lang="fr-BE" dirty="0" smtClean="0"/>
              <a:t>pauvreté</a:t>
            </a:r>
            <a:r>
              <a:rPr lang="fr-BE" dirty="0"/>
              <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174</a:t>
            </a:fld>
            <a:endParaRPr lang="fr-BE" dirty="0"/>
          </a:p>
        </p:txBody>
      </p:sp>
      <p:sp>
        <p:nvSpPr>
          <p:cNvPr id="5" name="Rectangle 4"/>
          <p:cNvSpPr/>
          <p:nvPr/>
        </p:nvSpPr>
        <p:spPr>
          <a:xfrm>
            <a:off x="533768" y="2352479"/>
            <a:ext cx="8064896" cy="369332"/>
          </a:xfrm>
          <a:prstGeom prst="rect">
            <a:avLst/>
          </a:prstGeom>
        </p:spPr>
        <p:txBody>
          <a:bodyPr wrap="square">
            <a:spAutoFit/>
          </a:bodyPr>
          <a:lstStyle/>
          <a:p>
            <a:r>
              <a:rPr lang="en-US" dirty="0"/>
              <a:t>Table 2.13. Race differences in poverty and malnutrition in South Africa</a:t>
            </a:r>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804495338"/>
              </p:ext>
            </p:extLst>
          </p:nvPr>
        </p:nvGraphicFramePr>
        <p:xfrm>
          <a:off x="323528" y="2852936"/>
          <a:ext cx="8510180" cy="1145835"/>
        </p:xfrm>
        <a:graphic>
          <a:graphicData uri="http://schemas.openxmlformats.org/drawingml/2006/table">
            <a:tbl>
              <a:tblPr firstRow="1" firstCol="1" bandRow="1">
                <a:tableStyleId>{5C22544A-7EE6-4342-B048-85BDC9FD1C3A}</a:tableStyleId>
              </a:tblPr>
              <a:tblGrid>
                <a:gridCol w="1573247"/>
                <a:gridCol w="996221"/>
                <a:gridCol w="1013898"/>
                <a:gridCol w="1185617"/>
                <a:gridCol w="959605"/>
                <a:gridCol w="2781592"/>
              </a:tblGrid>
              <a:tr h="432048">
                <a:tc>
                  <a:txBody>
                    <a:bodyPr/>
                    <a:lstStyle/>
                    <a:p>
                      <a:pPr indent="47625">
                        <a:lnSpc>
                          <a:spcPct val="115000"/>
                        </a:lnSpc>
                        <a:spcAft>
                          <a:spcPts val="750"/>
                        </a:spcAft>
                      </a:pPr>
                      <a:r>
                        <a:rPr lang="fr-FR" sz="1000" spc="40" dirty="0">
                          <a:effectLst/>
                        </a:rPr>
                        <a:t>Measure</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Whites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Coloreds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40" dirty="0">
                          <a:effectLst/>
                        </a:rPr>
                        <a:t>Reference</a:t>
                      </a:r>
                      <a:endParaRPr lang="fr-BE" sz="1100" dirty="0">
                        <a:effectLst/>
                        <a:latin typeface="Calibri"/>
                        <a:ea typeface="Calibri"/>
                        <a:cs typeface="Times New Roman"/>
                      </a:endParaRPr>
                    </a:p>
                  </a:txBody>
                  <a:tcPr marL="0" marR="0" marT="0" marB="0" anchor="ctr"/>
                </a:tc>
              </a:tr>
              <a:tr h="432048">
                <a:tc>
                  <a:txBody>
                    <a:bodyPr/>
                    <a:lstStyle/>
                    <a:p>
                      <a:pPr indent="47625">
                        <a:lnSpc>
                          <a:spcPct val="115000"/>
                        </a:lnSpc>
                        <a:spcAft>
                          <a:spcPts val="750"/>
                        </a:spcAft>
                      </a:pPr>
                      <a:r>
                        <a:rPr lang="fr-FR" sz="1000" spc="40" dirty="0">
                          <a:effectLst/>
                        </a:rPr>
                        <a:t>Poverty</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1000" dirty="0">
                          <a:effectLst/>
                        </a:rPr>
                        <a:t>12.0</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1000" dirty="0">
                          <a:effectLst/>
                        </a:rPr>
                        <a:t>21.0</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1000" dirty="0">
                          <a:effectLst/>
                        </a:rPr>
                        <a:t>34.0</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1000" dirty="0">
                          <a:effectLst/>
                        </a:rPr>
                        <a:t>52.0</a:t>
                      </a:r>
                      <a:endParaRPr lang="fr-BE" sz="1100" dirty="0">
                        <a:effectLst/>
                        <a:latin typeface="Calibri"/>
                        <a:ea typeface="Calibri"/>
                        <a:cs typeface="Times New Roman"/>
                      </a:endParaRPr>
                    </a:p>
                  </a:txBody>
                  <a:tcPr marL="0" marR="0" marT="0" marB="0" anchor="b"/>
                </a:tc>
                <a:tc>
                  <a:txBody>
                    <a:bodyPr/>
                    <a:lstStyle/>
                    <a:p>
                      <a:pPr indent="47625" algn="r">
                        <a:lnSpc>
                          <a:spcPct val="115000"/>
                        </a:lnSpc>
                        <a:spcAft>
                          <a:spcPts val="750"/>
                        </a:spcAft>
                      </a:pPr>
                      <a:r>
                        <a:rPr lang="fr-FR" sz="1000" spc="40" dirty="0">
                          <a:effectLst/>
                        </a:rPr>
                        <a:t>Hirschowitz &amp;</a:t>
                      </a:r>
                      <a:endParaRPr lang="fr-BE" sz="1100" dirty="0">
                        <a:effectLst/>
                      </a:endParaRPr>
                    </a:p>
                    <a:p>
                      <a:pPr indent="47625" algn="r">
                        <a:lnSpc>
                          <a:spcPct val="115000"/>
                        </a:lnSpc>
                        <a:spcAft>
                          <a:spcPts val="750"/>
                        </a:spcAft>
                      </a:pPr>
                      <a:r>
                        <a:rPr lang="fr-FR" sz="1000" spc="40" dirty="0">
                          <a:effectLst/>
                        </a:rPr>
                        <a:t>Orkin, 1997</a:t>
                      </a:r>
                      <a:endParaRPr lang="fr-BE" sz="1100" dirty="0">
                        <a:effectLst/>
                        <a:latin typeface="Calibri"/>
                        <a:ea typeface="Calibri"/>
                        <a:cs typeface="Times New Roman"/>
                      </a:endParaRPr>
                    </a:p>
                  </a:txBody>
                  <a:tcPr marL="0" marR="0" marT="0" marB="0" anchor="ctr"/>
                </a:tc>
              </a:tr>
              <a:tr h="261667">
                <a:tc>
                  <a:txBody>
                    <a:bodyPr/>
                    <a:lstStyle/>
                    <a:p>
                      <a:pPr indent="47625">
                        <a:lnSpc>
                          <a:spcPct val="115000"/>
                        </a:lnSpc>
                        <a:spcAft>
                          <a:spcPts val="750"/>
                        </a:spcAft>
                      </a:pPr>
                      <a:r>
                        <a:rPr lang="fr-FR" sz="1000" spc="40" dirty="0">
                          <a:effectLst/>
                        </a:rPr>
                        <a:t>Malnutrition</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5.7</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18.0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32.0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spc="40" dirty="0">
                          <a:effectLst/>
                        </a:rPr>
                        <a:t>Burgard, 2002</a:t>
                      </a:r>
                      <a:endParaRPr lang="fr-BE" sz="1100" dirty="0">
                        <a:effectLst/>
                        <a:latin typeface="Calibri"/>
                        <a:ea typeface="Calibri"/>
                        <a:cs typeface="Times New Roman"/>
                      </a:endParaRPr>
                    </a:p>
                  </a:txBody>
                  <a:tcPr marL="0" marR="0" marT="0" marB="0" anchor="ctr"/>
                </a:tc>
              </a:tr>
            </a:tbl>
          </a:graphicData>
        </a:graphic>
      </p:graphicFrame>
      <p:sp>
        <p:nvSpPr>
          <p:cNvPr id="7" name="ZoneTexte 6"/>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extLst>
      <p:ext uri="{BB962C8B-B14F-4D97-AF65-F5344CB8AC3E}">
        <p14:creationId xmlns:p14="http://schemas.microsoft.com/office/powerpoint/2010/main" val="280883595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
            </a:r>
            <a:br>
              <a:rPr lang="fr-BE" dirty="0" smtClean="0"/>
            </a:br>
            <a:r>
              <a:rPr lang="fr-BE" dirty="0" smtClean="0"/>
              <a:t>4.5 </a:t>
            </a:r>
            <a:r>
              <a:rPr lang="fr-BE" dirty="0"/>
              <a:t>Relation inverse entre le Q.I et le taux de crimes et délits.</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175</a:t>
            </a:fld>
            <a:endParaRPr lang="fr-BE" dirty="0"/>
          </a:p>
        </p:txBody>
      </p:sp>
      <p:sp>
        <p:nvSpPr>
          <p:cNvPr id="5" name="Rectangle 4"/>
          <p:cNvSpPr/>
          <p:nvPr/>
        </p:nvSpPr>
        <p:spPr>
          <a:xfrm>
            <a:off x="539552" y="2574196"/>
            <a:ext cx="7992888" cy="369332"/>
          </a:xfrm>
          <a:prstGeom prst="rect">
            <a:avLst/>
          </a:prstGeom>
        </p:spPr>
        <p:txBody>
          <a:bodyPr wrap="square">
            <a:spAutoFit/>
          </a:bodyPr>
          <a:lstStyle/>
          <a:p>
            <a:r>
              <a:rPr lang="en-US" dirty="0"/>
              <a:t>Table 2.14. Race differences </a:t>
            </a:r>
            <a:r>
              <a:rPr lang="en-US" b="1" dirty="0"/>
              <a:t>in </a:t>
            </a:r>
            <a:r>
              <a:rPr lang="en-US" dirty="0"/>
              <a:t>homicide per 100,000 population in South Africa</a:t>
            </a:r>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3770136913"/>
              </p:ext>
            </p:extLst>
          </p:nvPr>
        </p:nvGraphicFramePr>
        <p:xfrm>
          <a:off x="251520" y="3068960"/>
          <a:ext cx="8568952" cy="1440160"/>
        </p:xfrm>
        <a:graphic>
          <a:graphicData uri="http://schemas.openxmlformats.org/drawingml/2006/table">
            <a:tbl>
              <a:tblPr firstRow="1" firstCol="1" bandRow="1">
                <a:tableStyleId>{5C22544A-7EE6-4342-B048-85BDC9FD1C3A}</a:tableStyleId>
              </a:tblPr>
              <a:tblGrid>
                <a:gridCol w="1511287"/>
                <a:gridCol w="1671834"/>
                <a:gridCol w="1733912"/>
                <a:gridCol w="2003632"/>
                <a:gridCol w="1648287"/>
              </a:tblGrid>
              <a:tr h="360040">
                <a:tc>
                  <a:txBody>
                    <a:bodyPr/>
                    <a:lstStyle/>
                    <a:p>
                      <a:pPr indent="47625" algn="r">
                        <a:lnSpc>
                          <a:spcPct val="115000"/>
                        </a:lnSpc>
                        <a:spcAft>
                          <a:spcPts val="750"/>
                        </a:spcAft>
                      </a:pPr>
                      <a:r>
                        <a:rPr lang="fr-FR" sz="1000" dirty="0">
                          <a:effectLst/>
                        </a:rPr>
                        <a:t>Year</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Whites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Coloreds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tr>
              <a:tr h="360040">
                <a:tc>
                  <a:txBody>
                    <a:bodyPr/>
                    <a:lstStyle/>
                    <a:p>
                      <a:pPr indent="47625" algn="r">
                        <a:lnSpc>
                          <a:spcPct val="115000"/>
                        </a:lnSpc>
                        <a:spcAft>
                          <a:spcPts val="750"/>
                        </a:spcAft>
                      </a:pPr>
                      <a:r>
                        <a:rPr lang="fr-FR" sz="1000" dirty="0">
                          <a:effectLst/>
                        </a:rPr>
                        <a:t>1978</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3.8</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4.4</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26.5</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23.9</a:t>
                      </a:r>
                      <a:endParaRPr lang="fr-BE" sz="1100" dirty="0">
                        <a:effectLst/>
                        <a:latin typeface="Calibri"/>
                        <a:ea typeface="Calibri"/>
                        <a:cs typeface="Times New Roman"/>
                      </a:endParaRPr>
                    </a:p>
                  </a:txBody>
                  <a:tcPr marL="0" marR="0" marT="0" marB="0" anchor="ctr"/>
                </a:tc>
              </a:tr>
              <a:tr h="360040">
                <a:tc>
                  <a:txBody>
                    <a:bodyPr/>
                    <a:lstStyle/>
                    <a:p>
                      <a:pPr indent="47625" algn="r">
                        <a:lnSpc>
                          <a:spcPct val="115000"/>
                        </a:lnSpc>
                        <a:spcAft>
                          <a:spcPts val="750"/>
                        </a:spcAft>
                      </a:pPr>
                      <a:r>
                        <a:rPr lang="fr-FR" sz="1000" dirty="0">
                          <a:effectLst/>
                        </a:rPr>
                        <a:t>1981</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6.8</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10.0</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76.6</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24.5</a:t>
                      </a:r>
                      <a:endParaRPr lang="fr-BE" sz="1100" dirty="0">
                        <a:effectLst/>
                        <a:latin typeface="Calibri"/>
                        <a:ea typeface="Calibri"/>
                        <a:cs typeface="Times New Roman"/>
                      </a:endParaRPr>
                    </a:p>
                  </a:txBody>
                  <a:tcPr marL="0" marR="0" marT="0" marB="0" anchor="ctr"/>
                </a:tc>
              </a:tr>
              <a:tr h="360040">
                <a:tc>
                  <a:txBody>
                    <a:bodyPr/>
                    <a:lstStyle/>
                    <a:p>
                      <a:pPr indent="47625" algn="r">
                        <a:lnSpc>
                          <a:spcPct val="115000"/>
                        </a:lnSpc>
                        <a:spcAft>
                          <a:spcPts val="750"/>
                        </a:spcAft>
                      </a:pPr>
                      <a:r>
                        <a:rPr lang="fr-FR" sz="1000" dirty="0">
                          <a:effectLst/>
                        </a:rPr>
                        <a:t>1984</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5.8</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9.9</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58.0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34.5</a:t>
                      </a:r>
                      <a:endParaRPr lang="fr-BE" sz="1100" dirty="0">
                        <a:effectLst/>
                        <a:latin typeface="Calibri"/>
                        <a:ea typeface="Calibri"/>
                        <a:cs typeface="Times New Roman"/>
                      </a:endParaRPr>
                    </a:p>
                  </a:txBody>
                  <a:tcPr marL="0" marR="0" marT="0" marB="0" anchor="ctr"/>
                </a:tc>
              </a:tr>
            </a:tbl>
          </a:graphicData>
        </a:graphic>
      </p:graphicFrame>
      <p:sp>
        <p:nvSpPr>
          <p:cNvPr id="7" name="ZoneTexte 6"/>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extLst>
      <p:ext uri="{BB962C8B-B14F-4D97-AF65-F5344CB8AC3E}">
        <p14:creationId xmlns:p14="http://schemas.microsoft.com/office/powerpoint/2010/main" val="53082998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
            </a:r>
            <a:br>
              <a:rPr lang="fr-BE" dirty="0" smtClean="0"/>
            </a:br>
            <a:r>
              <a:rPr lang="fr-BE" dirty="0" smtClean="0"/>
              <a:t>4.6 </a:t>
            </a:r>
            <a:r>
              <a:rPr lang="fr-BE" dirty="0"/>
              <a:t>Relation inverse entre le Q.I et la mortalité infantile.</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176</a:t>
            </a:fld>
            <a:endParaRPr lang="fr-BE" dirty="0"/>
          </a:p>
        </p:txBody>
      </p:sp>
      <p:sp>
        <p:nvSpPr>
          <p:cNvPr id="7" name="Rectangle 6"/>
          <p:cNvSpPr/>
          <p:nvPr/>
        </p:nvSpPr>
        <p:spPr>
          <a:xfrm>
            <a:off x="971600" y="2718212"/>
            <a:ext cx="7416824" cy="369332"/>
          </a:xfrm>
          <a:prstGeom prst="rect">
            <a:avLst/>
          </a:prstGeom>
        </p:spPr>
        <p:txBody>
          <a:bodyPr wrap="square">
            <a:spAutoFit/>
          </a:bodyPr>
          <a:lstStyle/>
          <a:p>
            <a:r>
              <a:rPr lang="en-US" dirty="0"/>
              <a:t>Table 2.15. Race differences in infant mortality per 1,000 live births</a:t>
            </a:r>
            <a:endParaRPr lang="fr-BE" dirty="0"/>
          </a:p>
        </p:txBody>
      </p:sp>
      <p:graphicFrame>
        <p:nvGraphicFramePr>
          <p:cNvPr id="8" name="Tableau 7"/>
          <p:cNvGraphicFramePr>
            <a:graphicFrameLocks noGrp="1"/>
          </p:cNvGraphicFramePr>
          <p:nvPr>
            <p:extLst>
              <p:ext uri="{D42A27DB-BD31-4B8C-83A1-F6EECF244321}">
                <p14:modId xmlns:p14="http://schemas.microsoft.com/office/powerpoint/2010/main" val="55739022"/>
              </p:ext>
            </p:extLst>
          </p:nvPr>
        </p:nvGraphicFramePr>
        <p:xfrm>
          <a:off x="179512" y="3212976"/>
          <a:ext cx="8640961" cy="1296144"/>
        </p:xfrm>
        <a:graphic>
          <a:graphicData uri="http://schemas.openxmlformats.org/drawingml/2006/table">
            <a:tbl>
              <a:tblPr firstRow="1" firstCol="1" bandRow="1">
                <a:tableStyleId>{5C22544A-7EE6-4342-B048-85BDC9FD1C3A}</a:tableStyleId>
              </a:tblPr>
              <a:tblGrid>
                <a:gridCol w="1836436"/>
                <a:gridCol w="1621601"/>
                <a:gridCol w="1658784"/>
                <a:gridCol w="1947986"/>
                <a:gridCol w="1576154"/>
              </a:tblGrid>
              <a:tr h="432048">
                <a:tc>
                  <a:txBody>
                    <a:bodyPr/>
                    <a:lstStyle/>
                    <a:p>
                      <a:pPr indent="47625">
                        <a:lnSpc>
                          <a:spcPct val="115000"/>
                        </a:lnSpc>
                        <a:spcAft>
                          <a:spcPts val="750"/>
                        </a:spcAft>
                      </a:pPr>
                      <a:r>
                        <a:rPr lang="fr-FR" sz="1000" spc="40" dirty="0">
                          <a:effectLst/>
                        </a:rPr>
                        <a:t>Year</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Whites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Coloreds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tr>
              <a:tr h="432048">
                <a:tc>
                  <a:txBody>
                    <a:bodyPr/>
                    <a:lstStyle/>
                    <a:p>
                      <a:pPr indent="47625">
                        <a:lnSpc>
                          <a:spcPct val="115000"/>
                        </a:lnSpc>
                        <a:spcAft>
                          <a:spcPts val="750"/>
                        </a:spcAft>
                      </a:pPr>
                      <a:r>
                        <a:rPr lang="fr-FR" sz="1000" spc="40" dirty="0">
                          <a:effectLst/>
                        </a:rPr>
                        <a:t>1945</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40.3</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82.5</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151.0</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190.0</a:t>
                      </a:r>
                      <a:endParaRPr lang="fr-BE" sz="1100" dirty="0">
                        <a:effectLst/>
                        <a:latin typeface="Calibri"/>
                        <a:ea typeface="Calibri"/>
                        <a:cs typeface="Times New Roman"/>
                      </a:endParaRPr>
                    </a:p>
                  </a:txBody>
                  <a:tcPr marL="0" marR="0" marT="0" marB="0" anchor="ctr"/>
                </a:tc>
              </a:tr>
              <a:tr h="432048">
                <a:tc>
                  <a:txBody>
                    <a:bodyPr/>
                    <a:lstStyle/>
                    <a:p>
                      <a:pPr indent="47625">
                        <a:lnSpc>
                          <a:spcPct val="115000"/>
                        </a:lnSpc>
                        <a:spcAft>
                          <a:spcPts val="750"/>
                        </a:spcAft>
                      </a:pPr>
                      <a:r>
                        <a:rPr lang="fr-FR" sz="1000" spc="40" dirty="0">
                          <a:effectLst/>
                        </a:rPr>
                        <a:t>1987-89</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7.9</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14.4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33.4</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61.0</a:t>
                      </a:r>
                      <a:endParaRPr lang="fr-BE" sz="1100" dirty="0">
                        <a:effectLst/>
                        <a:latin typeface="Calibri"/>
                        <a:ea typeface="Calibri"/>
                        <a:cs typeface="Times New Roman"/>
                      </a:endParaRPr>
                    </a:p>
                  </a:txBody>
                  <a:tcPr marL="0" marR="0" marT="0" marB="0" anchor="ctr"/>
                </a:tc>
              </a:tr>
            </a:tbl>
          </a:graphicData>
        </a:graphic>
      </p:graphicFrame>
      <p:sp>
        <p:nvSpPr>
          <p:cNvPr id="6" name="ZoneTexte 5"/>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extLst>
      <p:ext uri="{BB962C8B-B14F-4D97-AF65-F5344CB8AC3E}">
        <p14:creationId xmlns:p14="http://schemas.microsoft.com/office/powerpoint/2010/main" val="167994322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
            </a:r>
            <a:br>
              <a:rPr lang="fr-BE" dirty="0" smtClean="0"/>
            </a:br>
            <a:r>
              <a:rPr lang="fr-BE" dirty="0" smtClean="0"/>
              <a:t>4.7 </a:t>
            </a:r>
            <a:r>
              <a:rPr lang="fr-BE" dirty="0"/>
              <a:t>Relation inverse entre le Q.I et le taux de fécondité.</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177</a:t>
            </a:fld>
            <a:endParaRPr lang="fr-BE" dirty="0"/>
          </a:p>
        </p:txBody>
      </p:sp>
      <p:sp>
        <p:nvSpPr>
          <p:cNvPr id="5" name="Rectangle 4"/>
          <p:cNvSpPr/>
          <p:nvPr/>
        </p:nvSpPr>
        <p:spPr>
          <a:xfrm>
            <a:off x="1043608" y="2430180"/>
            <a:ext cx="6624736" cy="369332"/>
          </a:xfrm>
          <a:prstGeom prst="rect">
            <a:avLst/>
          </a:prstGeom>
        </p:spPr>
        <p:txBody>
          <a:bodyPr wrap="square">
            <a:spAutoFit/>
          </a:bodyPr>
          <a:lstStyle/>
          <a:p>
            <a:r>
              <a:rPr lang="en-US" dirty="0"/>
              <a:t>Table 2.16. Race differences in fertility (TFR) in South Africa</a:t>
            </a:r>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1514344755"/>
              </p:ext>
            </p:extLst>
          </p:nvPr>
        </p:nvGraphicFramePr>
        <p:xfrm>
          <a:off x="179512" y="2924944"/>
          <a:ext cx="8525544" cy="1152128"/>
        </p:xfrm>
        <a:graphic>
          <a:graphicData uri="http://schemas.openxmlformats.org/drawingml/2006/table">
            <a:tbl>
              <a:tblPr firstRow="1" firstCol="1" bandRow="1">
                <a:tableStyleId>{5C22544A-7EE6-4342-B048-85BDC9FD1C3A}</a:tableStyleId>
              </a:tblPr>
              <a:tblGrid>
                <a:gridCol w="1524378"/>
                <a:gridCol w="1346048"/>
                <a:gridCol w="1346048"/>
                <a:gridCol w="1382057"/>
                <a:gridCol w="1611829"/>
                <a:gridCol w="1315184"/>
              </a:tblGrid>
              <a:tr h="288032">
                <a:tc>
                  <a:txBody>
                    <a:bodyPr/>
                    <a:lstStyle/>
                    <a:p>
                      <a:pPr indent="47625">
                        <a:lnSpc>
                          <a:spcPct val="115000"/>
                        </a:lnSpc>
                        <a:spcAft>
                          <a:spcPts val="750"/>
                        </a:spcAft>
                      </a:pPr>
                      <a:r>
                        <a:rPr lang="fr-FR" sz="1000" spc="40" dirty="0">
                          <a:effectLst/>
                        </a:rPr>
                        <a:t>Year</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BE" sz="1100" dirty="0" err="1" smtClean="0">
                          <a:effectLst/>
                          <a:latin typeface="Calibri"/>
                          <a:ea typeface="Calibri"/>
                          <a:cs typeface="Times New Roman"/>
                        </a:rPr>
                        <a:t>Jews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Whites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Indians</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Coloreds</a:t>
                      </a:r>
                      <a:endParaRPr lang="fr-BE" sz="1100" dirty="0">
                        <a:effectLst/>
                        <a:latin typeface="Calibri"/>
                        <a:ea typeface="Calibri"/>
                        <a:cs typeface="Times New Roman"/>
                      </a:endParaRPr>
                    </a:p>
                  </a:txBody>
                  <a:tcPr marL="0" marR="0" marT="0" marB="0" anchor="ctr"/>
                </a:tc>
                <a:tc>
                  <a:txBody>
                    <a:bodyPr/>
                    <a:lstStyle/>
                    <a:p>
                      <a:pPr indent="47625" algn="r">
                        <a:lnSpc>
                          <a:spcPct val="115000"/>
                        </a:lnSpc>
                        <a:spcAft>
                          <a:spcPts val="750"/>
                        </a:spcAft>
                      </a:pPr>
                      <a:r>
                        <a:rPr lang="fr-FR" sz="1000" dirty="0">
                          <a:effectLst/>
                        </a:rPr>
                        <a:t>Blacks</a:t>
                      </a:r>
                      <a:endParaRPr lang="fr-BE" sz="1100" dirty="0">
                        <a:effectLst/>
                        <a:latin typeface="Calibri"/>
                        <a:ea typeface="Calibri"/>
                        <a:cs typeface="Times New Roman"/>
                      </a:endParaRPr>
                    </a:p>
                  </a:txBody>
                  <a:tcPr marL="0" marR="0" marT="0" marB="0" anchor="ctr"/>
                </a:tc>
              </a:tr>
              <a:tr h="288032">
                <a:tc>
                  <a:txBody>
                    <a:bodyPr/>
                    <a:lstStyle/>
                    <a:p>
                      <a:pPr indent="47625">
                        <a:lnSpc>
                          <a:spcPct val="115000"/>
                        </a:lnSpc>
                        <a:spcAft>
                          <a:spcPts val="750"/>
                        </a:spcAft>
                      </a:pPr>
                      <a:r>
                        <a:rPr lang="fr-FR" sz="1000" spc="40" dirty="0">
                          <a:effectLst/>
                        </a:rPr>
                        <a:t>1945-50</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BE" sz="1100" dirty="0" smtClean="0">
                          <a:effectLst/>
                          <a:latin typeface="Calibri"/>
                          <a:ea typeface="Calibri"/>
                          <a:cs typeface="Times New Roman"/>
                        </a:rPr>
                        <a:t>3</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3.4</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6.5</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6.2</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6.1</a:t>
                      </a:r>
                      <a:endParaRPr lang="fr-BE" sz="1100" dirty="0">
                        <a:effectLst/>
                        <a:latin typeface="Calibri"/>
                        <a:ea typeface="Calibri"/>
                        <a:cs typeface="Times New Roman"/>
                      </a:endParaRPr>
                    </a:p>
                  </a:txBody>
                  <a:tcPr marL="0" marR="0" marT="0" marB="0" anchor="ctr"/>
                </a:tc>
              </a:tr>
              <a:tr h="288032">
                <a:tc>
                  <a:txBody>
                    <a:bodyPr/>
                    <a:lstStyle/>
                    <a:p>
                      <a:pPr indent="47625">
                        <a:lnSpc>
                          <a:spcPct val="115000"/>
                        </a:lnSpc>
                        <a:spcAft>
                          <a:spcPts val="750"/>
                        </a:spcAft>
                      </a:pPr>
                      <a:r>
                        <a:rPr lang="fr-FR" sz="1000" spc="40" dirty="0">
                          <a:effectLst/>
                        </a:rPr>
                        <a:t>1965-70</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BE" sz="1100" dirty="0" smtClean="0">
                          <a:effectLst/>
                          <a:latin typeface="Calibri"/>
                          <a:ea typeface="Calibri"/>
                          <a:cs typeface="Times New Roman"/>
                        </a:rPr>
                        <a:t>2,7</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3.1</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4.2</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6.1</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5.8</a:t>
                      </a:r>
                      <a:endParaRPr lang="fr-BE" sz="1100" dirty="0">
                        <a:effectLst/>
                        <a:latin typeface="Calibri"/>
                        <a:ea typeface="Calibri"/>
                        <a:cs typeface="Times New Roman"/>
                      </a:endParaRPr>
                    </a:p>
                  </a:txBody>
                  <a:tcPr marL="0" marR="0" marT="0" marB="0" anchor="ctr"/>
                </a:tc>
              </a:tr>
              <a:tr h="288032">
                <a:tc>
                  <a:txBody>
                    <a:bodyPr/>
                    <a:lstStyle/>
                    <a:p>
                      <a:pPr indent="47625">
                        <a:lnSpc>
                          <a:spcPct val="115000"/>
                        </a:lnSpc>
                        <a:spcAft>
                          <a:spcPts val="750"/>
                        </a:spcAft>
                      </a:pPr>
                      <a:r>
                        <a:rPr lang="fr-FR" sz="1000" spc="40" dirty="0">
                          <a:effectLst/>
                        </a:rPr>
                        <a:t>1987-89</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BE" sz="1100" dirty="0" smtClean="0">
                          <a:effectLst/>
                          <a:latin typeface="Calibri"/>
                          <a:ea typeface="Calibri"/>
                          <a:cs typeface="Times New Roman"/>
                        </a:rPr>
                        <a:t>-</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2.0</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2.4</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2.9</a:t>
                      </a:r>
                      <a:endParaRPr lang="fr-BE" sz="1100" dirty="0">
                        <a:effectLst/>
                        <a:latin typeface="Calibri"/>
                        <a:ea typeface="Calibri"/>
                        <a:cs typeface="Times New Roman"/>
                      </a:endParaRPr>
                    </a:p>
                  </a:txBody>
                  <a:tcPr marL="0" marR="0" marT="0" marB="0" anchor="ctr"/>
                </a:tc>
                <a:tc>
                  <a:txBody>
                    <a:bodyPr/>
                    <a:lstStyle/>
                    <a:p>
                      <a:pPr indent="47625" algn="ctr">
                        <a:lnSpc>
                          <a:spcPct val="115000"/>
                        </a:lnSpc>
                        <a:spcAft>
                          <a:spcPts val="750"/>
                        </a:spcAft>
                      </a:pPr>
                      <a:r>
                        <a:rPr lang="fr-FR" sz="1000" dirty="0">
                          <a:effectLst/>
                        </a:rPr>
                        <a:t>4.1</a:t>
                      </a:r>
                      <a:endParaRPr lang="fr-BE" sz="1100" dirty="0">
                        <a:effectLst/>
                        <a:latin typeface="Calibri"/>
                        <a:ea typeface="Calibri"/>
                        <a:cs typeface="Times New Roman"/>
                      </a:endParaRPr>
                    </a:p>
                  </a:txBody>
                  <a:tcPr marL="0" marR="0" marT="0" marB="0" anchor="ctr"/>
                </a:tc>
              </a:tr>
            </a:tbl>
          </a:graphicData>
        </a:graphic>
      </p:graphicFrame>
      <p:sp>
        <p:nvSpPr>
          <p:cNvPr id="7" name="ZoneTexte 6"/>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extLst>
      <p:ext uri="{BB962C8B-B14F-4D97-AF65-F5344CB8AC3E}">
        <p14:creationId xmlns:p14="http://schemas.microsoft.com/office/powerpoint/2010/main" val="220930516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0825" y="476250"/>
            <a:ext cx="8229600" cy="4525963"/>
          </a:xfrm>
        </p:spPr>
        <p:txBody>
          <a:bodyPr/>
          <a:lstStyle/>
          <a:p>
            <a:pPr marL="0" indent="0" eaLnBrk="1" fontAlgn="auto" hangingPunct="1">
              <a:spcAft>
                <a:spcPts val="0"/>
              </a:spcAft>
              <a:buFont typeface="Arial" pitchFamily="34" charset="0"/>
              <a:buNone/>
              <a:defRPr/>
            </a:pPr>
            <a:r>
              <a:rPr lang="fr-BE" sz="1400" b="1" dirty="0" smtClean="0"/>
              <a:t>Conclusion</a:t>
            </a:r>
            <a:br>
              <a:rPr lang="fr-BE" sz="1400" b="1" dirty="0" smtClean="0"/>
            </a:br>
            <a:r>
              <a:rPr lang="fr-BE" sz="1400" b="1" dirty="0" smtClean="0"/>
              <a:t/>
            </a:r>
            <a:br>
              <a:rPr lang="fr-BE" sz="1400" b="1" dirty="0" smtClean="0"/>
            </a:br>
            <a:r>
              <a:rPr lang="fr-BE" sz="1400" b="1" dirty="0" smtClean="0"/>
              <a:t>Quel que soit le pays </a:t>
            </a:r>
            <a:r>
              <a:rPr lang="fr-BE" sz="1400" dirty="0" smtClean="0"/>
              <a:t>multiracial à travers le monde, </a:t>
            </a:r>
            <a:r>
              <a:rPr lang="fr-BE" sz="1400" b="1" dirty="0" smtClean="0"/>
              <a:t>la hiérarchie reste </a:t>
            </a:r>
            <a:r>
              <a:rPr lang="fr-BE" sz="1400" dirty="0" smtClean="0"/>
              <a:t>remarquablement </a:t>
            </a:r>
            <a:r>
              <a:rPr lang="fr-BE" sz="1400" b="1" dirty="0" smtClean="0"/>
              <a:t>inchangée</a:t>
            </a:r>
            <a:r>
              <a:rPr lang="fr-BE" sz="1400" dirty="0" smtClean="0"/>
              <a:t>. (Afrique, Australie, Brésil, Angleterre, Canada, Caraïbes, Hawaii, Amérique latine, Hollande, Nouvelle-Zélande, Asie du sud-est)</a:t>
            </a:r>
            <a:br>
              <a:rPr lang="fr-BE" sz="1400" dirty="0" smtClean="0"/>
            </a:br>
            <a:r>
              <a:rPr lang="fr-BE" sz="1400" dirty="0" smtClean="0"/>
              <a:t/>
            </a:r>
            <a:br>
              <a:rPr lang="fr-BE" sz="1400" dirty="0" smtClean="0"/>
            </a:br>
            <a:r>
              <a:rPr lang="fr-BE" sz="1400" dirty="0" smtClean="0"/>
              <a:t>L’ensemble </a:t>
            </a:r>
            <a:r>
              <a:rPr lang="fr-BE" sz="1400" dirty="0"/>
              <a:t>des données sont disponibles. « The global bell curve », 2009, Lynn. </a:t>
            </a:r>
            <a:endParaRPr lang="fr-BE" sz="1400" dirty="0" smtClean="0"/>
          </a:p>
          <a:p>
            <a:pPr marL="0" indent="0" eaLnBrk="1" fontAlgn="auto" hangingPunct="1">
              <a:spcAft>
                <a:spcPts val="0"/>
              </a:spcAft>
              <a:buFont typeface="Arial" pitchFamily="34" charset="0"/>
              <a:buNone/>
              <a:defRPr/>
            </a:pPr>
            <a:endParaRPr lang="fr-BE" sz="1400" dirty="0"/>
          </a:p>
          <a:p>
            <a:pPr marL="0" indent="0" eaLnBrk="1" fontAlgn="auto" hangingPunct="1">
              <a:spcAft>
                <a:spcPts val="0"/>
              </a:spcAft>
              <a:buFont typeface="Arial" pitchFamily="34" charset="0"/>
              <a:buNone/>
              <a:defRPr/>
            </a:pPr>
            <a:r>
              <a:rPr lang="fr-BE" sz="1400" dirty="0"/>
              <a:t>Une partie des données sont résumées ici: </a:t>
            </a:r>
            <a:r>
              <a:rPr lang="fr-BE" sz="1400" dirty="0">
                <a:hlinkClick r:id="rId3"/>
              </a:rPr>
              <a:t>http://intelligence.wikeo.be/hi-rarchie-intellectuelle-mondiale.html</a:t>
            </a:r>
            <a:r>
              <a:rPr lang="fr-BE" sz="1400" dirty="0"/>
              <a:t> </a:t>
            </a:r>
          </a:p>
          <a:p>
            <a:pPr>
              <a:defRPr/>
            </a:pPr>
            <a:endParaRPr lang="fr-BE" dirty="0"/>
          </a:p>
        </p:txBody>
      </p:sp>
      <p:sp>
        <p:nvSpPr>
          <p:cNvPr id="4" name="Espace réservé du numéro de diapositive 3"/>
          <p:cNvSpPr>
            <a:spLocks noGrp="1"/>
          </p:cNvSpPr>
          <p:nvPr>
            <p:ph type="sldNum" sz="quarter" idx="12"/>
          </p:nvPr>
        </p:nvSpPr>
        <p:spPr/>
        <p:txBody>
          <a:bodyPr/>
          <a:lstStyle/>
          <a:p>
            <a:pPr>
              <a:defRPr/>
            </a:pPr>
            <a:fld id="{4CB61EBD-46F6-44D2-93BE-31AE15204D2C}" type="slidenum">
              <a:rPr lang="fr-BE" smtClean="0"/>
              <a:pPr>
                <a:defRPr/>
              </a:pPr>
              <a:t>178</a:t>
            </a:fld>
            <a:endParaRPr lang="fr-BE" dirty="0"/>
          </a:p>
        </p:txBody>
      </p:sp>
      <p:sp>
        <p:nvSpPr>
          <p:cNvPr id="2" name="ZoneTexte 1"/>
          <p:cNvSpPr txBox="1"/>
          <p:nvPr/>
        </p:nvSpPr>
        <p:spPr>
          <a:xfrm>
            <a:off x="827584" y="3717032"/>
            <a:ext cx="7380312" cy="954107"/>
          </a:xfrm>
          <a:prstGeom prst="rect">
            <a:avLst/>
          </a:prstGeom>
          <a:noFill/>
        </p:spPr>
        <p:txBody>
          <a:bodyPr wrap="square" rtlCol="0">
            <a:spAutoFit/>
          </a:bodyPr>
          <a:lstStyle/>
          <a:p>
            <a:r>
              <a:rPr lang="fr-BE" sz="1400" dirty="0" smtClean="0"/>
              <a:t>« Il ne faut pas se focaliser sur des faits particuliers, mais plutôt sur les régularités qui les tiennent ensemble »</a:t>
            </a:r>
            <a:br>
              <a:rPr lang="fr-BE" sz="1400" dirty="0" smtClean="0"/>
            </a:br>
            <a:r>
              <a:rPr lang="fr-BE" sz="1400" dirty="0" smtClean="0"/>
              <a:t>                                                             </a:t>
            </a:r>
          </a:p>
          <a:p>
            <a:r>
              <a:rPr lang="fr-BE" sz="1400" dirty="0"/>
              <a:t> </a:t>
            </a:r>
            <a:r>
              <a:rPr lang="fr-BE" sz="1400" dirty="0" smtClean="0"/>
              <a:t>                        Henry Poincaré « La démarche et l’hypothèse », 1902.</a:t>
            </a:r>
            <a:endParaRPr lang="fr-BE" sz="1400" dirty="0"/>
          </a:p>
        </p:txBody>
      </p:sp>
    </p:spTree>
  </p:cSld>
  <p:clrMapOvr>
    <a:masterClrMapping/>
  </p:clrMapOvr>
  <p:transition spd="slow" advTm="32400"/>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313" y="404813"/>
            <a:ext cx="8229600" cy="1143000"/>
          </a:xfrm>
        </p:spPr>
        <p:txBody>
          <a:bodyPr rtlCol="0">
            <a:normAutofit fontScale="90000"/>
          </a:bodyPr>
          <a:lstStyle/>
          <a:p>
            <a:pPr eaLnBrk="1" fontAlgn="auto" hangingPunct="1">
              <a:spcAft>
                <a:spcPts val="0"/>
              </a:spcAft>
              <a:defRPr/>
            </a:pPr>
            <a:r>
              <a:rPr lang="fr-BE" dirty="0" smtClean="0"/>
              <a:t>A Q.I identiques, les salaires sont identiques</a:t>
            </a:r>
            <a:endParaRPr lang="fr-BE" dirty="0"/>
          </a:p>
        </p:txBody>
      </p:sp>
      <p:graphicFrame>
        <p:nvGraphicFramePr>
          <p:cNvPr id="5" name="Espace réservé du contenu 4"/>
          <p:cNvGraphicFramePr>
            <a:graphicFrameLocks noGrp="1"/>
          </p:cNvGraphicFramePr>
          <p:nvPr>
            <p:ph idx="1"/>
          </p:nvPr>
        </p:nvGraphicFramePr>
        <p:xfrm>
          <a:off x="2627784" y="2636912"/>
          <a:ext cx="3600401" cy="2088230"/>
        </p:xfrm>
        <a:graphic>
          <a:graphicData uri="http://schemas.openxmlformats.org/drawingml/2006/table">
            <a:tbl>
              <a:tblPr>
                <a:tableStyleId>{3C2FFA5D-87B4-456A-9821-1D502468CF0F}</a:tableStyleId>
              </a:tblPr>
              <a:tblGrid>
                <a:gridCol w="918500"/>
                <a:gridCol w="847846"/>
                <a:gridCol w="978359"/>
                <a:gridCol w="855696"/>
              </a:tblGrid>
              <a:tr h="417646">
                <a:tc>
                  <a:txBody>
                    <a:bodyPr/>
                    <a:lstStyle/>
                    <a:p>
                      <a:pPr>
                        <a:lnSpc>
                          <a:spcPct val="115000"/>
                        </a:lnSpc>
                        <a:spcAft>
                          <a:spcPts val="0"/>
                        </a:spcAft>
                      </a:pPr>
                      <a:r>
                        <a:rPr lang="en-US" sz="1000" spc="50" dirty="0">
                          <a:effectLst/>
                        </a:rPr>
                        <a:t> </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Blacks</a:t>
                      </a:r>
                      <a:endParaRPr lang="fr-BE" sz="1100" dirty="0">
                        <a:effectLst/>
                        <a:latin typeface="Calibri"/>
                        <a:ea typeface="Calibri"/>
                        <a:cs typeface="Times New Roman"/>
                      </a:endParaRPr>
                    </a:p>
                  </a:txBody>
                  <a:tcPr marL="0" marR="0" marT="0" marB="0" anchor="ctr"/>
                </a:tc>
                <a:tc>
                  <a:txBody>
                    <a:bodyPr/>
                    <a:lstStyle/>
                    <a:p>
                      <a:pPr marR="25400" algn="r">
                        <a:lnSpc>
                          <a:spcPct val="115000"/>
                        </a:lnSpc>
                        <a:spcAft>
                          <a:spcPts val="0"/>
                        </a:spcAft>
                      </a:pPr>
                      <a:r>
                        <a:rPr lang="fr-FR" sz="1000" spc="50" dirty="0">
                          <a:effectLst/>
                        </a:rPr>
                        <a:t>Hispanics</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Whites</a:t>
                      </a:r>
                      <a:endParaRPr lang="fr-BE" sz="1100" dirty="0">
                        <a:effectLst/>
                        <a:latin typeface="Calibri"/>
                        <a:ea typeface="Calibri"/>
                        <a:cs typeface="Times New Roman"/>
                      </a:endParaRPr>
                    </a:p>
                  </a:txBody>
                  <a:tcPr marL="0" marR="0" marT="0" marB="0" anchor="ctr"/>
                </a:tc>
              </a:tr>
              <a:tr h="417646">
                <a:tc>
                  <a:txBody>
                    <a:bodyPr/>
                    <a:lstStyle/>
                    <a:p>
                      <a:pPr>
                        <a:lnSpc>
                          <a:spcPct val="115000"/>
                        </a:lnSpc>
                        <a:spcAft>
                          <a:spcPts val="0"/>
                        </a:spcAft>
                      </a:pPr>
                      <a:r>
                        <a:rPr lang="fr-FR" sz="1000" spc="50" dirty="0">
                          <a:effectLst/>
                        </a:rPr>
                        <a:t>IQ</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117</a:t>
                      </a:r>
                      <a:endParaRPr lang="fr-BE" sz="1100" dirty="0">
                        <a:effectLst/>
                        <a:latin typeface="Calibri"/>
                        <a:ea typeface="Calibri"/>
                        <a:cs typeface="Times New Roman"/>
                      </a:endParaRPr>
                    </a:p>
                  </a:txBody>
                  <a:tcPr marL="0" marR="0" marT="0" marB="0" anchor="ctr"/>
                </a:tc>
                <a:tc>
                  <a:txBody>
                    <a:bodyPr/>
                    <a:lstStyle/>
                    <a:p>
                      <a:pPr marR="139700" algn="r">
                        <a:lnSpc>
                          <a:spcPct val="115000"/>
                        </a:lnSpc>
                        <a:spcAft>
                          <a:spcPts val="0"/>
                        </a:spcAft>
                      </a:pPr>
                      <a:r>
                        <a:rPr lang="fr-FR" sz="1000" spc="50" dirty="0">
                          <a:effectLst/>
                        </a:rPr>
                        <a:t>117</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117</a:t>
                      </a:r>
                      <a:endParaRPr lang="fr-BE" sz="1100" dirty="0">
                        <a:effectLst/>
                        <a:latin typeface="Calibri"/>
                        <a:ea typeface="Calibri"/>
                        <a:cs typeface="Times New Roman"/>
                      </a:endParaRPr>
                    </a:p>
                  </a:txBody>
                  <a:tcPr marL="0" marR="0" marT="0" marB="0" anchor="ctr"/>
                </a:tc>
              </a:tr>
              <a:tr h="417646">
                <a:tc>
                  <a:txBody>
                    <a:bodyPr/>
                    <a:lstStyle/>
                    <a:p>
                      <a:pPr>
                        <a:lnSpc>
                          <a:spcPct val="115000"/>
                        </a:lnSpc>
                        <a:spcAft>
                          <a:spcPts val="0"/>
                        </a:spcAft>
                      </a:pPr>
                      <a:r>
                        <a:rPr lang="fr-FR" sz="1000" spc="50" dirty="0">
                          <a:effectLst/>
                        </a:rPr>
                        <a:t>SES 1</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26%</a:t>
                      </a:r>
                      <a:endParaRPr lang="fr-BE" sz="1100" dirty="0">
                        <a:effectLst/>
                        <a:latin typeface="Calibri"/>
                        <a:ea typeface="Calibri"/>
                        <a:cs typeface="Times New Roman"/>
                      </a:endParaRPr>
                    </a:p>
                  </a:txBody>
                  <a:tcPr marL="0" marR="0" marT="0" marB="0" anchor="ctr"/>
                </a:tc>
                <a:tc>
                  <a:txBody>
                    <a:bodyPr/>
                    <a:lstStyle/>
                    <a:p>
                      <a:pPr marR="139700" algn="r">
                        <a:lnSpc>
                          <a:spcPct val="115000"/>
                        </a:lnSpc>
                        <a:spcAft>
                          <a:spcPts val="0"/>
                        </a:spcAft>
                      </a:pPr>
                      <a:r>
                        <a:rPr lang="fr-FR" sz="1000" spc="50" dirty="0">
                          <a:effectLst/>
                        </a:rPr>
                        <a:t>16%</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10%</a:t>
                      </a:r>
                      <a:endParaRPr lang="fr-BE" sz="1100" dirty="0">
                        <a:effectLst/>
                        <a:latin typeface="Calibri"/>
                        <a:ea typeface="Calibri"/>
                        <a:cs typeface="Times New Roman"/>
                      </a:endParaRPr>
                    </a:p>
                  </a:txBody>
                  <a:tcPr marL="0" marR="0" marT="0" marB="0" anchor="ctr"/>
                </a:tc>
              </a:tr>
              <a:tr h="417646">
                <a:tc>
                  <a:txBody>
                    <a:bodyPr/>
                    <a:lstStyle/>
                    <a:p>
                      <a:pPr>
                        <a:lnSpc>
                          <a:spcPct val="115000"/>
                        </a:lnSpc>
                        <a:spcAft>
                          <a:spcPts val="0"/>
                        </a:spcAft>
                      </a:pPr>
                      <a:r>
                        <a:rPr lang="fr-FR" sz="1000" spc="50" dirty="0">
                          <a:effectLst/>
                        </a:rPr>
                        <a:t>IQ</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100</a:t>
                      </a:r>
                      <a:endParaRPr lang="fr-BE" sz="1100" dirty="0">
                        <a:effectLst/>
                        <a:latin typeface="Calibri"/>
                        <a:ea typeface="Calibri"/>
                        <a:cs typeface="Times New Roman"/>
                      </a:endParaRPr>
                    </a:p>
                  </a:txBody>
                  <a:tcPr marL="0" marR="0" marT="0" marB="0" anchor="ctr"/>
                </a:tc>
                <a:tc>
                  <a:txBody>
                    <a:bodyPr/>
                    <a:lstStyle/>
                    <a:p>
                      <a:pPr marR="139700" algn="r">
                        <a:lnSpc>
                          <a:spcPct val="115000"/>
                        </a:lnSpc>
                        <a:spcAft>
                          <a:spcPts val="0"/>
                        </a:spcAft>
                      </a:pPr>
                      <a:r>
                        <a:rPr lang="fr-FR" sz="1000" spc="50" dirty="0">
                          <a:effectLst/>
                        </a:rPr>
                        <a:t>100</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100</a:t>
                      </a:r>
                      <a:endParaRPr lang="fr-BE" sz="1100" dirty="0">
                        <a:effectLst/>
                        <a:latin typeface="Calibri"/>
                        <a:ea typeface="Calibri"/>
                        <a:cs typeface="Times New Roman"/>
                      </a:endParaRPr>
                    </a:p>
                  </a:txBody>
                  <a:tcPr marL="0" marR="0" marT="0" marB="0" anchor="ctr"/>
                </a:tc>
              </a:tr>
              <a:tr h="417646">
                <a:tc>
                  <a:txBody>
                    <a:bodyPr/>
                    <a:lstStyle/>
                    <a:p>
                      <a:pPr>
                        <a:lnSpc>
                          <a:spcPct val="115000"/>
                        </a:lnSpc>
                        <a:spcAft>
                          <a:spcPts val="0"/>
                        </a:spcAft>
                      </a:pPr>
                      <a:r>
                        <a:rPr lang="fr-FR" sz="1000" spc="50" dirty="0">
                          <a:effectLst/>
                        </a:rPr>
                        <a:t>Earnings</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$25,001</a:t>
                      </a:r>
                      <a:endParaRPr lang="fr-BE" sz="1100" dirty="0">
                        <a:effectLst/>
                        <a:latin typeface="Calibri"/>
                        <a:ea typeface="Calibri"/>
                        <a:cs typeface="Times New Roman"/>
                      </a:endParaRPr>
                    </a:p>
                  </a:txBody>
                  <a:tcPr marL="0" marR="0" marT="0" marB="0" anchor="ctr"/>
                </a:tc>
                <a:tc>
                  <a:txBody>
                    <a:bodyPr/>
                    <a:lstStyle/>
                    <a:p>
                      <a:pPr marR="25400" algn="r">
                        <a:lnSpc>
                          <a:spcPct val="115000"/>
                        </a:lnSpc>
                        <a:spcAft>
                          <a:spcPts val="0"/>
                        </a:spcAft>
                      </a:pPr>
                      <a:r>
                        <a:rPr lang="fr-FR" sz="1000" spc="50" dirty="0">
                          <a:effectLst/>
                        </a:rPr>
                        <a:t>$25,159</a:t>
                      </a:r>
                      <a:endParaRPr lang="fr-BE" sz="11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fr-FR" sz="1000" spc="50" dirty="0">
                          <a:effectLst/>
                        </a:rPr>
                        <a:t>$25,546</a:t>
                      </a:r>
                      <a:endParaRPr lang="fr-BE" sz="1100" dirty="0">
                        <a:effectLst/>
                        <a:latin typeface="Calibri"/>
                        <a:ea typeface="Calibri"/>
                        <a:cs typeface="Times New Roman"/>
                      </a:endParaRPr>
                    </a:p>
                  </a:txBody>
                  <a:tcPr marL="0" marR="0" marT="0" marB="0" anchor="ctr"/>
                </a:tc>
              </a:tr>
            </a:tbl>
          </a:graphicData>
        </a:graphic>
      </p:graphicFrame>
      <p:sp>
        <p:nvSpPr>
          <p:cNvPr id="4" name="Espace réservé du numéro de diapositive 3"/>
          <p:cNvSpPr>
            <a:spLocks noGrp="1"/>
          </p:cNvSpPr>
          <p:nvPr>
            <p:ph type="sldNum" sz="quarter" idx="12"/>
          </p:nvPr>
        </p:nvSpPr>
        <p:spPr/>
        <p:txBody>
          <a:bodyPr/>
          <a:lstStyle/>
          <a:p>
            <a:pPr>
              <a:defRPr/>
            </a:pPr>
            <a:fld id="{39CE0F64-F695-4E27-831F-C94919961B59}" type="slidenum">
              <a:rPr lang="fr-BE"/>
              <a:pPr>
                <a:defRPr/>
              </a:pPr>
              <a:t>179</a:t>
            </a:fld>
            <a:endParaRPr lang="fr-BE" dirty="0"/>
          </a:p>
        </p:txBody>
      </p:sp>
      <p:sp>
        <p:nvSpPr>
          <p:cNvPr id="100357" name="Rectangle 1"/>
          <p:cNvSpPr>
            <a:spLocks noChangeArrowheads="1"/>
          </p:cNvSpPr>
          <p:nvPr/>
        </p:nvSpPr>
        <p:spPr bwMode="auto">
          <a:xfrm>
            <a:off x="1979613" y="22764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100" i="1" dirty="0">
                <a:solidFill>
                  <a:srgbClr val="000000"/>
                </a:solidFill>
                <a:latin typeface="Times New Roman" pitchFamily="18" charset="0"/>
                <a:ea typeface="Calibri" pitchFamily="34" charset="0"/>
                <a:cs typeface="Times New Roman" pitchFamily="18" charset="0"/>
              </a:rPr>
              <a:t>Table 1.2. Race differences matched with IQs for socioeconomic status and earnings</a:t>
            </a:r>
            <a:endParaRPr lang="fr-BE" sz="600" dirty="0">
              <a:latin typeface="Arial" charset="0"/>
              <a:ea typeface="Calibri" pitchFamily="34" charset="0"/>
              <a:cs typeface="Times New Roman" pitchFamily="18" charset="0"/>
            </a:endParaRPr>
          </a:p>
          <a:p>
            <a:pPr eaLnBrk="0" hangingPunct="0"/>
            <a:endParaRPr lang="fr-BE" dirty="0">
              <a:latin typeface="Arial" charset="0"/>
              <a:ea typeface="Calibri" pitchFamily="34" charset="0"/>
              <a:cs typeface="Times New Roman" pitchFamily="18" charset="0"/>
            </a:endParaRPr>
          </a:p>
        </p:txBody>
      </p:sp>
      <p:sp>
        <p:nvSpPr>
          <p:cNvPr id="6" name="ZoneTexte 5"/>
          <p:cNvSpPr txBox="1"/>
          <p:nvPr/>
        </p:nvSpPr>
        <p:spPr>
          <a:xfrm>
            <a:off x="-5381" y="6525344"/>
            <a:ext cx="4427984" cy="523220"/>
          </a:xfrm>
          <a:prstGeom prst="rect">
            <a:avLst/>
          </a:prstGeom>
          <a:noFill/>
        </p:spPr>
        <p:txBody>
          <a:bodyPr wrap="square" rtlCol="0">
            <a:spAutoFit/>
          </a:bodyPr>
          <a:lstStyle/>
          <a:p>
            <a:r>
              <a:rPr lang="fr-BE" sz="1400" dirty="0"/>
              <a:t>Tiré de « The global bell curve », Richard Lynn, 2009</a:t>
            </a:r>
            <a:r>
              <a:rPr lang="fr-BE" sz="1400" dirty="0" smtClean="0"/>
              <a:t>.</a:t>
            </a:r>
            <a:br>
              <a:rPr lang="fr-BE" sz="1400" dirty="0" smtClean="0"/>
            </a:br>
            <a:r>
              <a:rPr lang="fr-BE" sz="1400" dirty="0" smtClean="0"/>
              <a:t>              </a:t>
            </a:r>
            <a:endParaRPr lang="fr-BE" dirty="0"/>
          </a:p>
        </p:txBody>
      </p:sp>
    </p:spTree>
  </p:cSld>
  <p:clrMapOvr>
    <a:masterClrMapping/>
  </p:clrMapOvr>
  <p:transition spd="slow" advTm="58414"/>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contenu 2"/>
          <p:cNvSpPr>
            <a:spLocks noGrp="1"/>
          </p:cNvSpPr>
          <p:nvPr>
            <p:ph idx="1"/>
          </p:nvPr>
        </p:nvSpPr>
        <p:spPr>
          <a:xfrm>
            <a:off x="323850" y="620713"/>
            <a:ext cx="8280400" cy="5545137"/>
          </a:xfrm>
        </p:spPr>
        <p:txBody>
          <a:bodyPr/>
          <a:lstStyle/>
          <a:p>
            <a:pPr marL="0" indent="0">
              <a:buFont typeface="Arial" charset="0"/>
              <a:buNone/>
            </a:pPr>
            <a:r>
              <a:rPr lang="fr-BE" dirty="0" smtClean="0"/>
              <a:t>« g est à la psychologie ce que le carbone est à la physique » C. Brand</a:t>
            </a:r>
          </a:p>
          <a:p>
            <a:pPr marL="0" indent="0">
              <a:buFont typeface="Arial" charset="0"/>
              <a:buNone/>
            </a:pPr>
            <a:endParaRPr lang="fr-BE" dirty="0" smtClean="0"/>
          </a:p>
          <a:p>
            <a:pPr marL="0" indent="0">
              <a:buFont typeface="Arial" charset="0"/>
              <a:buNone/>
            </a:pPr>
            <a:r>
              <a:rPr lang="fr-BE" dirty="0" smtClean="0"/>
              <a:t>« Le Q.I est à la sociologie ce que la gravité est à la physique » R. Lynn</a:t>
            </a:r>
          </a:p>
          <a:p>
            <a:pPr marL="0" indent="0">
              <a:buFont typeface="Arial" charset="0"/>
              <a:buNone/>
            </a:pPr>
            <a:endParaRPr lang="fr-BE" dirty="0" smtClean="0"/>
          </a:p>
          <a:p>
            <a:pPr marL="0" indent="0">
              <a:buFont typeface="Arial" charset="0"/>
              <a:buNone/>
            </a:pPr>
            <a:r>
              <a:rPr lang="fr-BE" dirty="0" smtClean="0"/>
              <a:t>« Le Q.I est un élément fondamental d’une société. Il faut enrayer la tendance dysgénique en Amérique » William Shockley, prix Nobel.</a:t>
            </a:r>
          </a:p>
        </p:txBody>
      </p:sp>
      <p:sp>
        <p:nvSpPr>
          <p:cNvPr id="4" name="Espace réservé du numéro de diapositive 3"/>
          <p:cNvSpPr>
            <a:spLocks noGrp="1"/>
          </p:cNvSpPr>
          <p:nvPr>
            <p:ph type="sldNum" sz="quarter" idx="12"/>
          </p:nvPr>
        </p:nvSpPr>
        <p:spPr/>
        <p:txBody>
          <a:bodyPr/>
          <a:lstStyle/>
          <a:p>
            <a:pPr>
              <a:defRPr/>
            </a:pPr>
            <a:fld id="{A2802750-53CF-4B85-9B28-15B4EE088555}" type="slidenum">
              <a:rPr lang="fr-BE" smtClean="0"/>
              <a:pPr>
                <a:defRPr/>
              </a:pPr>
              <a:t>18</a:t>
            </a:fld>
            <a:endParaRPr lang="fr-BE"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2414" y="0"/>
            <a:ext cx="9166413" cy="4869160"/>
          </a:xfrm>
        </p:spPr>
        <p:txBody>
          <a:bodyPr/>
          <a:lstStyle/>
          <a:p>
            <a:pPr marL="0" indent="0">
              <a:buNone/>
            </a:pPr>
            <a:r>
              <a:rPr lang="fr-BE" sz="1400" dirty="0" smtClean="0"/>
              <a:t/>
            </a:r>
            <a:br>
              <a:rPr lang="fr-BE" sz="1400" dirty="0" smtClean="0"/>
            </a:br>
            <a:r>
              <a:rPr lang="fr-BE" sz="1400" dirty="0" smtClean="0"/>
              <a:t/>
            </a:r>
            <a:br>
              <a:rPr lang="fr-BE" sz="1400" dirty="0" smtClean="0"/>
            </a:br>
            <a:r>
              <a:rPr lang="fr-BE" sz="2000" dirty="0" smtClean="0"/>
              <a:t>Les </a:t>
            </a:r>
            <a:r>
              <a:rPr lang="fr-BE" sz="2000" dirty="0"/>
              <a:t>sociologues antiracistes sont incapables d'expliquer pourquoi certaines races, toujours les mêmes, se hissent immédiatement au sommet de la hiérarchie sociale. </a:t>
            </a:r>
            <a:r>
              <a:rPr lang="fr-BE" sz="2000" dirty="0" smtClean="0"/>
              <a:t/>
            </a:r>
            <a:br>
              <a:rPr lang="fr-BE" sz="2000" dirty="0" smtClean="0"/>
            </a:br>
            <a:r>
              <a:rPr lang="fr-BE" sz="2000" dirty="0" smtClean="0"/>
              <a:t/>
            </a:r>
            <a:br>
              <a:rPr lang="fr-BE" sz="2000" dirty="0" smtClean="0"/>
            </a:br>
            <a:r>
              <a:rPr lang="fr-BE" sz="2000" dirty="0" smtClean="0"/>
              <a:t>Ils </a:t>
            </a:r>
            <a:r>
              <a:rPr lang="fr-BE" sz="2000" dirty="0"/>
              <a:t>évitent de parler des juifs et des </a:t>
            </a:r>
            <a:r>
              <a:rPr lang="fr-BE" sz="2000" dirty="0" smtClean="0"/>
              <a:t>asiatiques </a:t>
            </a:r>
            <a:r>
              <a:rPr lang="fr-BE" sz="2000" dirty="0"/>
              <a:t>de l'est qui contredisent leurs thèses. Ils n'expliquent pas pourquoi la petite communauté de mulâtres des caraïbes, une région dans laquelle les africains noirs sont majoritaire et détiennent le pouvoir politique, arrivent à faire mieux en matière de salaire </a:t>
            </a:r>
            <a:r>
              <a:rPr lang="fr-BE" sz="2000" dirty="0" smtClean="0"/>
              <a:t>ou </a:t>
            </a:r>
            <a:r>
              <a:rPr lang="fr-BE" sz="2000" dirty="0"/>
              <a:t>d'éducation. Les chinois ou les japonais ont été discriminés, mais ils font aussi bien voir mieux que les européens en matière d'éducation et de salaire au Brésil, Canada, Europe, Hawaii et aux Etats-Unis. Les juifs ont subi des discriminations épouvantables, mais n'ont cessées de faire mieux que les populations indigènes européennes en Europe, Etats-Unis et au Canada. Les chinois sont minoritaires en Asie du sud-est et les asiatiques du sud-est détiennent le pouvoir politique. Ces minorités ont été persécutées et discriminées, pourtant ils performent considérablement mieux que les natifs d'Asie du sud. Ils sont appelés les "juifs de l'ouest" par les indonésiens car ils raflent toutes les places dans les universités. </a:t>
            </a:r>
            <a:r>
              <a:rPr lang="fr-BE" sz="2000" dirty="0" smtClean="0"/>
              <a:t/>
            </a:r>
            <a:br>
              <a:rPr lang="fr-BE" sz="2000" dirty="0" smtClean="0"/>
            </a:br>
            <a:r>
              <a:rPr lang="fr-BE" sz="2000" dirty="0" smtClean="0"/>
              <a:t/>
            </a:r>
            <a:br>
              <a:rPr lang="fr-BE" sz="2000" dirty="0" smtClean="0"/>
            </a:br>
            <a:r>
              <a:rPr lang="fr-BE" sz="2000" dirty="0" smtClean="0"/>
              <a:t>Comme </a:t>
            </a:r>
            <a:r>
              <a:rPr lang="fr-BE" sz="2000" dirty="0"/>
              <a:t>les est-asiatiques ou les juifs des Etats-Unis ou du Canada, ces minorités raciales à haut Q.I performent mieux que les populations majoritaires malgré la discrimination à leur encontre.</a:t>
            </a:r>
          </a:p>
          <a:p>
            <a:pPr marL="0" indent="0">
              <a:buNone/>
            </a:pP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180</a:t>
            </a:fld>
            <a:endParaRPr lang="fr-BE" dirty="0"/>
          </a:p>
        </p:txBody>
      </p:sp>
    </p:spTree>
    <p:extLst>
      <p:ext uri="{BB962C8B-B14F-4D97-AF65-F5344CB8AC3E}">
        <p14:creationId xmlns:p14="http://schemas.microsoft.com/office/powerpoint/2010/main" val="411575310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181</a:t>
            </a:fld>
            <a:endParaRPr lang="fr-BE" dirty="0"/>
          </a:p>
        </p:txBody>
      </p:sp>
      <p:sp>
        <p:nvSpPr>
          <p:cNvPr id="6" name="Titre 1"/>
          <p:cNvSpPr>
            <a:spLocks noGrp="1"/>
          </p:cNvSpPr>
          <p:nvPr>
            <p:ph idx="1"/>
          </p:nvPr>
        </p:nvSpPr>
        <p:spPr>
          <a:xfrm>
            <a:off x="0" y="0"/>
            <a:ext cx="9144000" cy="5013325"/>
          </a:xfrm>
        </p:spPr>
        <p:txBody>
          <a:bodyPr/>
          <a:lstStyle/>
          <a:p>
            <a:pPr marL="0" indent="0">
              <a:buNone/>
            </a:pPr>
            <a:r>
              <a:rPr lang="fr-BE" sz="2000" dirty="0"/>
              <a:t>Les taux de crimes et délits des aborigènes d'Australie sont publiés et disponibles et de nombreux auteurs en parlent, tel que Wilson (1982), </a:t>
            </a:r>
            <a:r>
              <a:rPr lang="fr-BE" sz="2000" dirty="0" err="1"/>
              <a:t>Callan</a:t>
            </a:r>
            <a:r>
              <a:rPr lang="fr-BE" sz="2000" dirty="0"/>
              <a:t> (1986), </a:t>
            </a:r>
            <a:r>
              <a:rPr lang="fr-BE" sz="2000" dirty="0" err="1"/>
              <a:t>Cove</a:t>
            </a:r>
            <a:r>
              <a:rPr lang="fr-BE" sz="2000" dirty="0"/>
              <a:t> (1992), </a:t>
            </a:r>
            <a:r>
              <a:rPr lang="fr-BE" sz="2000" dirty="0" err="1"/>
              <a:t>Broadhurst</a:t>
            </a:r>
            <a:r>
              <a:rPr lang="fr-BE" sz="2000" dirty="0"/>
              <a:t> (1997).</a:t>
            </a:r>
          </a:p>
          <a:p>
            <a:pPr marL="0" indent="0">
              <a:buNone/>
            </a:pPr>
            <a:r>
              <a:rPr lang="fr-BE" sz="2000" dirty="0" err="1"/>
              <a:t>Broadhurst</a:t>
            </a:r>
            <a:r>
              <a:rPr lang="fr-BE" sz="2000" dirty="0"/>
              <a:t> montre que la délinquance juvénile est 48 fois supérieure chez les aborigènes et les taux de crimes et délits </a:t>
            </a:r>
            <a:r>
              <a:rPr lang="fr-BE" sz="2000" dirty="0" smtClean="0"/>
              <a:t>26 </a:t>
            </a:r>
            <a:r>
              <a:rPr lang="fr-BE" sz="2000" dirty="0"/>
              <a:t>fois supérieur. Cela ne l'empêche pas d'écrire ensuite "la thèse héréditaire est totalement discréditée. Le chômage, la pauvreté, la haute prévalence des aborigènes dans les prisons résulte d'une discrimination indirecte"</a:t>
            </a:r>
          </a:p>
          <a:p>
            <a:pPr marL="0" indent="0">
              <a:buNone/>
            </a:pPr>
            <a:r>
              <a:rPr lang="fr-BE" sz="2000" dirty="0"/>
              <a:t>Comme toujours, les européens sont </a:t>
            </a:r>
            <a:r>
              <a:rPr lang="fr-BE" sz="2000" dirty="0" smtClean="0"/>
              <a:t>responsables. </a:t>
            </a:r>
            <a:r>
              <a:rPr lang="fr-BE" sz="2000" dirty="0"/>
              <a:t>Aucune mention n'est faite de la basse intelligence des aborigènes aux tests de Q.I ou de Piaget, de leur cerveau nettement plus petit et moins </a:t>
            </a:r>
            <a:r>
              <a:rPr lang="fr-BE" sz="2000" dirty="0" err="1"/>
              <a:t>circonvolué</a:t>
            </a:r>
            <a:r>
              <a:rPr lang="fr-BE" sz="2000" dirty="0"/>
              <a:t>, avec un cortex plus mince, ou de leur durée gestationnelle moindre. </a:t>
            </a:r>
          </a:p>
          <a:p>
            <a:pPr marL="0" indent="0">
              <a:buNone/>
            </a:pPr>
            <a:r>
              <a:rPr lang="fr-BE" sz="2000" dirty="0" smtClean="0"/>
              <a:t>Les </a:t>
            </a:r>
            <a:r>
              <a:rPr lang="fr-BE" sz="2000" dirty="0"/>
              <a:t>taux de crimes et délits sont 26 fois supérieurs chez les aborigènes et plus de 52 fois supérieur si on compare aux asiatiques de l'est </a:t>
            </a:r>
            <a:r>
              <a:rPr lang="fr-BE" sz="2000" dirty="0" smtClean="0"/>
              <a:t>d'Australie. </a:t>
            </a:r>
            <a:r>
              <a:rPr lang="fr-BE" sz="2000" dirty="0"/>
              <a:t>Il n'y a plus que quelques centaines de milliers d'aborigènes, ils vivent dans des réserves en dehors de la civilisation. Leur Q.I moyen est de 62, c'est l'âge mental d'un européen de 11 ans. </a:t>
            </a:r>
            <a:r>
              <a:rPr lang="fr-BE" sz="2000" dirty="0" smtClean="0"/>
              <a:t/>
            </a:r>
            <a:br>
              <a:rPr lang="fr-BE" sz="2000" dirty="0" smtClean="0"/>
            </a:br>
            <a:r>
              <a:rPr lang="fr-BE" sz="2000" dirty="0" smtClean="0"/>
              <a:t/>
            </a:r>
            <a:br>
              <a:rPr lang="fr-BE" sz="2000" dirty="0" smtClean="0"/>
            </a:br>
            <a:r>
              <a:rPr lang="fr-BE" sz="2000" dirty="0" smtClean="0"/>
              <a:t>Il </a:t>
            </a:r>
            <a:r>
              <a:rPr lang="fr-BE" sz="2000" dirty="0"/>
              <a:t>y a un contraste saisissant entre la position des aborigènes et le haut Q.I et les hautes performances en mathématique des chinois récemment immigrés en Australie. Mais ceci n'est pas une surprise, ces résultats pouvaient être prédits par les hauts accomplissements des immigrés chinois en Angleterre, Canada, Hollande et Etats-Unis.</a:t>
            </a:r>
          </a:p>
          <a:p>
            <a:endParaRPr lang="fr-BE" dirty="0"/>
          </a:p>
        </p:txBody>
      </p:sp>
    </p:spTree>
    <p:extLst>
      <p:ext uri="{BB962C8B-B14F-4D97-AF65-F5344CB8AC3E}">
        <p14:creationId xmlns:p14="http://schemas.microsoft.com/office/powerpoint/2010/main" val="320438802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5379" y="-171400"/>
            <a:ext cx="8229600" cy="1143000"/>
          </a:xfrm>
        </p:spPr>
        <p:txBody>
          <a:bodyPr/>
          <a:lstStyle/>
          <a:p>
            <a:r>
              <a:rPr lang="fr-BE" sz="2400" b="1" dirty="0" smtClean="0"/>
              <a:t>Résumé général: des gènes à la </a:t>
            </a:r>
            <a:r>
              <a:rPr lang="fr-BE" sz="2400" b="1" dirty="0" err="1" smtClean="0"/>
              <a:t>civilication</a:t>
            </a:r>
            <a:r>
              <a:rPr lang="fr-BE" sz="2400" b="1" dirty="0" smtClean="0"/>
              <a:t> (1 à 7)</a:t>
            </a:r>
            <a:endParaRPr lang="fr-BE" sz="2400" b="1"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182</a:t>
            </a:fld>
            <a:endParaRPr lang="fr-BE" dirty="0"/>
          </a:p>
        </p:txBody>
      </p:sp>
      <p:pic>
        <p:nvPicPr>
          <p:cNvPr id="1026" name="Picture 2" descr="C:\Users\Baptiste\Pictures\as.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1" y="1052736"/>
            <a:ext cx="9144000" cy="5371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90702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re 1"/>
          <p:cNvSpPr>
            <a:spLocks noGrp="1"/>
          </p:cNvSpPr>
          <p:nvPr>
            <p:ph type="title"/>
          </p:nvPr>
        </p:nvSpPr>
        <p:spPr>
          <a:xfrm>
            <a:off x="395288" y="0"/>
            <a:ext cx="8229600" cy="1143000"/>
          </a:xfrm>
        </p:spPr>
        <p:txBody>
          <a:bodyPr/>
          <a:lstStyle/>
          <a:p>
            <a:pPr eaLnBrk="1" hangingPunct="1"/>
            <a:r>
              <a:rPr lang="fr-BE" dirty="0" smtClean="0"/>
              <a:t>Table des matières</a:t>
            </a:r>
          </a:p>
        </p:txBody>
      </p:sp>
      <p:sp>
        <p:nvSpPr>
          <p:cNvPr id="3" name="Espace réservé du contenu 2"/>
          <p:cNvSpPr>
            <a:spLocks noGrp="1"/>
          </p:cNvSpPr>
          <p:nvPr>
            <p:ph idx="1"/>
          </p:nvPr>
        </p:nvSpPr>
        <p:spPr>
          <a:xfrm>
            <a:off x="323528" y="1124744"/>
            <a:ext cx="8640763" cy="5588000"/>
          </a:xfrm>
        </p:spPr>
        <p:txBody>
          <a:bodyPr rtlCol="0">
            <a:normAutofit fontScale="92500"/>
          </a:bodyPr>
          <a:lstStyle/>
          <a:p>
            <a:pPr marL="0" indent="0" eaLnBrk="1" fontAlgn="auto" hangingPunct="1">
              <a:spcAft>
                <a:spcPts val="0"/>
              </a:spcAft>
              <a:buFont typeface="Arial" pitchFamily="34" charset="0"/>
              <a:buNone/>
              <a:defRPr/>
            </a:pPr>
            <a:r>
              <a:rPr lang="fr-BE" dirty="0" smtClean="0"/>
              <a:t>1. Les </a:t>
            </a:r>
            <a:r>
              <a:rPr lang="fr-BE" dirty="0"/>
              <a:t>9</a:t>
            </a:r>
            <a:r>
              <a:rPr lang="fr-BE" dirty="0" smtClean="0"/>
              <a:t> grandes races humaines</a:t>
            </a:r>
          </a:p>
          <a:p>
            <a:pPr marL="0" indent="0" eaLnBrk="1" fontAlgn="auto" hangingPunct="1">
              <a:spcAft>
                <a:spcPts val="0"/>
              </a:spcAft>
              <a:buFont typeface="Arial" pitchFamily="34" charset="0"/>
              <a:buNone/>
              <a:defRPr/>
            </a:pPr>
            <a:r>
              <a:rPr lang="fr-BE" dirty="0" smtClean="0"/>
              <a:t>2. Qu’est ce que l’intelligence ? </a:t>
            </a:r>
          </a:p>
          <a:p>
            <a:pPr marL="0" indent="0" eaLnBrk="1" fontAlgn="auto" hangingPunct="1">
              <a:spcAft>
                <a:spcPts val="0"/>
              </a:spcAft>
              <a:buFont typeface="Arial" pitchFamily="34" charset="0"/>
              <a:buNone/>
              <a:defRPr/>
            </a:pPr>
            <a:r>
              <a:rPr lang="fr-BE" dirty="0" smtClean="0"/>
              <a:t>3. Validité de la mesure de g</a:t>
            </a:r>
          </a:p>
          <a:p>
            <a:pPr marL="0" indent="0" eaLnBrk="1" fontAlgn="auto" hangingPunct="1">
              <a:spcAft>
                <a:spcPts val="0"/>
              </a:spcAft>
              <a:buFont typeface="Arial" pitchFamily="34" charset="0"/>
              <a:buNone/>
              <a:defRPr/>
            </a:pPr>
            <a:r>
              <a:rPr lang="fr-BE" dirty="0"/>
              <a:t>4</a:t>
            </a:r>
            <a:r>
              <a:rPr lang="fr-BE" dirty="0" smtClean="0"/>
              <a:t>. Q.I moyen à travers le monde</a:t>
            </a:r>
          </a:p>
          <a:p>
            <a:pPr marL="0" indent="0" eaLnBrk="1" fontAlgn="auto" hangingPunct="1">
              <a:spcAft>
                <a:spcPts val="0"/>
              </a:spcAft>
              <a:buFont typeface="Arial" pitchFamily="34" charset="0"/>
              <a:buNone/>
              <a:defRPr/>
            </a:pPr>
            <a:r>
              <a:rPr lang="fr-BE" dirty="0"/>
              <a:t>5</a:t>
            </a:r>
            <a:r>
              <a:rPr lang="fr-BE" dirty="0" smtClean="0"/>
              <a:t>. L’intelligence, essentiellement génétique</a:t>
            </a:r>
          </a:p>
          <a:p>
            <a:pPr marL="0" indent="0" eaLnBrk="1" fontAlgn="auto" hangingPunct="1">
              <a:spcAft>
                <a:spcPts val="0"/>
              </a:spcAft>
              <a:buFont typeface="Arial" pitchFamily="34" charset="0"/>
              <a:buNone/>
              <a:defRPr/>
            </a:pPr>
            <a:r>
              <a:rPr lang="fr-BE" dirty="0"/>
              <a:t>6</a:t>
            </a:r>
            <a:r>
              <a:rPr lang="fr-BE" dirty="0" smtClean="0"/>
              <a:t>. Causes des différences entre les races</a:t>
            </a:r>
          </a:p>
          <a:p>
            <a:pPr marL="0" indent="0" eaLnBrk="1" fontAlgn="auto" hangingPunct="1">
              <a:spcAft>
                <a:spcPts val="0"/>
              </a:spcAft>
              <a:buFont typeface="Arial" pitchFamily="34" charset="0"/>
              <a:buNone/>
              <a:defRPr/>
            </a:pPr>
            <a:r>
              <a:rPr lang="fr-BE" dirty="0"/>
              <a:t>7</a:t>
            </a:r>
            <a:r>
              <a:rPr lang="fr-BE" dirty="0" smtClean="0"/>
              <a:t>. Pourquoi le monde entier n’est-il pas développé ?</a:t>
            </a:r>
          </a:p>
          <a:p>
            <a:pPr marL="0" indent="0" eaLnBrk="1" fontAlgn="auto" hangingPunct="1">
              <a:spcAft>
                <a:spcPts val="0"/>
              </a:spcAft>
              <a:buFont typeface="Arial" pitchFamily="34" charset="0"/>
              <a:buNone/>
              <a:defRPr/>
            </a:pPr>
            <a:r>
              <a:rPr lang="fr-BE" dirty="0"/>
              <a:t>8</a:t>
            </a:r>
            <a:r>
              <a:rPr lang="fr-BE" dirty="0" smtClean="0"/>
              <a:t>. Bio-cratie mondiale</a:t>
            </a:r>
          </a:p>
          <a:p>
            <a:pPr marL="0" indent="0" eaLnBrk="1" fontAlgn="auto" hangingPunct="1">
              <a:spcAft>
                <a:spcPts val="0"/>
              </a:spcAft>
              <a:buFont typeface="Arial" pitchFamily="34" charset="0"/>
              <a:buNone/>
              <a:defRPr/>
            </a:pPr>
            <a:r>
              <a:rPr lang="fr-BE" dirty="0">
                <a:solidFill>
                  <a:srgbClr val="FF0000"/>
                </a:solidFill>
              </a:rPr>
              <a:t>9</a:t>
            </a:r>
            <a:r>
              <a:rPr lang="fr-BE" dirty="0" smtClean="0">
                <a:solidFill>
                  <a:srgbClr val="FF0000"/>
                </a:solidFill>
              </a:rPr>
              <a:t>. Accréditation scientifique</a:t>
            </a:r>
          </a:p>
          <a:p>
            <a:pPr marL="0" indent="0" eaLnBrk="1" fontAlgn="auto" hangingPunct="1">
              <a:spcAft>
                <a:spcPts val="0"/>
              </a:spcAft>
              <a:buFont typeface="Arial" pitchFamily="34" charset="0"/>
              <a:buNone/>
              <a:defRPr/>
            </a:pPr>
            <a:r>
              <a:rPr lang="fr-BE" dirty="0" smtClean="0"/>
              <a:t>10. Crépuscule occidental et conclusion générale</a:t>
            </a:r>
          </a:p>
          <a:p>
            <a:pPr marL="0" indent="0" eaLnBrk="1" fontAlgn="auto" hangingPunct="1">
              <a:spcAft>
                <a:spcPts val="0"/>
              </a:spcAft>
              <a:buFont typeface="Arial" pitchFamily="34" charset="0"/>
              <a:buNone/>
              <a:defRPr/>
            </a:pPr>
            <a:endParaRPr lang="fr-BE" dirty="0" smtClean="0"/>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433A3083-D948-4147-94A8-82508054E263}" type="slidenum">
              <a:rPr lang="fr-BE"/>
              <a:pPr>
                <a:defRPr/>
              </a:pPr>
              <a:t>183</a:t>
            </a:fld>
            <a:endParaRPr lang="fr-BE" dirty="0"/>
          </a:p>
        </p:txBody>
      </p:sp>
    </p:spTree>
  </p:cSld>
  <p:clrMapOvr>
    <a:masterClrMapping/>
  </p:clrMapOvr>
  <p:transition spd="slow" advTm="17027"/>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re 1"/>
          <p:cNvSpPr>
            <a:spLocks noGrp="1"/>
          </p:cNvSpPr>
          <p:nvPr>
            <p:ph type="title"/>
          </p:nvPr>
        </p:nvSpPr>
        <p:spPr/>
        <p:txBody>
          <a:bodyPr/>
          <a:lstStyle/>
          <a:p>
            <a:pPr eaLnBrk="1" hangingPunct="1"/>
            <a:r>
              <a:rPr lang="fr-BE" dirty="0" smtClean="0"/>
              <a:t>Accréditation scientifique ?</a:t>
            </a:r>
          </a:p>
        </p:txBody>
      </p:sp>
      <p:sp>
        <p:nvSpPr>
          <p:cNvPr id="3" name="Espace réservé du contenu 2"/>
          <p:cNvSpPr>
            <a:spLocks noGrp="1"/>
          </p:cNvSpPr>
          <p:nvPr>
            <p:ph idx="1"/>
          </p:nvPr>
        </p:nvSpPr>
        <p:spPr>
          <a:xfrm>
            <a:off x="395288" y="2060575"/>
            <a:ext cx="8229600" cy="4525963"/>
          </a:xfrm>
        </p:spPr>
        <p:txBody>
          <a:bodyPr rtlCol="0">
            <a:normAutofit/>
          </a:bodyPr>
          <a:lstStyle/>
          <a:p>
            <a:pPr marL="0" indent="0" eaLnBrk="1" fontAlgn="auto" hangingPunct="1">
              <a:spcAft>
                <a:spcPts val="0"/>
              </a:spcAft>
              <a:buFont typeface="Arial" pitchFamily="34" charset="0"/>
              <a:buNone/>
              <a:defRPr/>
            </a:pPr>
            <a:r>
              <a:rPr lang="fr-BE" sz="1400" dirty="0" smtClean="0"/>
              <a:t>James Watson, prix nobel pour la découverte de la structure hélicoïdale de l’ADN </a:t>
            </a:r>
          </a:p>
          <a:p>
            <a:pPr marL="0" indent="0" eaLnBrk="1" fontAlgn="auto" hangingPunct="1">
              <a:spcAft>
                <a:spcPts val="0"/>
              </a:spcAft>
              <a:buFont typeface="Arial" pitchFamily="34" charset="0"/>
              <a:buNone/>
              <a:defRPr/>
            </a:pPr>
            <a:r>
              <a:rPr lang="fr-BE" sz="1400" dirty="0" smtClean="0"/>
              <a:t>«</a:t>
            </a:r>
            <a:r>
              <a:rPr lang="fr-BE" sz="1400" dirty="0"/>
              <a:t>Il n'y a aucune raison de s'attendre à ce que les capacités intellectuelles de peuples séparés géographiquement dans leur évolution aient évolué de manière identique. Notre volonté de distribuer des pouvoirs intellectuels égaux, comme une sorte de dotation universelle, cette volonté ne sera pas suffisante pour qu'il en soit </a:t>
            </a:r>
            <a:r>
              <a:rPr lang="fr-BE" sz="1400" dirty="0" smtClean="0"/>
              <a:t>ainsi » </a:t>
            </a:r>
            <a:br>
              <a:rPr lang="fr-BE" sz="1400" dirty="0" smtClean="0"/>
            </a:br>
            <a:r>
              <a:rPr lang="fr-BE" sz="1400" dirty="0" smtClean="0"/>
              <a:t/>
            </a:r>
            <a:br>
              <a:rPr lang="fr-BE" sz="1400" dirty="0" smtClean="0"/>
            </a:br>
            <a:r>
              <a:rPr lang="fr-BE" sz="1400" dirty="0" smtClean="0"/>
              <a:t>« Je suis pessimiste quant à l’avenir de l’Afrique, car toutes nos aides au développement se basent sur l’hypothèse suivant laquelle les africains auraient la même intelligence que la nôtre, alors qu’il est clairement démontré que ce n’est pas le cas »</a:t>
            </a:r>
          </a:p>
          <a:p>
            <a:pPr marL="0" indent="0" eaLnBrk="1" fontAlgn="auto" hangingPunct="1">
              <a:spcAft>
                <a:spcPts val="0"/>
              </a:spcAft>
              <a:buFont typeface="Arial" pitchFamily="34" charset="0"/>
              <a:buNone/>
              <a:defRPr/>
            </a:pPr>
            <a:endParaRPr lang="fr-BE" sz="1400" dirty="0"/>
          </a:p>
          <a:p>
            <a:pPr marL="0" indent="0" eaLnBrk="1" fontAlgn="auto" hangingPunct="1">
              <a:spcAft>
                <a:spcPts val="0"/>
              </a:spcAft>
              <a:buFont typeface="Arial" pitchFamily="34" charset="0"/>
              <a:buNone/>
              <a:defRPr/>
            </a:pPr>
            <a:r>
              <a:rPr lang="fr-BE" sz="1400" dirty="0" smtClean="0"/>
              <a:t>William Shokley, prix Nobel de physique pour la mise au point du transistor, l’homme qui permit le passage à l’ère de l’électronique.</a:t>
            </a:r>
          </a:p>
          <a:p>
            <a:pPr marL="0" indent="0" eaLnBrk="1" fontAlgn="auto" hangingPunct="1">
              <a:spcAft>
                <a:spcPts val="0"/>
              </a:spcAft>
              <a:buFont typeface="Arial" pitchFamily="34" charset="0"/>
              <a:buNone/>
              <a:defRPr/>
            </a:pPr>
            <a:r>
              <a:rPr lang="fr-BE" sz="1400" dirty="0" smtClean="0"/>
              <a:t>« Les africains ont une intelligence inextricablement moindre, de l’ordre de 15 pourcent (en comparaison des européens). J’ai étudié ces questions pendant des années. Je considère que ma collaboration dans la familiarisation à ses données fondamentales est plus importante que mon apport en physique »</a:t>
            </a:r>
          </a:p>
          <a:p>
            <a:pPr marL="0" indent="0" eaLnBrk="1" fontAlgn="auto" hangingPunct="1">
              <a:spcAft>
                <a:spcPts val="0"/>
              </a:spcAft>
              <a:buFont typeface="Arial" pitchFamily="34" charset="0"/>
              <a:buNone/>
              <a:defRPr/>
            </a:pPr>
            <a:endParaRPr lang="fr-BE" sz="1400" dirty="0"/>
          </a:p>
          <a:p>
            <a:pPr marL="0" indent="0" eaLnBrk="1" fontAlgn="auto" hangingPunct="1">
              <a:spcAft>
                <a:spcPts val="0"/>
              </a:spcAft>
              <a:buFont typeface="Arial" pitchFamily="34" charset="0"/>
              <a:buNone/>
              <a:defRPr/>
            </a:pPr>
            <a:r>
              <a:rPr lang="fr-BE" sz="1400" dirty="0" smtClean="0"/>
              <a:t>+ Francis Crick, Lederberg, Huxley, Richet, Lorenz…</a:t>
            </a:r>
          </a:p>
          <a:p>
            <a:pPr marL="0" indent="0" eaLnBrk="1" fontAlgn="auto" hangingPunct="1">
              <a:spcAft>
                <a:spcPts val="0"/>
              </a:spcAft>
              <a:buFont typeface="Arial" pitchFamily="34" charset="0"/>
              <a:buNone/>
              <a:defRPr/>
            </a:pPr>
            <a:endParaRPr lang="fr-BE" sz="1400" dirty="0"/>
          </a:p>
          <a:p>
            <a:pPr marL="0" indent="0" eaLnBrk="1" fontAlgn="auto" hangingPunct="1">
              <a:spcAft>
                <a:spcPts val="0"/>
              </a:spcAft>
              <a:buFont typeface="Arial" pitchFamily="34" charset="0"/>
              <a:buNone/>
              <a:defRPr/>
            </a:pPr>
            <a:r>
              <a:rPr lang="fr-BE" sz="1400" dirty="0" smtClean="0"/>
              <a:t>(puis évidement Darwin</a:t>
            </a:r>
            <a:r>
              <a:rPr lang="fr-BE" sz="1400" dirty="0"/>
              <a:t>, Galton, Aristote, Platon, </a:t>
            </a:r>
            <a:r>
              <a:rPr lang="fr-BE" sz="1400" dirty="0" smtClean="0"/>
              <a:t>Voltaire, Kant, Montesquieu…)</a:t>
            </a:r>
          </a:p>
          <a:p>
            <a:pPr marL="0" indent="0" eaLnBrk="1" fontAlgn="auto" hangingPunct="1">
              <a:spcAft>
                <a:spcPts val="0"/>
              </a:spcAft>
              <a:buFont typeface="Arial" pitchFamily="34" charset="0"/>
              <a:buNone/>
              <a:defRPr/>
            </a:pPr>
            <a:endParaRPr lang="fr-BE" sz="1400" dirty="0"/>
          </a:p>
          <a:p>
            <a:pPr eaLnBrk="1" fontAlgn="auto" hangingPunct="1">
              <a:spcAft>
                <a:spcPts val="0"/>
              </a:spcAft>
              <a:buFont typeface="Arial" pitchFamily="34" charset="0"/>
              <a:buChar char="•"/>
              <a:defRPr/>
            </a:pPr>
            <a:endParaRPr lang="fr-BE" dirty="0"/>
          </a:p>
        </p:txBody>
      </p:sp>
      <p:sp>
        <p:nvSpPr>
          <p:cNvPr id="4" name="Espace réservé du numéro de diapositive 3"/>
          <p:cNvSpPr>
            <a:spLocks noGrp="1"/>
          </p:cNvSpPr>
          <p:nvPr>
            <p:ph type="sldNum" sz="quarter" idx="12"/>
          </p:nvPr>
        </p:nvSpPr>
        <p:spPr/>
        <p:txBody>
          <a:bodyPr/>
          <a:lstStyle/>
          <a:p>
            <a:pPr>
              <a:defRPr/>
            </a:pPr>
            <a:fld id="{4B6D074B-0C26-4A99-8ED0-A4AA08071FCC}" type="slidenum">
              <a:rPr lang="fr-BE"/>
              <a:pPr>
                <a:defRPr/>
              </a:pPr>
              <a:t>184</a:t>
            </a:fld>
            <a:endParaRPr lang="fr-BE" dirty="0"/>
          </a:p>
        </p:txBody>
      </p:sp>
      <p:sp>
        <p:nvSpPr>
          <p:cNvPr id="102405" name="ZoneTexte 4"/>
          <p:cNvSpPr txBox="1">
            <a:spLocks noChangeArrowheads="1"/>
          </p:cNvSpPr>
          <p:nvPr/>
        </p:nvSpPr>
        <p:spPr bwMode="auto">
          <a:xfrm>
            <a:off x="360363" y="1557338"/>
            <a:ext cx="4073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1. Un nombre conséquent de prix Nobel…</a:t>
            </a:r>
          </a:p>
        </p:txBody>
      </p:sp>
    </p:spTree>
  </p:cSld>
  <p:clrMapOvr>
    <a:masterClrMapping/>
  </p:clrMapOvr>
  <p:transition spd="slow" advTm="73280"/>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re 1"/>
          <p:cNvSpPr>
            <a:spLocks noGrp="1"/>
          </p:cNvSpPr>
          <p:nvPr>
            <p:ph type="title"/>
          </p:nvPr>
        </p:nvSpPr>
        <p:spPr>
          <a:xfrm>
            <a:off x="-2197100" y="-100013"/>
            <a:ext cx="8229600" cy="1143001"/>
          </a:xfrm>
        </p:spPr>
        <p:txBody>
          <a:bodyPr/>
          <a:lstStyle/>
          <a:p>
            <a:pPr eaLnBrk="1" hangingPunct="1"/>
            <a:r>
              <a:rPr lang="fr-BE" sz="1800" dirty="0" smtClean="0"/>
              <a:t>2. Mainstream science on intelligence</a:t>
            </a:r>
          </a:p>
        </p:txBody>
      </p:sp>
      <p:sp>
        <p:nvSpPr>
          <p:cNvPr id="103427" name="Espace réservé du contenu 2"/>
          <p:cNvSpPr>
            <a:spLocks noGrp="1"/>
          </p:cNvSpPr>
          <p:nvPr>
            <p:ph idx="1"/>
          </p:nvPr>
        </p:nvSpPr>
        <p:spPr>
          <a:xfrm>
            <a:off x="104775" y="620713"/>
            <a:ext cx="8856663" cy="5545137"/>
          </a:xfrm>
        </p:spPr>
        <p:txBody>
          <a:bodyPr/>
          <a:lstStyle/>
          <a:p>
            <a:pPr marL="0" indent="0" eaLnBrk="1" hangingPunct="1">
              <a:buFont typeface="Arial" charset="0"/>
              <a:buNone/>
            </a:pPr>
            <a:r>
              <a:rPr lang="fr-BE" sz="1400" dirty="0" smtClean="0"/>
              <a:t>« Courant dominant en Science de l'intelligence » est un traité qui présentent les conclusions largement admises dans la communauté des spécialistes de l'intelligence. La publication a d'abord été publiée dans le Wall Street Journal le 13 décembre 1994 en réponse au traitement souvent trompeur voir agressif des médias. </a:t>
            </a:r>
          </a:p>
          <a:p>
            <a:pPr marL="0" indent="0" eaLnBrk="1" hangingPunct="1">
              <a:buFont typeface="Arial" charset="0"/>
              <a:buNone/>
            </a:pPr>
            <a:endParaRPr lang="fr-BE" sz="1400" dirty="0" smtClean="0"/>
          </a:p>
          <a:p>
            <a:pPr marL="0" indent="0" eaLnBrk="1" hangingPunct="1">
              <a:buFont typeface="Arial" charset="0"/>
              <a:buNone/>
            </a:pPr>
            <a:r>
              <a:rPr lang="fr-BE" sz="1400" dirty="0" smtClean="0"/>
              <a:t>Cette publication suit la controverse déclenchée par la parution du livre The bell curve, écrite par Muray et Hernstein, professeur de sociologie à Harvard.</a:t>
            </a:r>
          </a:p>
          <a:p>
            <a:pPr marL="0" indent="0" eaLnBrk="1" hangingPunct="1">
              <a:buFont typeface="Arial" charset="0"/>
              <a:buNone/>
            </a:pPr>
            <a:endParaRPr lang="fr-BE" sz="1400" dirty="0" smtClean="0"/>
          </a:p>
          <a:p>
            <a:pPr marL="0" indent="0" eaLnBrk="1" hangingPunct="1">
              <a:buFont typeface="Arial" charset="0"/>
              <a:buNone/>
            </a:pPr>
            <a:r>
              <a:rPr lang="fr-BE" sz="1400" dirty="0" smtClean="0"/>
              <a:t>Il a été écrit par le docteur en psychologie Linda Gottfredson et est signé par Gottfredson et 51 autres professeurs d'universités spécialisés dans le domaine de la recherche en intelligence (avec tous les grands noms de la recherche en intelligence (Cattell, Rushton, Raven, Flynn, Plomind, Carroll, Jensen, etc.))</a:t>
            </a:r>
          </a:p>
          <a:p>
            <a:pPr marL="0" indent="0" eaLnBrk="1" hangingPunct="1">
              <a:buFont typeface="Arial" charset="0"/>
              <a:buNone/>
            </a:pPr>
            <a:endParaRPr lang="fr-BE" sz="1400" dirty="0" smtClean="0"/>
          </a:p>
          <a:p>
            <a:pPr marL="0" indent="0" eaLnBrk="1" hangingPunct="1">
              <a:buFont typeface="Arial" charset="0"/>
              <a:buNone/>
            </a:pPr>
            <a:r>
              <a:rPr lang="fr-BE" sz="1400" dirty="0" smtClean="0"/>
              <a:t>« Les tests d'intelligence ne sont pas culturellement biaisés contre les individus issus d'une minorité raciale ou ethnique, mais il y a des différences observables dans la distribution relative du QI selon les groupes. Le QI moyen des caucasiens est de 100, les Juifs ashkénazes et les Asiatiques américains ayant un score plus élevé, et les Hispaniques et Noirs ayant un score plus faible, 85 pour ce qui est de la moyenne afro-américaine.</a:t>
            </a:r>
          </a:p>
          <a:p>
            <a:pPr marL="0" indent="0" eaLnBrk="1" hangingPunct="1">
              <a:buFont typeface="Arial" charset="0"/>
              <a:buNone/>
            </a:pPr>
            <a:endParaRPr lang="fr-BE" sz="1400" dirty="0" smtClean="0"/>
          </a:p>
          <a:p>
            <a:pPr marL="0" indent="0" eaLnBrk="1" hangingPunct="1">
              <a:buFont typeface="Arial" charset="0"/>
              <a:buNone/>
            </a:pPr>
            <a:r>
              <a:rPr lang="fr-BE" sz="1400" dirty="0" smtClean="0"/>
              <a:t>Concernant les différences entre individus, le QI entre les individus d'une même race ou d'un groupe ethnique, les facteurs génétiques jouent un rôle plus important que les facteurs environnementaux »</a:t>
            </a:r>
          </a:p>
          <a:p>
            <a:pPr marL="0" indent="0" eaLnBrk="1" hangingPunct="1">
              <a:buFont typeface="Arial" charset="0"/>
              <a:buNone/>
            </a:pPr>
            <a:endParaRPr lang="fr-BE" sz="1400" dirty="0" smtClean="0"/>
          </a:p>
        </p:txBody>
      </p:sp>
      <p:sp>
        <p:nvSpPr>
          <p:cNvPr id="4" name="Espace réservé du numéro de diapositive 3"/>
          <p:cNvSpPr>
            <a:spLocks noGrp="1"/>
          </p:cNvSpPr>
          <p:nvPr>
            <p:ph type="sldNum" sz="quarter" idx="12"/>
          </p:nvPr>
        </p:nvSpPr>
        <p:spPr/>
        <p:txBody>
          <a:bodyPr/>
          <a:lstStyle/>
          <a:p>
            <a:pPr>
              <a:defRPr/>
            </a:pPr>
            <a:fld id="{FB1238FC-C59A-4EF1-9546-97FDECE7A131}" type="slidenum">
              <a:rPr lang="fr-BE"/>
              <a:pPr>
                <a:defRPr/>
              </a:pPr>
              <a:t>185</a:t>
            </a:fld>
            <a:endParaRPr lang="fr-BE" dirty="0"/>
          </a:p>
        </p:txBody>
      </p:sp>
      <p:sp>
        <p:nvSpPr>
          <p:cNvPr id="103429" name="ZoneTexte 4"/>
          <p:cNvSpPr txBox="1">
            <a:spLocks noChangeArrowheads="1"/>
          </p:cNvSpPr>
          <p:nvPr/>
        </p:nvSpPr>
        <p:spPr bwMode="auto">
          <a:xfrm>
            <a:off x="114684" y="5013176"/>
            <a:ext cx="913134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3. Les études sur la question </a:t>
            </a:r>
          </a:p>
          <a:p>
            <a:pPr eaLnBrk="1" hangingPunct="1"/>
            <a:r>
              <a:rPr lang="fr-BE" sz="1400" dirty="0"/>
              <a:t>Peut-être </a:t>
            </a:r>
            <a:r>
              <a:rPr lang="fr-BE" sz="1400" dirty="0" smtClean="0"/>
              <a:t>êtes vous </a:t>
            </a:r>
            <a:r>
              <a:rPr lang="fr-BE" sz="1400" dirty="0"/>
              <a:t>surpris </a:t>
            </a:r>
            <a:r>
              <a:rPr lang="fr-BE" sz="1400" dirty="0" smtClean="0"/>
              <a:t>par toutes </a:t>
            </a:r>
            <a:r>
              <a:rPr lang="fr-BE" sz="1400" dirty="0"/>
              <a:t>ces informations, car elles ne circulent pas beaucoup dans les médias. </a:t>
            </a:r>
          </a:p>
          <a:p>
            <a:pPr eaLnBrk="1" hangingPunct="1"/>
            <a:r>
              <a:rPr lang="fr-BE" sz="1400" dirty="0"/>
              <a:t> (Pas du tout même) Pourtant, si vous vous rendez sur ncbi (la principale base de données scientifique américaine) et que </a:t>
            </a:r>
          </a:p>
          <a:p>
            <a:pPr eaLnBrk="1" hangingPunct="1"/>
            <a:r>
              <a:rPr lang="fr-BE" sz="1400" dirty="0"/>
              <a:t>vous recherchez des études scientifiques ayant trait aux différences raciales dans </a:t>
            </a:r>
            <a:r>
              <a:rPr lang="fr-BE" sz="1400" dirty="0" smtClean="0"/>
              <a:t>l'intelligence ou simplement sur le Q.I ou </a:t>
            </a:r>
          </a:p>
          <a:p>
            <a:pPr eaLnBrk="1" hangingPunct="1"/>
            <a:r>
              <a:rPr lang="fr-BE" sz="1400" dirty="0" smtClean="0"/>
              <a:t>l’intelligence humaine, </a:t>
            </a:r>
            <a:r>
              <a:rPr lang="fr-BE" sz="1400" dirty="0"/>
              <a:t>vous serez surpris de vous </a:t>
            </a:r>
            <a:r>
              <a:rPr lang="fr-BE" sz="1400" dirty="0" smtClean="0"/>
              <a:t>rendre </a:t>
            </a:r>
            <a:r>
              <a:rPr lang="fr-BE" sz="1400" dirty="0"/>
              <a:t>compte que la quasi-totalité des études appuient clairement ce </a:t>
            </a:r>
            <a:r>
              <a:rPr lang="fr-BE" sz="1400" dirty="0" smtClean="0"/>
              <a:t/>
            </a:r>
            <a:br>
              <a:rPr lang="fr-BE" sz="1400" dirty="0" smtClean="0"/>
            </a:br>
            <a:r>
              <a:rPr lang="fr-BE" sz="1400" dirty="0" smtClean="0"/>
              <a:t>qui est </a:t>
            </a:r>
            <a:r>
              <a:rPr lang="fr-BE" sz="1400" dirty="0"/>
              <a:t>ici et même le considère comme un acquis, </a:t>
            </a:r>
            <a:r>
              <a:rPr lang="fr-BE" sz="1400" dirty="0" smtClean="0"/>
              <a:t>tant </a:t>
            </a:r>
            <a:r>
              <a:rPr lang="fr-BE" sz="1400" dirty="0"/>
              <a:t>il est vrai que ces informations sont, depuis maintenant un certain </a:t>
            </a:r>
            <a:r>
              <a:rPr lang="fr-BE" sz="1400" dirty="0" smtClean="0"/>
              <a:t/>
            </a:r>
            <a:br>
              <a:rPr lang="fr-BE" sz="1400" dirty="0" smtClean="0"/>
            </a:br>
            <a:r>
              <a:rPr lang="fr-BE" sz="1400" dirty="0" smtClean="0"/>
              <a:t>temps </a:t>
            </a:r>
            <a:r>
              <a:rPr lang="fr-BE" sz="1400" dirty="0"/>
              <a:t>et même un temps certain, validées.</a:t>
            </a:r>
          </a:p>
          <a:p>
            <a:pPr eaLnBrk="1" hangingPunct="1"/>
            <a:endParaRPr lang="fr-BE" dirty="0"/>
          </a:p>
        </p:txBody>
      </p:sp>
    </p:spTree>
  </p:cSld>
  <p:clrMapOvr>
    <a:masterClrMapping/>
  </p:clrMapOvr>
  <p:transition spd="slow" advTm="178778"/>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re 1"/>
          <p:cNvSpPr>
            <a:spLocks noGrp="1"/>
          </p:cNvSpPr>
          <p:nvPr>
            <p:ph type="title"/>
          </p:nvPr>
        </p:nvSpPr>
        <p:spPr>
          <a:xfrm>
            <a:off x="250825" y="0"/>
            <a:ext cx="8229600" cy="1143000"/>
          </a:xfrm>
        </p:spPr>
        <p:txBody>
          <a:bodyPr/>
          <a:lstStyle/>
          <a:p>
            <a:pPr eaLnBrk="1" hangingPunct="1"/>
            <a:r>
              <a:rPr lang="fr-BE" dirty="0" smtClean="0"/>
              <a:t>Table des matières</a:t>
            </a:r>
          </a:p>
        </p:txBody>
      </p:sp>
      <p:sp>
        <p:nvSpPr>
          <p:cNvPr id="3" name="Espace réservé du contenu 2"/>
          <p:cNvSpPr>
            <a:spLocks noGrp="1"/>
          </p:cNvSpPr>
          <p:nvPr>
            <p:ph idx="1"/>
          </p:nvPr>
        </p:nvSpPr>
        <p:spPr>
          <a:xfrm>
            <a:off x="323850" y="1125538"/>
            <a:ext cx="8640763" cy="5588000"/>
          </a:xfrm>
        </p:spPr>
        <p:txBody>
          <a:bodyPr rtlCol="0">
            <a:normAutofit fontScale="92500"/>
          </a:bodyPr>
          <a:lstStyle/>
          <a:p>
            <a:pPr marL="0" indent="0" eaLnBrk="1" fontAlgn="auto" hangingPunct="1">
              <a:spcAft>
                <a:spcPts val="0"/>
              </a:spcAft>
              <a:buFont typeface="Arial" pitchFamily="34" charset="0"/>
              <a:buNone/>
              <a:defRPr/>
            </a:pPr>
            <a:r>
              <a:rPr lang="fr-BE" dirty="0" smtClean="0"/>
              <a:t>1. Les </a:t>
            </a:r>
            <a:r>
              <a:rPr lang="fr-BE" dirty="0"/>
              <a:t>9</a:t>
            </a:r>
            <a:r>
              <a:rPr lang="fr-BE" dirty="0" smtClean="0"/>
              <a:t> grandes races humaines</a:t>
            </a:r>
          </a:p>
          <a:p>
            <a:pPr marL="0" indent="0" eaLnBrk="1" fontAlgn="auto" hangingPunct="1">
              <a:spcAft>
                <a:spcPts val="0"/>
              </a:spcAft>
              <a:buFont typeface="Arial" pitchFamily="34" charset="0"/>
              <a:buNone/>
              <a:defRPr/>
            </a:pPr>
            <a:r>
              <a:rPr lang="fr-BE" dirty="0" smtClean="0"/>
              <a:t>2. Qu’est ce que l’intelligence ? </a:t>
            </a:r>
          </a:p>
          <a:p>
            <a:pPr marL="0" indent="0" eaLnBrk="1" fontAlgn="auto" hangingPunct="1">
              <a:spcAft>
                <a:spcPts val="0"/>
              </a:spcAft>
              <a:buFont typeface="Arial" pitchFamily="34" charset="0"/>
              <a:buNone/>
              <a:defRPr/>
            </a:pPr>
            <a:r>
              <a:rPr lang="fr-BE" dirty="0" smtClean="0"/>
              <a:t>3. Validité de la mesure de g</a:t>
            </a:r>
          </a:p>
          <a:p>
            <a:pPr marL="0" indent="0" eaLnBrk="1" fontAlgn="auto" hangingPunct="1">
              <a:spcAft>
                <a:spcPts val="0"/>
              </a:spcAft>
              <a:buFont typeface="Arial" pitchFamily="34" charset="0"/>
              <a:buNone/>
              <a:defRPr/>
            </a:pPr>
            <a:r>
              <a:rPr lang="fr-BE" dirty="0"/>
              <a:t>4</a:t>
            </a:r>
            <a:r>
              <a:rPr lang="fr-BE" dirty="0" smtClean="0"/>
              <a:t>. Q.I moyen à travers le monde</a:t>
            </a:r>
          </a:p>
          <a:p>
            <a:pPr marL="0" indent="0" eaLnBrk="1" fontAlgn="auto" hangingPunct="1">
              <a:spcAft>
                <a:spcPts val="0"/>
              </a:spcAft>
              <a:buFont typeface="Arial" pitchFamily="34" charset="0"/>
              <a:buNone/>
              <a:defRPr/>
            </a:pPr>
            <a:r>
              <a:rPr lang="fr-BE" dirty="0"/>
              <a:t>5</a:t>
            </a:r>
            <a:r>
              <a:rPr lang="fr-BE" dirty="0" smtClean="0"/>
              <a:t>. L’intelligence, essentiellement génétique</a:t>
            </a:r>
          </a:p>
          <a:p>
            <a:pPr marL="0" indent="0" eaLnBrk="1" fontAlgn="auto" hangingPunct="1">
              <a:spcAft>
                <a:spcPts val="0"/>
              </a:spcAft>
              <a:buFont typeface="Arial" pitchFamily="34" charset="0"/>
              <a:buNone/>
              <a:defRPr/>
            </a:pPr>
            <a:r>
              <a:rPr lang="fr-BE" dirty="0"/>
              <a:t>6</a:t>
            </a:r>
            <a:r>
              <a:rPr lang="fr-BE" dirty="0" smtClean="0"/>
              <a:t>. Causes des différences entre les races</a:t>
            </a:r>
          </a:p>
          <a:p>
            <a:pPr marL="0" indent="0" eaLnBrk="1" fontAlgn="auto" hangingPunct="1">
              <a:spcAft>
                <a:spcPts val="0"/>
              </a:spcAft>
              <a:buFont typeface="Arial" pitchFamily="34" charset="0"/>
              <a:buNone/>
              <a:defRPr/>
            </a:pPr>
            <a:r>
              <a:rPr lang="fr-BE" dirty="0"/>
              <a:t>7</a:t>
            </a:r>
            <a:r>
              <a:rPr lang="fr-BE" dirty="0" smtClean="0"/>
              <a:t>. Pourquoi le monde entier n’est-il pas développé ?</a:t>
            </a:r>
          </a:p>
          <a:p>
            <a:pPr marL="0" indent="0" eaLnBrk="1" fontAlgn="auto" hangingPunct="1">
              <a:spcAft>
                <a:spcPts val="0"/>
              </a:spcAft>
              <a:buFont typeface="Arial" pitchFamily="34" charset="0"/>
              <a:buNone/>
              <a:defRPr/>
            </a:pPr>
            <a:r>
              <a:rPr lang="fr-BE" dirty="0"/>
              <a:t>8</a:t>
            </a:r>
            <a:r>
              <a:rPr lang="fr-BE" dirty="0" smtClean="0"/>
              <a:t>. Bio-cratie mondiale</a:t>
            </a:r>
          </a:p>
          <a:p>
            <a:pPr marL="0" indent="0" eaLnBrk="1" fontAlgn="auto" hangingPunct="1">
              <a:spcAft>
                <a:spcPts val="0"/>
              </a:spcAft>
              <a:buFont typeface="Arial" pitchFamily="34" charset="0"/>
              <a:buNone/>
              <a:defRPr/>
            </a:pPr>
            <a:r>
              <a:rPr lang="fr-BE" dirty="0"/>
              <a:t>9</a:t>
            </a:r>
            <a:r>
              <a:rPr lang="fr-BE" dirty="0" smtClean="0"/>
              <a:t>. Accréditation scientifique</a:t>
            </a:r>
          </a:p>
          <a:p>
            <a:pPr marL="0" indent="0" eaLnBrk="1" fontAlgn="auto" hangingPunct="1">
              <a:spcAft>
                <a:spcPts val="0"/>
              </a:spcAft>
              <a:buFont typeface="Arial" pitchFamily="34" charset="0"/>
              <a:buNone/>
              <a:defRPr/>
            </a:pPr>
            <a:r>
              <a:rPr lang="fr-BE" dirty="0" smtClean="0">
                <a:solidFill>
                  <a:srgbClr val="FF0000"/>
                </a:solidFill>
              </a:rPr>
              <a:t>10. Crépuscule occidental et conclusion générale</a:t>
            </a:r>
            <a:endParaRPr lang="fr-BE" dirty="0">
              <a:solidFill>
                <a:srgbClr val="FF0000"/>
              </a:solidFill>
            </a:endParaRPr>
          </a:p>
          <a:p>
            <a:pPr marL="0" indent="0" eaLnBrk="1" fontAlgn="auto" hangingPunct="1">
              <a:spcAft>
                <a:spcPts val="0"/>
              </a:spcAft>
              <a:buFont typeface="Arial" pitchFamily="34" charset="0"/>
              <a:buNone/>
              <a:defRPr/>
            </a:pPr>
            <a:endParaRPr lang="fr-BE" dirty="0" smtClean="0">
              <a:solidFill>
                <a:srgbClr val="FF0000"/>
              </a:solidFill>
            </a:endParaRPr>
          </a:p>
          <a:p>
            <a:pPr marL="0" indent="0" eaLnBrk="1" fontAlgn="auto" hangingPunct="1">
              <a:spcAft>
                <a:spcPts val="0"/>
              </a:spcAft>
              <a:buFont typeface="Arial" pitchFamily="34" charset="0"/>
              <a:buNone/>
              <a:defRPr/>
            </a:pPr>
            <a:endParaRPr lang="fr-BE" dirty="0">
              <a:solidFill>
                <a:srgbClr val="FF0000"/>
              </a:solidFill>
            </a:endParaRPr>
          </a:p>
          <a:p>
            <a:pPr marL="0" indent="0" eaLnBrk="1" fontAlgn="auto" hangingPunct="1">
              <a:spcAft>
                <a:spcPts val="0"/>
              </a:spcAft>
              <a:buFont typeface="Arial" pitchFamily="34" charset="0"/>
              <a:buNone/>
              <a:defRPr/>
            </a:pPr>
            <a:endParaRPr lang="fr-BE" dirty="0" smtClean="0">
              <a:solidFill>
                <a:srgbClr val="FF0000"/>
              </a:solidFill>
            </a:endParaRPr>
          </a:p>
          <a:p>
            <a:pPr marL="0" indent="0" eaLnBrk="1" fontAlgn="auto" hangingPunct="1">
              <a:spcAft>
                <a:spcPts val="0"/>
              </a:spcAft>
              <a:buFont typeface="Arial" pitchFamily="34" charset="0"/>
              <a:buNone/>
              <a:defRPr/>
            </a:pPr>
            <a:endParaRPr lang="fr-BE" dirty="0" smtClean="0"/>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1E0E27E2-9E34-4A66-B3E5-8864319ADEF0}" type="slidenum">
              <a:rPr lang="fr-BE" smtClean="0"/>
              <a:pPr>
                <a:defRPr/>
              </a:pPr>
              <a:t>186</a:t>
            </a:fld>
            <a:endParaRPr lang="fr-BE" dirty="0"/>
          </a:p>
        </p:txBody>
      </p:sp>
    </p:spTree>
  </p:cSld>
  <p:clrMapOvr>
    <a:masterClrMapping/>
  </p:clrMapOvr>
  <p:transition spd="slow" advTm="21785"/>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smtClean="0"/>
              <a:t>Conclusion: le crépuscule de l’occident</a:t>
            </a:r>
            <a:endParaRPr lang="fr-BE" dirty="0"/>
          </a:p>
        </p:txBody>
      </p:sp>
      <p:sp>
        <p:nvSpPr>
          <p:cNvPr id="3" name="Espace réservé du contenu 2"/>
          <p:cNvSpPr>
            <a:spLocks noGrp="1"/>
          </p:cNvSpPr>
          <p:nvPr>
            <p:ph idx="1"/>
          </p:nvPr>
        </p:nvSpPr>
        <p:spPr/>
        <p:txBody>
          <a:bodyPr rtlCol="0">
            <a:normAutofit fontScale="62500" lnSpcReduction="20000"/>
          </a:bodyPr>
          <a:lstStyle/>
          <a:p>
            <a:pPr eaLnBrk="1" fontAlgn="auto" hangingPunct="1">
              <a:spcAft>
                <a:spcPts val="0"/>
              </a:spcAft>
              <a:buFont typeface="Arial" pitchFamily="34" charset="0"/>
              <a:buChar char="•"/>
              <a:defRPr/>
            </a:pPr>
            <a:endParaRPr lang="fr-BE" dirty="0" smtClean="0"/>
          </a:p>
          <a:p>
            <a:pPr marL="0" indent="0" eaLnBrk="1" fontAlgn="auto" hangingPunct="1">
              <a:spcAft>
                <a:spcPts val="0"/>
              </a:spcAft>
              <a:buFont typeface="Arial" charset="0"/>
              <a:buNone/>
              <a:defRPr/>
            </a:pPr>
            <a:r>
              <a:rPr lang="fr-BE" dirty="0" smtClean="0"/>
              <a:t>Métissons une corde pour nous pendre…</a:t>
            </a:r>
            <a:endParaRPr lang="fr-BE" dirty="0"/>
          </a:p>
          <a:p>
            <a:pPr eaLnBrk="1" fontAlgn="auto" hangingPunct="1">
              <a:spcAft>
                <a:spcPts val="0"/>
              </a:spcAft>
              <a:buFont typeface="Arial" pitchFamily="34" charset="0"/>
              <a:buChar char="•"/>
              <a:defRPr/>
            </a:pPr>
            <a:endParaRPr lang="fr-BE" dirty="0" smtClean="0"/>
          </a:p>
          <a:p>
            <a:pPr eaLnBrk="1" fontAlgn="auto" hangingPunct="1">
              <a:spcAft>
                <a:spcPts val="0"/>
              </a:spcAft>
              <a:buFont typeface="Arial" pitchFamily="34" charset="0"/>
              <a:buChar char="•"/>
              <a:defRPr/>
            </a:pPr>
            <a:r>
              <a:rPr lang="fr-BE" dirty="0" smtClean="0"/>
              <a:t>Une </a:t>
            </a:r>
            <a:r>
              <a:rPr lang="fr-BE" dirty="0"/>
              <a:t>seule conclusion est </a:t>
            </a:r>
            <a:r>
              <a:rPr lang="fr-BE" dirty="0" smtClean="0"/>
              <a:t>possible: </a:t>
            </a:r>
            <a:r>
              <a:rPr lang="fr-BE" dirty="0"/>
              <a:t>à un certain point dans un avenir prévisible, les blancs </a:t>
            </a:r>
            <a:r>
              <a:rPr lang="fr-BE" dirty="0" smtClean="0"/>
              <a:t>vont devenir </a:t>
            </a:r>
            <a:r>
              <a:rPr lang="fr-BE" dirty="0"/>
              <a:t>des minorités dans l'ensemble de </a:t>
            </a:r>
            <a:r>
              <a:rPr lang="fr-BE" dirty="0" smtClean="0"/>
              <a:t>l'économie </a:t>
            </a:r>
            <a:r>
              <a:rPr lang="fr-BE" dirty="0"/>
              <a:t>des pays </a:t>
            </a:r>
            <a:r>
              <a:rPr lang="fr-BE" dirty="0" smtClean="0"/>
              <a:t>développés. (2043 en Amérique, dans la seconde partie du 21</a:t>
            </a:r>
            <a:r>
              <a:rPr lang="fr-BE" baseline="30000" dirty="0" smtClean="0"/>
              <a:t>ème</a:t>
            </a:r>
            <a:r>
              <a:rPr lang="fr-BE" dirty="0" smtClean="0"/>
              <a:t> siècle en Europe)</a:t>
            </a:r>
          </a:p>
          <a:p>
            <a:pPr eaLnBrk="1" fontAlgn="auto" hangingPunct="1">
              <a:spcAft>
                <a:spcPts val="0"/>
              </a:spcAft>
              <a:buFont typeface="Arial" pitchFamily="34" charset="0"/>
              <a:buChar char="•"/>
              <a:defRPr/>
            </a:pPr>
            <a:endParaRPr lang="fr-BE" dirty="0" smtClean="0"/>
          </a:p>
          <a:p>
            <a:pPr eaLnBrk="1" fontAlgn="auto" hangingPunct="1">
              <a:spcAft>
                <a:spcPts val="0"/>
              </a:spcAft>
              <a:buFont typeface="Arial" pitchFamily="34" charset="0"/>
              <a:buChar char="•"/>
              <a:defRPr/>
            </a:pPr>
            <a:r>
              <a:rPr lang="fr-BE" dirty="0"/>
              <a:t>Comme la proportion des non-Européens se développe en Europe et aux États-Unis (et aussi au Canada et </a:t>
            </a:r>
            <a:r>
              <a:rPr lang="fr-BE" dirty="0" smtClean="0"/>
              <a:t>en </a:t>
            </a:r>
            <a:r>
              <a:rPr lang="fr-BE" dirty="0"/>
              <a:t>Australie) et va devenir la majorité, l'intelligence de la population va diminuer. La force de l'économie sera </a:t>
            </a:r>
            <a:br>
              <a:rPr lang="fr-BE" dirty="0"/>
            </a:br>
            <a:r>
              <a:rPr lang="fr-BE" dirty="0"/>
              <a:t>aussi inévitablement atteinte, avec un déclin du niveau </a:t>
            </a:r>
            <a:r>
              <a:rPr lang="fr-BE" dirty="0" smtClean="0"/>
              <a:t>de développement</a:t>
            </a:r>
            <a:r>
              <a:rPr lang="fr-BE" dirty="0"/>
              <a:t>. </a:t>
            </a:r>
            <a:br>
              <a:rPr lang="fr-BE" dirty="0"/>
            </a:br>
            <a:r>
              <a:rPr lang="fr-BE" dirty="0"/>
              <a:t/>
            </a:r>
            <a:br>
              <a:rPr lang="fr-BE" dirty="0"/>
            </a:br>
            <a:endParaRPr lang="fr-BE" dirty="0"/>
          </a:p>
        </p:txBody>
      </p:sp>
      <p:sp>
        <p:nvSpPr>
          <p:cNvPr id="4" name="Espace réservé du numéro de diapositive 3"/>
          <p:cNvSpPr>
            <a:spLocks noGrp="1"/>
          </p:cNvSpPr>
          <p:nvPr>
            <p:ph type="sldNum" sz="quarter" idx="12"/>
          </p:nvPr>
        </p:nvSpPr>
        <p:spPr/>
        <p:txBody>
          <a:bodyPr/>
          <a:lstStyle/>
          <a:p>
            <a:pPr>
              <a:defRPr/>
            </a:pPr>
            <a:fld id="{D3D50E49-3276-46DF-B965-0CAAD1F9816A}" type="slidenum">
              <a:rPr lang="fr-BE"/>
              <a:pPr>
                <a:defRPr/>
              </a:pPr>
              <a:t>187</a:t>
            </a:fld>
            <a:endParaRPr lang="fr-BE" dirty="0"/>
          </a:p>
        </p:txBody>
      </p:sp>
    </p:spTree>
  </p:cSld>
  <p:clrMapOvr>
    <a:masterClrMapping/>
  </p:clrMapOvr>
  <p:transition spd="slow" advTm="37984"/>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388" y="188913"/>
            <a:ext cx="8856662" cy="6669087"/>
          </a:xfrm>
        </p:spPr>
        <p:txBody>
          <a:bodyPr rtlCol="0">
            <a:normAutofit fontScale="47500" lnSpcReduction="20000"/>
          </a:bodyPr>
          <a:lstStyle/>
          <a:p>
            <a:pPr eaLnBrk="1" fontAlgn="auto" hangingPunct="1">
              <a:spcAft>
                <a:spcPts val="0"/>
              </a:spcAft>
              <a:buFont typeface="Arial" pitchFamily="34" charset="0"/>
              <a:buChar char="•"/>
              <a:defRPr/>
            </a:pPr>
            <a:endParaRPr lang="fr-BE" dirty="0" smtClean="0"/>
          </a:p>
          <a:p>
            <a:pPr eaLnBrk="1" fontAlgn="auto" hangingPunct="1">
              <a:spcAft>
                <a:spcPts val="0"/>
              </a:spcAft>
              <a:buFont typeface="Arial" pitchFamily="34" charset="0"/>
              <a:buChar char="•"/>
              <a:defRPr/>
            </a:pPr>
            <a:endParaRPr lang="fr-BE" dirty="0" smtClean="0"/>
          </a:p>
          <a:p>
            <a:pPr eaLnBrk="1" fontAlgn="auto" hangingPunct="1">
              <a:spcAft>
                <a:spcPts val="0"/>
              </a:spcAft>
              <a:buFont typeface="Arial" pitchFamily="34" charset="0"/>
              <a:buChar char="•"/>
              <a:defRPr/>
            </a:pPr>
            <a:r>
              <a:rPr lang="fr-BE" dirty="0" smtClean="0"/>
              <a:t>Les </a:t>
            </a:r>
            <a:r>
              <a:rPr lang="fr-BE" dirty="0"/>
              <a:t>dirigeants du monde passeront </a:t>
            </a:r>
            <a:r>
              <a:rPr lang="fr-BE" dirty="0" smtClean="0"/>
              <a:t>en </a:t>
            </a:r>
            <a:r>
              <a:rPr lang="fr-BE" dirty="0"/>
              <a:t>Chine et au Japon, si ceux-ci </a:t>
            </a:r>
            <a:r>
              <a:rPr lang="fr-BE" dirty="0" smtClean="0"/>
              <a:t>parviennent </a:t>
            </a:r>
            <a:r>
              <a:rPr lang="fr-BE" dirty="0"/>
              <a:t>à résister à l'invasion des peuples non-européens. </a:t>
            </a:r>
            <a:endParaRPr lang="fr-BE" dirty="0" smtClean="0"/>
          </a:p>
          <a:p>
            <a:pPr marL="0" indent="0" eaLnBrk="1" fontAlgn="auto" hangingPunct="1">
              <a:spcAft>
                <a:spcPts val="0"/>
              </a:spcAft>
              <a:buFont typeface="Arial" pitchFamily="34" charset="0"/>
              <a:buNone/>
              <a:defRPr/>
            </a:pPr>
            <a:endParaRPr lang="fr-BE" dirty="0" smtClean="0"/>
          </a:p>
          <a:p>
            <a:pPr eaLnBrk="1" fontAlgn="auto" hangingPunct="1">
              <a:spcAft>
                <a:spcPts val="0"/>
              </a:spcAft>
              <a:buFont typeface="Arial" pitchFamily="34" charset="0"/>
              <a:buChar char="•"/>
              <a:defRPr/>
            </a:pPr>
            <a:endParaRPr lang="fr-BE" dirty="0" smtClean="0"/>
          </a:p>
          <a:p>
            <a:pPr eaLnBrk="1" fontAlgn="auto" hangingPunct="1">
              <a:spcAft>
                <a:spcPts val="0"/>
              </a:spcAft>
              <a:buFont typeface="Arial" pitchFamily="34" charset="0"/>
              <a:buChar char="•"/>
              <a:defRPr/>
            </a:pPr>
            <a:r>
              <a:rPr lang="fr-BE" dirty="0" smtClean="0"/>
              <a:t>Nous </a:t>
            </a:r>
            <a:r>
              <a:rPr lang="fr-BE" dirty="0"/>
              <a:t>vivons dans une période extraordinaire. Rien de tout cela n'a jamais eu lieu dans l'histoire humaine. </a:t>
            </a:r>
            <a:br>
              <a:rPr lang="fr-BE" dirty="0"/>
            </a:br>
            <a:r>
              <a:rPr lang="fr-BE" dirty="0"/>
              <a:t>L'immigration massive de non-Européens mènera inévitablement les </a:t>
            </a:r>
            <a:r>
              <a:rPr lang="fr-BE" dirty="0" smtClean="0"/>
              <a:t>peuples européens </a:t>
            </a:r>
            <a:r>
              <a:rPr lang="fr-BE" dirty="0"/>
              <a:t>a devenir des </a:t>
            </a:r>
            <a:br>
              <a:rPr lang="fr-BE" dirty="0"/>
            </a:br>
            <a:r>
              <a:rPr lang="fr-BE" dirty="0"/>
              <a:t>minorités et puis de plus en plus petites minorités dans leur propre pays, comme ils le sont dans la plupart </a:t>
            </a:r>
            <a:br>
              <a:rPr lang="fr-BE" dirty="0"/>
            </a:br>
            <a:r>
              <a:rPr lang="fr-BE" dirty="0"/>
              <a:t>des pays d'Amérique latine et les Caraïbes. Dans le monde occidental, les </a:t>
            </a:r>
            <a:r>
              <a:rPr lang="fr-BE" dirty="0" smtClean="0"/>
              <a:t>européens </a:t>
            </a:r>
            <a:r>
              <a:rPr lang="fr-BE" dirty="0"/>
              <a:t>permettent </a:t>
            </a:r>
            <a:br>
              <a:rPr lang="fr-BE" dirty="0"/>
            </a:br>
            <a:r>
              <a:rPr lang="fr-BE" dirty="0"/>
              <a:t>d'être remplacés dans leur propre patrie par les non-Européens. </a:t>
            </a:r>
            <a:br>
              <a:rPr lang="fr-BE" dirty="0"/>
            </a:br>
            <a:r>
              <a:rPr lang="fr-BE" dirty="0"/>
              <a:t/>
            </a:r>
            <a:br>
              <a:rPr lang="fr-BE" dirty="0"/>
            </a:br>
            <a:endParaRPr lang="fr-BE" dirty="0" smtClean="0"/>
          </a:p>
          <a:p>
            <a:pPr eaLnBrk="1" fontAlgn="auto" hangingPunct="1">
              <a:spcAft>
                <a:spcPts val="0"/>
              </a:spcAft>
              <a:buFont typeface="Arial" pitchFamily="34" charset="0"/>
              <a:buChar char="•"/>
              <a:defRPr/>
            </a:pPr>
            <a:r>
              <a:rPr lang="fr-BE" dirty="0" smtClean="0"/>
              <a:t>Ce </a:t>
            </a:r>
            <a:r>
              <a:rPr lang="fr-BE" dirty="0"/>
              <a:t>qui est encore plus remarquable, c'est que les peuples européens sont devenus tout à fait satisfaits de </a:t>
            </a:r>
            <a:br>
              <a:rPr lang="fr-BE" dirty="0"/>
            </a:br>
            <a:r>
              <a:rPr lang="fr-BE" dirty="0"/>
              <a:t>leur propre élimination. Certains sont même ravis de l'accueillir. C'est rare qu'une semaine passe sans que </a:t>
            </a:r>
            <a:br>
              <a:rPr lang="fr-BE" dirty="0"/>
            </a:br>
            <a:r>
              <a:rPr lang="fr-BE" dirty="0"/>
              <a:t>quelques </a:t>
            </a:r>
            <a:r>
              <a:rPr lang="fr-BE" dirty="0" smtClean="0"/>
              <a:t>intellectuels </a:t>
            </a:r>
            <a:r>
              <a:rPr lang="fr-BE" dirty="0"/>
              <a:t>ou </a:t>
            </a:r>
            <a:r>
              <a:rPr lang="fr-BE" dirty="0" smtClean="0"/>
              <a:t>politiques ne déclarent </a:t>
            </a:r>
            <a:r>
              <a:rPr lang="fr-BE" dirty="0"/>
              <a:t>que l'immigration a été bonne pour le </a:t>
            </a:r>
            <a:r>
              <a:rPr lang="fr-BE" dirty="0" smtClean="0"/>
              <a:t>pays et </a:t>
            </a:r>
            <a:r>
              <a:rPr lang="fr-BE" dirty="0"/>
              <a:t>que </a:t>
            </a:r>
            <a:r>
              <a:rPr lang="fr-BE" dirty="0" smtClean="0"/>
              <a:t>« </a:t>
            </a:r>
            <a:r>
              <a:rPr lang="fr-BE" dirty="0"/>
              <a:t>notre </a:t>
            </a:r>
            <a:br>
              <a:rPr lang="fr-BE" dirty="0"/>
            </a:br>
            <a:r>
              <a:rPr lang="fr-BE" dirty="0"/>
              <a:t>diversité fait notre </a:t>
            </a:r>
            <a:r>
              <a:rPr lang="fr-BE" dirty="0" smtClean="0"/>
              <a:t>force » ou que « nous </a:t>
            </a:r>
            <a:r>
              <a:rPr lang="fr-BE" dirty="0"/>
              <a:t>devons célébrer nos </a:t>
            </a:r>
            <a:r>
              <a:rPr lang="fr-BE" dirty="0" smtClean="0"/>
              <a:t>différences ». </a:t>
            </a:r>
            <a:r>
              <a:rPr lang="fr-BE" dirty="0"/>
              <a:t/>
            </a:r>
            <a:br>
              <a:rPr lang="fr-BE" dirty="0"/>
            </a:br>
            <a:r>
              <a:rPr lang="fr-BE" dirty="0"/>
              <a:t/>
            </a:r>
            <a:br>
              <a:rPr lang="fr-BE" dirty="0"/>
            </a:br>
            <a:endParaRPr lang="fr-BE" dirty="0" smtClean="0"/>
          </a:p>
          <a:p>
            <a:pPr eaLnBrk="1" fontAlgn="auto" hangingPunct="1">
              <a:spcAft>
                <a:spcPts val="0"/>
              </a:spcAft>
              <a:buFont typeface="Arial" pitchFamily="34" charset="0"/>
              <a:buChar char="•"/>
              <a:defRPr/>
            </a:pPr>
            <a:r>
              <a:rPr lang="fr-BE" dirty="0" smtClean="0"/>
              <a:t>D'autres </a:t>
            </a:r>
            <a:r>
              <a:rPr lang="fr-BE" dirty="0"/>
              <a:t>annoncent qu'ils attendons avec impatience le jour où les Blancs </a:t>
            </a:r>
            <a:r>
              <a:rPr lang="fr-BE" dirty="0" smtClean="0"/>
              <a:t>deviendront </a:t>
            </a:r>
            <a:r>
              <a:rPr lang="fr-BE" dirty="0"/>
              <a:t>une minorité. </a:t>
            </a:r>
            <a:br>
              <a:rPr lang="fr-BE" dirty="0"/>
            </a:br>
            <a:r>
              <a:rPr lang="fr-BE" dirty="0"/>
              <a:t/>
            </a:r>
            <a:br>
              <a:rPr lang="fr-BE" dirty="0"/>
            </a:br>
            <a:endParaRPr lang="fr-BE" dirty="0" smtClean="0"/>
          </a:p>
          <a:p>
            <a:pPr eaLnBrk="1" fontAlgn="auto" hangingPunct="1">
              <a:spcAft>
                <a:spcPts val="0"/>
              </a:spcAft>
              <a:buFont typeface="Arial" pitchFamily="34" charset="0"/>
              <a:buChar char="•"/>
              <a:defRPr/>
            </a:pPr>
            <a:r>
              <a:rPr lang="fr-BE" dirty="0" smtClean="0"/>
              <a:t>C'est </a:t>
            </a:r>
            <a:r>
              <a:rPr lang="fr-BE" dirty="0"/>
              <a:t>la première fois dans l'ensemble de l'histoire de l'humanité qu'un peuple a volontairement conçu sa </a:t>
            </a:r>
            <a:br>
              <a:rPr lang="fr-BE" dirty="0"/>
            </a:br>
            <a:r>
              <a:rPr lang="fr-BE" dirty="0"/>
              <a:t>propre destruction. </a:t>
            </a:r>
          </a:p>
          <a:p>
            <a:pPr eaLnBrk="1" fontAlgn="auto" hangingPunct="1">
              <a:spcAft>
                <a:spcPts val="0"/>
              </a:spcAft>
              <a:buFont typeface="Arial" pitchFamily="34" charset="0"/>
              <a:buChar char="•"/>
              <a:defRPr/>
            </a:pPr>
            <a:endParaRPr lang="fr-BE" dirty="0" smtClean="0"/>
          </a:p>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r>
              <a:rPr lang="fr-BE" dirty="0" smtClean="0"/>
              <a:t>Nous passerons le flambeau de la civilisation aux est-asiatiques.</a:t>
            </a:r>
          </a:p>
          <a:p>
            <a:pPr eaLnBrk="1" fontAlgn="auto" hangingPunct="1">
              <a:spcAft>
                <a:spcPts val="0"/>
              </a:spcAft>
              <a:buFont typeface="Arial" pitchFamily="34" charset="0"/>
              <a:buChar char="•"/>
              <a:defRPr/>
            </a:pPr>
            <a:endParaRPr lang="fr-BE" dirty="0" smtClean="0"/>
          </a:p>
          <a:p>
            <a:pPr eaLnBrk="1" fontAlgn="auto" hangingPunct="1">
              <a:spcAft>
                <a:spcPts val="0"/>
              </a:spcAft>
              <a:buFont typeface="Arial" pitchFamily="34" charset="0"/>
              <a:buChar char="•"/>
              <a:defRPr/>
            </a:pPr>
            <a:endParaRPr lang="fr-BE" dirty="0" smtClean="0"/>
          </a:p>
          <a:p>
            <a:pPr eaLnBrk="1" fontAlgn="auto" hangingPunct="1">
              <a:spcAft>
                <a:spcPts val="0"/>
              </a:spcAft>
              <a:buFont typeface="Arial" pitchFamily="34" charset="0"/>
              <a:buChar char="•"/>
              <a:defRPr/>
            </a:pPr>
            <a:r>
              <a:rPr lang="fr-BE" dirty="0" smtClean="0"/>
              <a:t>Sic transic gloria mundi.</a:t>
            </a:r>
          </a:p>
          <a:p>
            <a:pPr marL="0" indent="0" eaLnBrk="1" fontAlgn="auto" hangingPunct="1">
              <a:spcAft>
                <a:spcPts val="0"/>
              </a:spcAft>
              <a:buFont typeface="Arial" pitchFamily="34" charset="0"/>
              <a:buNone/>
              <a:defRPr/>
            </a:pPr>
            <a:r>
              <a:rPr lang="fr-BE" dirty="0"/>
              <a:t/>
            </a:r>
            <a:br>
              <a:rPr lang="fr-BE" dirty="0"/>
            </a:br>
            <a:endParaRPr lang="fr-BE" dirty="0" smtClean="0"/>
          </a:p>
        </p:txBody>
      </p:sp>
      <p:sp>
        <p:nvSpPr>
          <p:cNvPr id="4" name="Espace réservé du numéro de diapositive 3"/>
          <p:cNvSpPr>
            <a:spLocks noGrp="1"/>
          </p:cNvSpPr>
          <p:nvPr>
            <p:ph type="sldNum" sz="quarter" idx="12"/>
          </p:nvPr>
        </p:nvSpPr>
        <p:spPr/>
        <p:txBody>
          <a:bodyPr/>
          <a:lstStyle/>
          <a:p>
            <a:pPr>
              <a:defRPr/>
            </a:pPr>
            <a:fld id="{D498DC4F-9B4F-4606-9660-6D1997D1D047}" type="slidenum">
              <a:rPr lang="fr-BE"/>
              <a:pPr>
                <a:defRPr/>
              </a:pPr>
              <a:t>188</a:t>
            </a:fld>
            <a:endParaRPr lang="fr-BE" dirty="0"/>
          </a:p>
        </p:txBody>
      </p:sp>
      <p:pic>
        <p:nvPicPr>
          <p:cNvPr id="106500" name="Picture 2" descr="C:\Users\Baptiste\Pictures\DSCF6792_PV_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4905375"/>
            <a:ext cx="2411412"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80088"/>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950" y="3175"/>
            <a:ext cx="9036050" cy="6742113"/>
          </a:xfrm>
        </p:spPr>
        <p:txBody>
          <a:bodyPr/>
          <a:lstStyle/>
          <a:p>
            <a:pPr marL="0" indent="0">
              <a:buFont typeface="Arial" charset="0"/>
              <a:buNone/>
              <a:defRPr/>
            </a:pPr>
            <a:r>
              <a:rPr lang="fr-BE" sz="1400" dirty="0"/>
              <a:t>Imaginez une société d'hommes </a:t>
            </a:r>
            <a:r>
              <a:rPr lang="fr-BE" sz="1400" dirty="0" smtClean="0"/>
              <a:t>violets intelligents. </a:t>
            </a:r>
            <a:r>
              <a:rPr lang="fr-BE" sz="1400" dirty="0"/>
              <a:t>Cette société serait nettement plus développée </a:t>
            </a:r>
            <a:r>
              <a:rPr lang="fr-BE" sz="1400" dirty="0" smtClean="0"/>
              <a:t>qu’une </a:t>
            </a:r>
            <a:r>
              <a:rPr lang="fr-BE" sz="1400" dirty="0"/>
              <a:t>société d'hommes </a:t>
            </a:r>
            <a:r>
              <a:rPr lang="fr-BE" sz="1400" dirty="0" smtClean="0"/>
              <a:t>mauves, moins intelligents…</a:t>
            </a:r>
          </a:p>
          <a:p>
            <a:pPr marL="0" indent="0">
              <a:buFont typeface="Arial" charset="0"/>
              <a:buNone/>
              <a:defRPr/>
            </a:pPr>
            <a:endParaRPr lang="fr-BE" sz="1400" dirty="0" smtClean="0"/>
          </a:p>
          <a:p>
            <a:pPr marL="0" indent="0">
              <a:buFont typeface="Arial" charset="0"/>
              <a:buNone/>
              <a:defRPr/>
            </a:pPr>
            <a:r>
              <a:rPr lang="fr-BE" sz="1400" dirty="0"/>
              <a:t>Cette société violette serait nettement plus riche. Elle serait nettement plus prospère d'un point de vue économique mondial car il lui serait possible d'inventer beaucoup plus de choses et de mettre sur le marché des éléments à haute valeurs ajoutées (car technologiquement </a:t>
            </a:r>
            <a:r>
              <a:rPr lang="fr-BE" sz="1400" dirty="0" smtClean="0"/>
              <a:t>supérieurs: </a:t>
            </a:r>
            <a:r>
              <a:rPr lang="fr-BE" sz="1400" dirty="0"/>
              <a:t>avions, ordinateurs, porcelaines, grands </a:t>
            </a:r>
            <a:r>
              <a:rPr lang="fr-BE" sz="1400" dirty="0" smtClean="0"/>
              <a:t>vins…).</a:t>
            </a:r>
          </a:p>
          <a:p>
            <a:pPr marL="0" indent="0">
              <a:buFont typeface="Arial" charset="0"/>
              <a:buNone/>
              <a:defRPr/>
            </a:pPr>
            <a:endParaRPr lang="fr-BE" sz="1400" dirty="0" smtClean="0"/>
          </a:p>
          <a:p>
            <a:pPr marL="0" indent="0">
              <a:buFont typeface="Arial" charset="0"/>
              <a:buNone/>
              <a:defRPr/>
            </a:pPr>
            <a:r>
              <a:rPr lang="fr-BE" sz="1400" dirty="0"/>
              <a:t>En vis-à-vis la société mauve serait, comparativement à la violette, plus pauvre et moins développée. Elle serait plus religieuse car l'intelligence corrèle à -0,88 avec l'inclination religieuse. Elle serait plus violente aussi car l'intelligence corrèle négativement avec le crime et les délits. Les seules choses que cette société soit capable d'apporter sur le marché mondial seraient des éléments à faible valeur ajoutée, de l'agriculture essentiellement ou d'autres éléments qui sont en surplus dans le monde</a:t>
            </a:r>
            <a:r>
              <a:rPr lang="fr-BE" sz="1400" dirty="0" smtClean="0"/>
              <a:t>.</a:t>
            </a:r>
          </a:p>
          <a:p>
            <a:pPr marL="0" indent="0">
              <a:buFont typeface="Arial" charset="0"/>
              <a:buNone/>
              <a:defRPr/>
            </a:pPr>
            <a:endParaRPr lang="fr-BE" sz="1400" dirty="0" smtClean="0"/>
          </a:p>
          <a:p>
            <a:pPr marL="0" indent="0">
              <a:buFont typeface="Arial" charset="0"/>
              <a:buNone/>
              <a:defRPr/>
            </a:pPr>
            <a:r>
              <a:rPr lang="fr-BE" sz="1400" dirty="0"/>
              <a:t>La société violette aurait une histoire glorieuse, car si elle est plus intelligente que la mauve cela ne date pas d'hier: c'est marqué dans ses gènes depuis des milliers d'année, raison pour laquelle la société violette peut compter dans ses dictionnaires une part considérable de grands génies artistiques, des savants, des hommes politiques, des militaires, des écrivains</a:t>
            </a:r>
            <a:r>
              <a:rPr lang="fr-BE" sz="1400" dirty="0" smtClean="0"/>
              <a:t>...</a:t>
            </a:r>
          </a:p>
          <a:p>
            <a:pPr marL="0" indent="0">
              <a:buFont typeface="Arial" charset="0"/>
              <a:buNone/>
              <a:defRPr/>
            </a:pPr>
            <a:endParaRPr lang="fr-BE" sz="1400" dirty="0" smtClean="0"/>
          </a:p>
          <a:p>
            <a:pPr marL="0" indent="0">
              <a:buFont typeface="Arial" charset="0"/>
              <a:buNone/>
              <a:defRPr/>
            </a:pPr>
            <a:r>
              <a:rPr lang="fr-BE" sz="1400" dirty="0"/>
              <a:t>La société mauve n'aurait pas de dictionnaire. De toute faction il n'y aurait pas beaucoup de grands hommes à y mettre car la fréquence des génies serait nettement inférieure</a:t>
            </a:r>
            <a:r>
              <a:rPr lang="fr-BE" sz="1400" dirty="0" smtClean="0"/>
              <a:t>.</a:t>
            </a:r>
          </a:p>
          <a:p>
            <a:pPr marL="0" indent="0">
              <a:buFont typeface="Arial" charset="0"/>
              <a:buNone/>
              <a:defRPr/>
            </a:pPr>
            <a:endParaRPr lang="fr-BE" sz="1400" dirty="0" smtClean="0"/>
          </a:p>
          <a:p>
            <a:pPr marL="0" indent="0">
              <a:buFont typeface="Arial" charset="0"/>
              <a:buNone/>
              <a:defRPr/>
            </a:pPr>
            <a:r>
              <a:rPr lang="fr-BE" sz="1400" dirty="0"/>
              <a:t>Voici que les mauves découvrent, par une mondialisation récente, qu'il est évidement plus agréable de vivre dans la société violette.</a:t>
            </a:r>
            <a:endParaRPr lang="fr-BE" sz="1400" dirty="0" smtClean="0"/>
          </a:p>
          <a:p>
            <a:pPr marL="0" indent="0">
              <a:buFont typeface="Arial" charset="0"/>
              <a:buNone/>
              <a:defRPr/>
            </a:pPr>
            <a:r>
              <a:rPr lang="fr-BE" sz="1400" dirty="0"/>
              <a:t>Un afflux ininterrompu se fait dès lors des régions géographiques mauves vers les violettes.</a:t>
            </a:r>
            <a:endParaRPr lang="fr-BE" sz="1400" dirty="0" smtClean="0"/>
          </a:p>
          <a:p>
            <a:pPr marL="0" indent="0">
              <a:buFont typeface="Arial" charset="0"/>
              <a:buNone/>
              <a:defRPr/>
            </a:pPr>
            <a:r>
              <a:rPr lang="fr-BE" sz="1400" dirty="0"/>
              <a:t>Ceci commence à poser des problèmes sociaux dans la société violette qui n'a jamais eu dans sa population une telle part de personnes avec une si basse </a:t>
            </a:r>
            <a:r>
              <a:rPr lang="fr-BE" sz="1400" dirty="0" smtClean="0"/>
              <a:t>intelligence, qui conséquemment ne s’intègrent pas. </a:t>
            </a:r>
            <a:r>
              <a:rPr lang="fr-BE" sz="1400" dirty="0"/>
              <a:t>Les mauves s'accumulent dans des quartiers qui deviennent mal famés car plus criminels, plus religieux et moins prospères. Les mauves ont un niveau d'éducation bien moins élevé car ils sont moins intelligents. Leurs salaires moyens sont moins élevés. Il se crée un ressentiment des mauves vis-à-vis des violets. </a:t>
            </a:r>
            <a:endParaRPr lang="fr-BE" sz="1400" dirty="0" smtClean="0"/>
          </a:p>
          <a:p>
            <a:pPr>
              <a:defRPr/>
            </a:pPr>
            <a:endParaRPr lang="fr-BE" dirty="0"/>
          </a:p>
        </p:txBody>
      </p:sp>
      <p:sp>
        <p:nvSpPr>
          <p:cNvPr id="4" name="Espace réservé du numéro de diapositive 3"/>
          <p:cNvSpPr>
            <a:spLocks noGrp="1"/>
          </p:cNvSpPr>
          <p:nvPr>
            <p:ph type="sldNum" sz="quarter" idx="12"/>
          </p:nvPr>
        </p:nvSpPr>
        <p:spPr/>
        <p:txBody>
          <a:bodyPr/>
          <a:lstStyle/>
          <a:p>
            <a:pPr>
              <a:defRPr/>
            </a:pPr>
            <a:fld id="{EF76D124-79FF-4920-ADFE-1ACAB53F23AD}" type="slidenum">
              <a:rPr lang="fr-BE" smtClean="0"/>
              <a:pPr>
                <a:defRPr/>
              </a:pPr>
              <a:t>189</a:t>
            </a:fld>
            <a:endParaRPr lang="fr-BE"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contenu 2"/>
          <p:cNvSpPr>
            <a:spLocks noGrp="1"/>
          </p:cNvSpPr>
          <p:nvPr>
            <p:ph idx="1"/>
          </p:nvPr>
        </p:nvSpPr>
        <p:spPr>
          <a:xfrm>
            <a:off x="107504" y="188640"/>
            <a:ext cx="8856984" cy="6552728"/>
          </a:xfrm>
        </p:spPr>
        <p:txBody>
          <a:bodyPr/>
          <a:lstStyle/>
          <a:p>
            <a:pPr>
              <a:defRPr/>
            </a:pPr>
            <a:r>
              <a:rPr lang="fr-BE" sz="1800" b="1" dirty="0" smtClean="0"/>
              <a:t>Absolument toutes les activités cognitives</a:t>
            </a:r>
            <a:r>
              <a:rPr lang="fr-BE" sz="1800" dirty="0" smtClean="0"/>
              <a:t> ont une </a:t>
            </a:r>
            <a:r>
              <a:rPr lang="fr-BE" sz="1800" b="1" dirty="0" smtClean="0"/>
              <a:t>certaine saturation en g</a:t>
            </a:r>
            <a:r>
              <a:rPr lang="fr-BE" sz="1800" dirty="0"/>
              <a:t> </a:t>
            </a:r>
            <a:r>
              <a:rPr lang="fr-BE" sz="1800" dirty="0" smtClean="0"/>
              <a:t>(= corrélation avec le Q.I), même les plus basiques (g est ubiquitaire des fonctions cognitives supérieures)</a:t>
            </a:r>
          </a:p>
          <a:p>
            <a:pPr marL="0" indent="0">
              <a:buFont typeface="Arial" charset="0"/>
              <a:buNone/>
              <a:defRPr/>
            </a:pPr>
            <a:r>
              <a:rPr lang="fr-BE" sz="1800" dirty="0" smtClean="0"/>
              <a:t>-Raisonnement</a:t>
            </a:r>
          </a:p>
          <a:p>
            <a:pPr marL="0" indent="0">
              <a:buFont typeface="Arial" charset="0"/>
              <a:buNone/>
              <a:defRPr/>
            </a:pPr>
            <a:r>
              <a:rPr lang="fr-BE" sz="1800" dirty="0" smtClean="0"/>
              <a:t>-</a:t>
            </a:r>
            <a:r>
              <a:rPr lang="fr-BE" sz="1800" dirty="0"/>
              <a:t>V</a:t>
            </a:r>
            <a:r>
              <a:rPr lang="fr-BE" sz="1800" dirty="0" smtClean="0"/>
              <a:t>isualisation spatiale</a:t>
            </a:r>
          </a:p>
          <a:p>
            <a:pPr marL="0" indent="0">
              <a:buFont typeface="Arial" charset="0"/>
              <a:buNone/>
              <a:defRPr/>
            </a:pPr>
            <a:r>
              <a:rPr lang="fr-BE" sz="1800" dirty="0"/>
              <a:t>-</a:t>
            </a:r>
            <a:r>
              <a:rPr lang="fr-BE" sz="1800" dirty="0" smtClean="0"/>
              <a:t>Mémoire </a:t>
            </a:r>
          </a:p>
          <a:p>
            <a:pPr marL="0" indent="0">
              <a:buFont typeface="Arial" charset="0"/>
              <a:buNone/>
              <a:defRPr/>
            </a:pPr>
            <a:r>
              <a:rPr lang="fr-BE" sz="1800" dirty="0" smtClean="0"/>
              <a:t>-Musique</a:t>
            </a:r>
          </a:p>
          <a:p>
            <a:pPr marL="0" indent="0">
              <a:buFont typeface="Arial" charset="0"/>
              <a:buNone/>
              <a:defRPr/>
            </a:pPr>
            <a:r>
              <a:rPr lang="fr-BE" sz="1800" dirty="0" smtClean="0"/>
              <a:t>-Langues</a:t>
            </a:r>
          </a:p>
          <a:p>
            <a:pPr marL="0" indent="0">
              <a:buFont typeface="Arial" charset="0"/>
              <a:buNone/>
              <a:defRPr/>
            </a:pPr>
            <a:r>
              <a:rPr lang="fr-BE" sz="1800" dirty="0"/>
              <a:t>-</a:t>
            </a:r>
            <a:r>
              <a:rPr lang="fr-BE" sz="1800" dirty="0" smtClean="0"/>
              <a:t>Vocabulaire</a:t>
            </a:r>
          </a:p>
          <a:p>
            <a:pPr marL="0" indent="0">
              <a:buFont typeface="Arial" charset="0"/>
              <a:buNone/>
              <a:defRPr/>
            </a:pPr>
            <a:r>
              <a:rPr lang="fr-BE" sz="1800" dirty="0" smtClean="0"/>
              <a:t>-Tâches cognitives élémentaires…</a:t>
            </a:r>
          </a:p>
          <a:p>
            <a:pPr marL="0" indent="0">
              <a:buFont typeface="Arial" charset="0"/>
              <a:buNone/>
              <a:defRPr/>
            </a:pPr>
            <a:r>
              <a:rPr lang="fr-BE" sz="1800" dirty="0" smtClean="0"/>
              <a:t>Mais également par exemple: </a:t>
            </a:r>
          </a:p>
          <a:p>
            <a:pPr marL="0" indent="0">
              <a:buNone/>
              <a:defRPr/>
            </a:pPr>
            <a:r>
              <a:rPr lang="fr-BE" sz="1800" dirty="0"/>
              <a:t>-</a:t>
            </a:r>
            <a:r>
              <a:rPr lang="fr-BE" sz="1800" b="1" dirty="0"/>
              <a:t>distinction des couleurs proportionnelle à g</a:t>
            </a:r>
            <a:r>
              <a:rPr lang="fr-BE" sz="1800" dirty="0"/>
              <a:t> (les hauts Q.I distinguent des tons de couleurs plus proches), temps de réaction simple à un stimulus</a:t>
            </a:r>
            <a:r>
              <a:rPr lang="fr-BE" sz="1800" dirty="0" smtClean="0"/>
              <a:t>.</a:t>
            </a:r>
            <a:br>
              <a:rPr lang="fr-BE" sz="1800" dirty="0" smtClean="0"/>
            </a:br>
            <a:r>
              <a:rPr lang="fr-BE" sz="1800" dirty="0" smtClean="0"/>
              <a:t>-</a:t>
            </a:r>
            <a:r>
              <a:rPr lang="fr-BE" sz="1800" b="1" dirty="0" smtClean="0"/>
              <a:t>distinction auditive proportionnelle à g</a:t>
            </a:r>
            <a:r>
              <a:rPr lang="fr-BE" sz="1800" dirty="0" smtClean="0"/>
              <a:t> (les hauts Q.I distinguent des tons sonores plus proches)</a:t>
            </a:r>
          </a:p>
          <a:p>
            <a:pPr marL="0" indent="0">
              <a:buFont typeface="Arial" charset="0"/>
              <a:buNone/>
              <a:defRPr/>
            </a:pPr>
            <a:r>
              <a:rPr lang="fr-BE" sz="1800" dirty="0"/>
              <a:t/>
            </a:r>
            <a:br>
              <a:rPr lang="fr-BE" sz="1800" dirty="0"/>
            </a:br>
            <a:r>
              <a:rPr lang="fr-BE" sz="1800" dirty="0" smtClean="0"/>
              <a:t>-&gt; Toutes les activités cognitives ont une certaine corrélation avec le Q.I (= saturation en g, équivalent de l’implication du processeur d’un ordinateur dans un programme -&gt; Certains programmes sont plus gourmands en vitesse de processeur mais tous montrent une proportionnalité à la vitesse d’horloge.)</a:t>
            </a:r>
          </a:p>
          <a:p>
            <a:pPr>
              <a:defRPr/>
            </a:pPr>
            <a:endParaRPr lang="fr-BE" dirty="0" smtClean="0"/>
          </a:p>
        </p:txBody>
      </p:sp>
      <p:sp>
        <p:nvSpPr>
          <p:cNvPr id="4" name="Espace réservé du numéro de diapositive 3"/>
          <p:cNvSpPr>
            <a:spLocks noGrp="1"/>
          </p:cNvSpPr>
          <p:nvPr>
            <p:ph type="sldNum" sz="quarter" idx="12"/>
          </p:nvPr>
        </p:nvSpPr>
        <p:spPr/>
        <p:txBody>
          <a:bodyPr/>
          <a:lstStyle/>
          <a:p>
            <a:pPr>
              <a:defRPr/>
            </a:pPr>
            <a:fld id="{85B1D35D-E4EE-42EB-BDDE-01DEB9E41A0A}" type="slidenum">
              <a:rPr lang="fr-BE" smtClean="0"/>
              <a:pPr>
                <a:defRPr/>
              </a:pPr>
              <a:t>19</a:t>
            </a:fld>
            <a:endParaRPr lang="fr-BE" dirty="0"/>
          </a:p>
        </p:txBody>
      </p:sp>
      <p:sp>
        <p:nvSpPr>
          <p:cNvPr id="2" name="ZoneTexte 1"/>
          <p:cNvSpPr txBox="1"/>
          <p:nvPr/>
        </p:nvSpPr>
        <p:spPr>
          <a:xfrm>
            <a:off x="200980" y="6239256"/>
            <a:ext cx="7835671" cy="646331"/>
          </a:xfrm>
          <a:prstGeom prst="rect">
            <a:avLst/>
          </a:prstGeom>
          <a:noFill/>
        </p:spPr>
        <p:txBody>
          <a:bodyPr wrap="none" rtlCol="0">
            <a:spAutoFit/>
          </a:bodyPr>
          <a:lstStyle/>
          <a:p>
            <a:r>
              <a:rPr lang="fr-BE" dirty="0" smtClean="0"/>
              <a:t>Voir au chapitre suivant pour une plus large discussion de la validité de la mesure </a:t>
            </a:r>
            <a:br>
              <a:rPr lang="fr-BE" dirty="0" smtClean="0"/>
            </a:br>
            <a:r>
              <a:rPr lang="fr-BE" dirty="0" smtClean="0"/>
              <a:t>du Q.I </a:t>
            </a:r>
            <a:endParaRPr lang="fr-BE"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015320"/>
            <a:ext cx="3529013" cy="153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112197"/>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950" y="188913"/>
            <a:ext cx="8928100" cy="6553200"/>
          </a:xfrm>
        </p:spPr>
        <p:txBody>
          <a:bodyPr/>
          <a:lstStyle/>
          <a:p>
            <a:pPr marL="0" indent="0">
              <a:buFont typeface="Arial" charset="0"/>
              <a:buNone/>
              <a:defRPr/>
            </a:pPr>
            <a:r>
              <a:rPr lang="fr-BE" sz="1400" dirty="0" smtClean="0"/>
              <a:t>Ces poches mauves dans la société violette grandissent de plus en plus de par le jeu de l'immigration qui continue et par le taux de natalité des mauves qui est nettement supérieur à celui des violets.</a:t>
            </a:r>
          </a:p>
          <a:p>
            <a:pPr marL="0" indent="0">
              <a:buFont typeface="Arial" charset="0"/>
              <a:buNone/>
              <a:defRPr/>
            </a:pPr>
            <a:endParaRPr lang="fr-BE" sz="1400" dirty="0" smtClean="0"/>
          </a:p>
          <a:p>
            <a:pPr marL="0" indent="0">
              <a:buFont typeface="Arial" charset="0"/>
              <a:buNone/>
              <a:defRPr/>
            </a:pPr>
            <a:r>
              <a:rPr lang="fr-BE" sz="1400" dirty="0" smtClean="0"/>
              <a:t>Le métissage se produit petit à petit dans la société violette qui devient une société violette avec une part mauve de plus en plus importante. L'intelligence dans la société violette diminue petit à petit.</a:t>
            </a:r>
          </a:p>
          <a:p>
            <a:pPr marL="0" indent="0">
              <a:buFont typeface="Arial" charset="0"/>
              <a:buNone/>
              <a:defRPr/>
            </a:pPr>
            <a:endParaRPr lang="fr-BE" sz="1400" dirty="0" smtClean="0"/>
          </a:p>
          <a:p>
            <a:pPr marL="0" indent="0">
              <a:buFont typeface="Arial" charset="0"/>
              <a:buNone/>
              <a:defRPr/>
            </a:pPr>
            <a:r>
              <a:rPr lang="fr-BE" sz="1400" dirty="0" smtClean="0"/>
              <a:t>La société violette, jadis prospère de par sa haute intelligence, voit son niveau de développement diminué progressivement et tendre vers le niveau de vie mauve.</a:t>
            </a:r>
          </a:p>
          <a:p>
            <a:pPr marL="0" indent="0">
              <a:buFont typeface="Arial" charset="0"/>
              <a:buNone/>
              <a:defRPr/>
            </a:pPr>
            <a:endParaRPr lang="fr-BE" sz="1400" dirty="0" smtClean="0"/>
          </a:p>
          <a:p>
            <a:pPr marL="0" indent="0">
              <a:buFont typeface="Arial" charset="0"/>
              <a:buNone/>
              <a:defRPr/>
            </a:pPr>
            <a:r>
              <a:rPr lang="fr-BE" sz="1400" dirty="0" smtClean="0"/>
              <a:t>La fréquence des génies dans la société violette décroit. Le salaire moyen diminue. La fréquence de la criminalité augmente. Le développement diminue.</a:t>
            </a:r>
          </a:p>
          <a:p>
            <a:pPr marL="0" indent="0">
              <a:buFont typeface="Arial" charset="0"/>
              <a:buNone/>
              <a:defRPr/>
            </a:pPr>
            <a:endParaRPr lang="fr-BE" sz="1400" dirty="0" smtClean="0"/>
          </a:p>
          <a:p>
            <a:pPr marL="0" indent="0">
              <a:buFont typeface="Arial" charset="0"/>
              <a:buNone/>
              <a:defRPr/>
            </a:pPr>
            <a:r>
              <a:rPr lang="fr-BE" sz="1400" dirty="0" smtClean="0"/>
              <a:t>Un de ces jours pas si lointain, les jaunes, une troisième population d'intelligence proche de celle des anciens violets, prend le pouvoir sur le monde. Les violets sont totalement hors-jeux de par la diminution de leur intelligence moyenne conséquente de l'immigration massive des mauves. </a:t>
            </a:r>
          </a:p>
          <a:p>
            <a:pPr marL="0" indent="0">
              <a:buFont typeface="Arial" charset="0"/>
              <a:buNone/>
              <a:defRPr/>
            </a:pPr>
            <a:endParaRPr lang="fr-BE" sz="1400" dirty="0" smtClean="0"/>
          </a:p>
          <a:p>
            <a:pPr marL="0" indent="0">
              <a:buFont typeface="Arial" charset="0"/>
              <a:buNone/>
              <a:defRPr/>
            </a:pPr>
            <a:r>
              <a:rPr lang="fr-BE" sz="1400" dirty="0" smtClean="0"/>
              <a:t>Sic transit gloria mundi.</a:t>
            </a:r>
          </a:p>
          <a:p>
            <a:pPr>
              <a:defRPr/>
            </a:pPr>
            <a:endParaRPr lang="fr-BE" dirty="0"/>
          </a:p>
        </p:txBody>
      </p:sp>
      <p:sp>
        <p:nvSpPr>
          <p:cNvPr id="4" name="Espace réservé du numéro de diapositive 3"/>
          <p:cNvSpPr>
            <a:spLocks noGrp="1"/>
          </p:cNvSpPr>
          <p:nvPr>
            <p:ph type="sldNum" sz="quarter" idx="12"/>
          </p:nvPr>
        </p:nvSpPr>
        <p:spPr/>
        <p:txBody>
          <a:bodyPr/>
          <a:lstStyle/>
          <a:p>
            <a:pPr>
              <a:defRPr/>
            </a:pPr>
            <a:fld id="{2F0C020F-62AB-4FC6-9270-1F909B03402B}" type="slidenum">
              <a:rPr lang="fr-BE" smtClean="0"/>
              <a:pPr>
                <a:defRPr/>
              </a:pPr>
              <a:t>190</a:t>
            </a:fld>
            <a:endParaRPr lang="fr-BE"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re 1"/>
          <p:cNvSpPr>
            <a:spLocks noGrp="1"/>
          </p:cNvSpPr>
          <p:nvPr>
            <p:ph type="title"/>
          </p:nvPr>
        </p:nvSpPr>
        <p:spPr/>
        <p:txBody>
          <a:bodyPr/>
          <a:lstStyle/>
          <a:p>
            <a:endParaRPr lang="fr-BE" dirty="0" smtClean="0"/>
          </a:p>
        </p:txBody>
      </p:sp>
      <p:sp>
        <p:nvSpPr>
          <p:cNvPr id="109571" name="Espace réservé du contenu 2"/>
          <p:cNvSpPr>
            <a:spLocks noGrp="1"/>
          </p:cNvSpPr>
          <p:nvPr>
            <p:ph idx="1"/>
          </p:nvPr>
        </p:nvSpPr>
        <p:spPr/>
        <p:txBody>
          <a:bodyPr/>
          <a:lstStyle/>
          <a:p>
            <a:endParaRPr lang="fr-BE" dirty="0" smtClean="0"/>
          </a:p>
        </p:txBody>
      </p:sp>
      <p:sp>
        <p:nvSpPr>
          <p:cNvPr id="4" name="Espace réservé du numéro de diapositive 3"/>
          <p:cNvSpPr>
            <a:spLocks noGrp="1"/>
          </p:cNvSpPr>
          <p:nvPr>
            <p:ph type="sldNum" sz="quarter" idx="12"/>
          </p:nvPr>
        </p:nvSpPr>
        <p:spPr/>
        <p:txBody>
          <a:bodyPr/>
          <a:lstStyle/>
          <a:p>
            <a:pPr>
              <a:defRPr/>
            </a:pPr>
            <a:fld id="{0AC4A53F-5544-4763-8EAB-8C4452355384}" type="slidenum">
              <a:rPr lang="fr-BE" smtClean="0"/>
              <a:pPr>
                <a:defRPr/>
              </a:pPr>
              <a:t>191</a:t>
            </a:fld>
            <a:endParaRPr lang="fr-BE" dirty="0"/>
          </a:p>
        </p:txBody>
      </p:sp>
      <p:pic>
        <p:nvPicPr>
          <p:cNvPr id="10957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68263"/>
            <a:ext cx="8532812" cy="676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359604A4-070D-4FDB-842D-ECCD8B3FF479}" type="slidenum">
              <a:rPr lang="fr-BE" smtClean="0"/>
              <a:pPr>
                <a:defRPr/>
              </a:pPr>
              <a:t>192</a:t>
            </a:fld>
            <a:endParaRPr lang="fr-BE" dirty="0"/>
          </a:p>
        </p:txBody>
      </p:sp>
      <p:pic>
        <p:nvPicPr>
          <p:cNvPr id="1105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549275"/>
            <a:ext cx="8231187" cy="58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57D31161-3538-44FC-AB2D-6FD240E0651D}" type="slidenum">
              <a:rPr lang="fr-BE" smtClean="0"/>
              <a:pPr>
                <a:defRPr/>
              </a:pPr>
              <a:t>193</a:t>
            </a:fld>
            <a:endParaRPr lang="fr-BE" dirty="0"/>
          </a:p>
        </p:txBody>
      </p:sp>
      <p:pic>
        <p:nvPicPr>
          <p:cNvPr id="11161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25538"/>
            <a:ext cx="8342313"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re 1"/>
          <p:cNvSpPr>
            <a:spLocks noGrp="1"/>
          </p:cNvSpPr>
          <p:nvPr>
            <p:ph type="title"/>
          </p:nvPr>
        </p:nvSpPr>
        <p:spPr/>
        <p:txBody>
          <a:bodyPr/>
          <a:lstStyle/>
          <a:p>
            <a:r>
              <a:rPr lang="fr-BE" dirty="0" smtClean="0"/>
              <a:t>Conclusion générale</a:t>
            </a:r>
          </a:p>
        </p:txBody>
      </p:sp>
      <p:sp>
        <p:nvSpPr>
          <p:cNvPr id="112643" name="Espace réservé du contenu 2"/>
          <p:cNvSpPr>
            <a:spLocks noGrp="1"/>
          </p:cNvSpPr>
          <p:nvPr>
            <p:ph idx="1"/>
          </p:nvPr>
        </p:nvSpPr>
        <p:spPr/>
        <p:txBody>
          <a:bodyPr/>
          <a:lstStyle/>
          <a:p>
            <a:r>
              <a:rPr lang="fr-BE" dirty="0" smtClean="0"/>
              <a:t>1. Il existe un facteur g (=Q.I).</a:t>
            </a:r>
          </a:p>
          <a:p>
            <a:r>
              <a:rPr lang="fr-BE" dirty="0" smtClean="0"/>
              <a:t>2. Le niveau moyen de g dans une population est causalement lié au niveau de la civilisation et à la qualité de vie dans les sociétés modernes.</a:t>
            </a:r>
          </a:p>
          <a:p>
            <a:r>
              <a:rPr lang="fr-BE" dirty="0" smtClean="0"/>
              <a:t>3. g est hautement héritable (influencé par des facteurs génétiques).</a:t>
            </a:r>
          </a:p>
        </p:txBody>
      </p:sp>
      <p:sp>
        <p:nvSpPr>
          <p:cNvPr id="4" name="Espace réservé du numéro de diapositive 3"/>
          <p:cNvSpPr>
            <a:spLocks noGrp="1"/>
          </p:cNvSpPr>
          <p:nvPr>
            <p:ph type="sldNum" sz="quarter" idx="12"/>
          </p:nvPr>
        </p:nvSpPr>
        <p:spPr/>
        <p:txBody>
          <a:bodyPr/>
          <a:lstStyle/>
          <a:p>
            <a:pPr>
              <a:defRPr/>
            </a:pPr>
            <a:fld id="{5F5A83AF-8D35-47A1-A8BD-ED714FAADB6A}" type="slidenum">
              <a:rPr lang="fr-BE" smtClean="0"/>
              <a:pPr>
                <a:defRPr/>
              </a:pPr>
              <a:t>194</a:t>
            </a:fld>
            <a:endParaRPr lang="fr-BE"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re 1"/>
          <p:cNvSpPr>
            <a:spLocks noGrp="1"/>
          </p:cNvSpPr>
          <p:nvPr>
            <p:ph type="title"/>
          </p:nvPr>
        </p:nvSpPr>
        <p:spPr>
          <a:xfrm>
            <a:off x="395288" y="115888"/>
            <a:ext cx="8229600" cy="1143000"/>
          </a:xfrm>
        </p:spPr>
        <p:txBody>
          <a:bodyPr/>
          <a:lstStyle/>
          <a:p>
            <a:pPr eaLnBrk="1" hangingPunct="1"/>
            <a:r>
              <a:rPr lang="fr-BE" dirty="0" smtClean="0"/>
              <a:t>Bibliographie</a:t>
            </a:r>
          </a:p>
        </p:txBody>
      </p:sp>
      <p:sp>
        <p:nvSpPr>
          <p:cNvPr id="3" name="Espace réservé du contenu 2"/>
          <p:cNvSpPr>
            <a:spLocks noGrp="1"/>
          </p:cNvSpPr>
          <p:nvPr>
            <p:ph idx="1"/>
          </p:nvPr>
        </p:nvSpPr>
        <p:spPr>
          <a:xfrm>
            <a:off x="395288" y="1196975"/>
            <a:ext cx="8424862" cy="5040313"/>
          </a:xfrm>
        </p:spPr>
        <p:txBody>
          <a:bodyPr rtlCol="0">
            <a:normAutofit fontScale="40000" lnSpcReduction="20000"/>
          </a:bodyPr>
          <a:lstStyle/>
          <a:p>
            <a:pPr marL="0" indent="0" eaLnBrk="1" fontAlgn="auto" hangingPunct="1">
              <a:spcAft>
                <a:spcPts val="0"/>
              </a:spcAft>
              <a:buFont typeface="Arial" pitchFamily="34" charset="0"/>
              <a:buNone/>
              <a:defRPr/>
            </a:pPr>
            <a:endParaRPr lang="fr-BE" dirty="0" smtClean="0">
              <a:hlinkClick r:id="rId3"/>
            </a:endParaRPr>
          </a:p>
          <a:p>
            <a:pPr eaLnBrk="1" fontAlgn="auto" hangingPunct="1">
              <a:spcAft>
                <a:spcPts val="0"/>
              </a:spcAft>
              <a:buFont typeface="Arial" pitchFamily="34" charset="0"/>
              <a:buChar char="•"/>
              <a:defRPr/>
            </a:pPr>
            <a:r>
              <a:rPr lang="fr-BE" dirty="0" smtClean="0">
                <a:hlinkClick r:id="rId3"/>
              </a:rPr>
              <a:t>http</a:t>
            </a:r>
            <a:r>
              <a:rPr lang="fr-BE" dirty="0">
                <a:hlinkClick r:id="rId3"/>
              </a:rPr>
              <a:t>://</a:t>
            </a:r>
            <a:r>
              <a:rPr lang="fr-BE" dirty="0" smtClean="0">
                <a:hlinkClick r:id="rId3"/>
              </a:rPr>
              <a:t>intelligence-humaine.com/</a:t>
            </a:r>
            <a:r>
              <a:rPr lang="fr-BE" dirty="0" smtClean="0"/>
              <a:t>  (un très bon site)</a:t>
            </a:r>
            <a:endParaRPr lang="fr-BE" dirty="0"/>
          </a:p>
          <a:p>
            <a:pPr eaLnBrk="1" fontAlgn="auto" hangingPunct="1">
              <a:spcAft>
                <a:spcPts val="0"/>
              </a:spcAft>
              <a:buFont typeface="Arial" pitchFamily="34" charset="0"/>
              <a:buChar char="•"/>
              <a:defRPr/>
            </a:pPr>
            <a:endParaRPr lang="fr-BE" dirty="0" smtClean="0">
              <a:hlinkClick r:id="rId3"/>
            </a:endParaRPr>
          </a:p>
          <a:p>
            <a:pPr eaLnBrk="1" fontAlgn="auto" hangingPunct="1">
              <a:spcAft>
                <a:spcPts val="0"/>
              </a:spcAft>
              <a:buFont typeface="Arial" pitchFamily="34" charset="0"/>
              <a:buChar char="•"/>
              <a:defRPr/>
            </a:pPr>
            <a:r>
              <a:rPr lang="fr-BE" dirty="0" smtClean="0">
                <a:hlinkClick r:id="rId4"/>
              </a:rPr>
              <a:t>http</a:t>
            </a:r>
            <a:r>
              <a:rPr lang="fr-BE" dirty="0">
                <a:hlinkClick r:id="rId4"/>
              </a:rPr>
              <a:t>://</a:t>
            </a:r>
            <a:r>
              <a:rPr lang="fr-BE" dirty="0" smtClean="0">
                <a:hlinkClick r:id="rId4"/>
              </a:rPr>
              <a:t>inntelligence-humaine.com/bibliographie.html</a:t>
            </a:r>
            <a:r>
              <a:rPr lang="fr-BE" dirty="0" smtClean="0"/>
              <a:t> </a:t>
            </a:r>
            <a:endParaRPr lang="fr-BE" dirty="0"/>
          </a:p>
          <a:p>
            <a:pPr marL="0" indent="0" eaLnBrk="1" fontAlgn="auto" hangingPunct="1">
              <a:spcAft>
                <a:spcPts val="0"/>
              </a:spcAft>
              <a:buNone/>
              <a:defRPr/>
            </a:pPr>
            <a:r>
              <a:rPr lang="fr-BE" dirty="0" smtClean="0"/>
              <a:t/>
            </a:r>
            <a:br>
              <a:rPr lang="fr-BE" dirty="0" smtClean="0"/>
            </a:br>
            <a:r>
              <a:rPr lang="fr-BE" dirty="0" smtClean="0"/>
              <a:t/>
            </a:r>
            <a:br>
              <a:rPr lang="fr-BE" dirty="0" smtClean="0"/>
            </a:br>
            <a:endParaRPr lang="fr-BE" dirty="0"/>
          </a:p>
          <a:p>
            <a:pPr eaLnBrk="1" fontAlgn="auto" hangingPunct="1">
              <a:spcAft>
                <a:spcPts val="0"/>
              </a:spcAft>
              <a:buFont typeface="Arial" pitchFamily="34" charset="0"/>
              <a:buChar char="•"/>
              <a:defRPr/>
            </a:pPr>
            <a:r>
              <a:rPr lang="fr-BE" dirty="0"/>
              <a:t>« Races differences in </a:t>
            </a:r>
            <a:r>
              <a:rPr lang="fr-BE" dirty="0" smtClean="0"/>
              <a:t>intelligence » </a:t>
            </a:r>
            <a:r>
              <a:rPr lang="fr-BE" dirty="0"/>
              <a:t>de Richard Lynn, 2006. Peut être consulté gratuitement ici: </a:t>
            </a:r>
            <a:r>
              <a:rPr lang="fr-BE" dirty="0">
                <a:hlinkClick r:id="rId5"/>
              </a:rPr>
              <a:t>http://www.velesova-sloboda.org/antrop/lynn-race-differences-in-intelligence.html#_</a:t>
            </a:r>
            <a:r>
              <a:rPr lang="fr-BE" dirty="0" smtClean="0">
                <a:hlinkClick r:id="rId5"/>
              </a:rPr>
              <a:t>pdf</a:t>
            </a:r>
            <a:endParaRPr lang="fr-BE" dirty="0" smtClean="0"/>
          </a:p>
          <a:p>
            <a:pPr eaLnBrk="1" fontAlgn="auto" hangingPunct="1">
              <a:spcAft>
                <a:spcPts val="0"/>
              </a:spcAft>
              <a:buFont typeface="Arial" pitchFamily="34" charset="0"/>
              <a:buChar char="•"/>
              <a:defRPr/>
            </a:pPr>
            <a:endParaRPr lang="fr-BE" dirty="0" smtClean="0"/>
          </a:p>
          <a:p>
            <a:pPr eaLnBrk="1" fontAlgn="auto" hangingPunct="1">
              <a:spcAft>
                <a:spcPts val="0"/>
              </a:spcAft>
              <a:buFont typeface="Arial" pitchFamily="34" charset="0"/>
              <a:buChar char="•"/>
              <a:defRPr/>
            </a:pPr>
            <a:r>
              <a:rPr lang="fr-BE" dirty="0"/>
              <a:t>« </a:t>
            </a:r>
            <a:r>
              <a:rPr lang="en-US" dirty="0" smtClean="0"/>
              <a:t>The </a:t>
            </a:r>
            <a:r>
              <a:rPr lang="en-US" dirty="0"/>
              <a:t>Global Bell </a:t>
            </a:r>
            <a:r>
              <a:rPr lang="en-US" dirty="0" smtClean="0"/>
              <a:t>Curve</a:t>
            </a:r>
            <a:r>
              <a:rPr lang="fr-BE" dirty="0"/>
              <a:t> </a:t>
            </a:r>
            <a:r>
              <a:rPr lang="fr-BE" dirty="0" smtClean="0"/>
              <a:t>»</a:t>
            </a:r>
            <a:r>
              <a:rPr lang="en-US" dirty="0" smtClean="0"/>
              <a:t> </a:t>
            </a:r>
            <a:r>
              <a:rPr lang="en-US" dirty="0"/>
              <a:t>de Richard Lynn, </a:t>
            </a:r>
            <a:r>
              <a:rPr lang="en-US" dirty="0" smtClean="0"/>
              <a:t>2009. </a:t>
            </a:r>
          </a:p>
          <a:p>
            <a:pPr eaLnBrk="1" fontAlgn="auto" hangingPunct="1">
              <a:spcAft>
                <a:spcPts val="0"/>
              </a:spcAft>
              <a:buFont typeface="Arial" pitchFamily="34" charset="0"/>
              <a:buChar char="•"/>
              <a:defRPr/>
            </a:pPr>
            <a:endParaRPr lang="fr-BE" dirty="0" smtClean="0"/>
          </a:p>
          <a:p>
            <a:pPr eaLnBrk="1" fontAlgn="auto" hangingPunct="1">
              <a:spcAft>
                <a:spcPts val="0"/>
              </a:spcAft>
              <a:buFont typeface="Arial" pitchFamily="34" charset="0"/>
              <a:buChar char="•"/>
              <a:defRPr/>
            </a:pPr>
            <a:r>
              <a:rPr lang="fr-BE" dirty="0"/>
              <a:t>« </a:t>
            </a:r>
            <a:r>
              <a:rPr lang="en-US" dirty="0" smtClean="0"/>
              <a:t>Race</a:t>
            </a:r>
            <a:r>
              <a:rPr lang="en-US" dirty="0"/>
              <a:t>, evolution and </a:t>
            </a:r>
            <a:r>
              <a:rPr lang="en-US" dirty="0" smtClean="0"/>
              <a:t>behavior</a:t>
            </a:r>
            <a:r>
              <a:rPr lang="fr-BE" dirty="0"/>
              <a:t> </a:t>
            </a:r>
            <a:r>
              <a:rPr lang="fr-BE" dirty="0" smtClean="0"/>
              <a:t>»</a:t>
            </a:r>
            <a:r>
              <a:rPr lang="en-US" dirty="0" smtClean="0"/>
              <a:t> </a:t>
            </a:r>
            <a:r>
              <a:rPr lang="en-US" dirty="0"/>
              <a:t>de J.P Rushton, </a:t>
            </a:r>
            <a:r>
              <a:rPr lang="en-US" dirty="0" smtClean="0"/>
              <a:t>2000. </a:t>
            </a:r>
            <a:r>
              <a:rPr lang="en-US" dirty="0">
                <a:hlinkClick r:id="rId6"/>
              </a:rPr>
              <a:t>http://</a:t>
            </a:r>
            <a:r>
              <a:rPr lang="en-US" dirty="0" smtClean="0">
                <a:hlinkClick r:id="rId6"/>
              </a:rPr>
              <a:t>www.charlesdarwinresearch.org/French.pdf</a:t>
            </a:r>
            <a:r>
              <a:rPr lang="en-US" dirty="0" smtClean="0"/>
              <a:t> </a:t>
            </a:r>
          </a:p>
          <a:p>
            <a:pPr marL="0" indent="0"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Char char="•"/>
              <a:defRPr/>
            </a:pPr>
            <a:r>
              <a:rPr lang="fr-BE" dirty="0"/>
              <a:t>« I.Q and Global </a:t>
            </a:r>
            <a:r>
              <a:rPr lang="fr-BE" dirty="0" err="1"/>
              <a:t>inequality</a:t>
            </a:r>
            <a:r>
              <a:rPr lang="fr-BE" dirty="0"/>
              <a:t> </a:t>
            </a:r>
            <a:r>
              <a:rPr lang="fr-BE" dirty="0" smtClean="0"/>
              <a:t>» </a:t>
            </a:r>
            <a:r>
              <a:rPr lang="fr-BE" dirty="0"/>
              <a:t>de R. Lynn et T. Vanhanen, 2006 </a:t>
            </a:r>
            <a:endParaRPr lang="fr-BE" dirty="0" smtClean="0"/>
          </a:p>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r>
              <a:rPr lang="fr-BE" dirty="0"/>
              <a:t>« </a:t>
            </a:r>
            <a:r>
              <a:rPr lang="en-US" dirty="0" smtClean="0"/>
              <a:t>The </a:t>
            </a:r>
            <a:r>
              <a:rPr lang="en-US" dirty="0"/>
              <a:t>perils of diversity. Immigration and human </a:t>
            </a:r>
            <a:r>
              <a:rPr lang="en-US" dirty="0" smtClean="0"/>
              <a:t>nature</a:t>
            </a:r>
            <a:r>
              <a:rPr lang="fr-BE" dirty="0"/>
              <a:t> </a:t>
            </a:r>
            <a:r>
              <a:rPr lang="fr-BE" dirty="0" smtClean="0"/>
              <a:t>» de</a:t>
            </a:r>
            <a:r>
              <a:rPr lang="en-US" dirty="0" smtClean="0"/>
              <a:t> </a:t>
            </a:r>
            <a:r>
              <a:rPr lang="en-US" dirty="0"/>
              <a:t>Byron M. Roth, </a:t>
            </a:r>
            <a:r>
              <a:rPr lang="en-US" dirty="0" smtClean="0"/>
              <a:t>2010</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fr-BE" dirty="0"/>
              <a:t>« </a:t>
            </a:r>
            <a:r>
              <a:rPr lang="fr-BE" dirty="0" smtClean="0"/>
              <a:t>Race</a:t>
            </a:r>
            <a:r>
              <a:rPr lang="fr-BE" dirty="0"/>
              <a:t> » </a:t>
            </a:r>
            <a:r>
              <a:rPr lang="fr-BE" dirty="0" smtClean="0"/>
              <a:t>de </a:t>
            </a:r>
            <a:r>
              <a:rPr lang="fr-BE" dirty="0"/>
              <a:t>John R. Baker, professeur de biologie à Oxford, 1974. </a:t>
            </a:r>
            <a:endParaRPr lang="fr-BE" dirty="0" smtClean="0"/>
          </a:p>
          <a:p>
            <a:pPr eaLnBrk="1" fontAlgn="auto" hangingPunct="1">
              <a:spcAft>
                <a:spcPts val="0"/>
              </a:spcAft>
              <a:buFont typeface="Arial" pitchFamily="34" charset="0"/>
              <a:buChar char="•"/>
              <a:defRPr/>
            </a:pPr>
            <a:endParaRPr lang="fr-BE" dirty="0" smtClean="0"/>
          </a:p>
          <a:p>
            <a:pPr eaLnBrk="1" fontAlgn="auto" hangingPunct="1">
              <a:spcAft>
                <a:spcPts val="0"/>
              </a:spcAft>
              <a:buFont typeface="Arial" pitchFamily="34" charset="0"/>
              <a:buChar char="•"/>
              <a:defRPr/>
            </a:pPr>
            <a:r>
              <a:rPr lang="fr-BE" dirty="0"/>
              <a:t>« Eugenics, a reassessment </a:t>
            </a:r>
            <a:r>
              <a:rPr lang="fr-BE" dirty="0" smtClean="0"/>
              <a:t>» </a:t>
            </a:r>
            <a:r>
              <a:rPr lang="fr-BE" dirty="0"/>
              <a:t>de Richard Lynn, </a:t>
            </a:r>
            <a:r>
              <a:rPr lang="fr-BE" dirty="0" smtClean="0"/>
              <a:t>2001</a:t>
            </a:r>
          </a:p>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r>
              <a:rPr lang="fr-BE" dirty="0"/>
              <a:t>« Le </a:t>
            </a:r>
            <a:r>
              <a:rPr lang="fr-BE" dirty="0" smtClean="0"/>
              <a:t>quotient </a:t>
            </a:r>
            <a:r>
              <a:rPr lang="fr-BE" dirty="0"/>
              <a:t>intellectuel </a:t>
            </a:r>
            <a:r>
              <a:rPr lang="fr-BE" dirty="0" smtClean="0"/>
              <a:t>» </a:t>
            </a:r>
            <a:r>
              <a:rPr lang="fr-BE" dirty="0"/>
              <a:t>de Serge Larivée, </a:t>
            </a:r>
            <a:r>
              <a:rPr lang="fr-BE" dirty="0" smtClean="0"/>
              <a:t>2008</a:t>
            </a:r>
          </a:p>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r>
              <a:rPr lang="fr-BE" dirty="0"/>
              <a:t>« </a:t>
            </a:r>
            <a:r>
              <a:rPr lang="fr-BE" dirty="0" smtClean="0"/>
              <a:t> </a:t>
            </a:r>
            <a:r>
              <a:rPr lang="fr-BE" dirty="0" err="1" smtClean="0"/>
              <a:t>Dysgenics</a:t>
            </a:r>
            <a:r>
              <a:rPr lang="fr-BE" dirty="0" smtClean="0"/>
              <a:t>. </a:t>
            </a:r>
            <a:r>
              <a:rPr lang="fr-BE" dirty="0" err="1" smtClean="0"/>
              <a:t>Genetic</a:t>
            </a:r>
            <a:r>
              <a:rPr lang="fr-BE" dirty="0" smtClean="0"/>
              <a:t> </a:t>
            </a:r>
            <a:r>
              <a:rPr lang="fr-BE" dirty="0" err="1" smtClean="0"/>
              <a:t>deterioration</a:t>
            </a:r>
            <a:r>
              <a:rPr lang="fr-BE" dirty="0" smtClean="0"/>
              <a:t> in modern population » de Richard Lynn, seconde édition, 2011.</a:t>
            </a:r>
            <a:endParaRPr lang="fr-BE" dirty="0"/>
          </a:p>
        </p:txBody>
      </p:sp>
      <p:sp>
        <p:nvSpPr>
          <p:cNvPr id="4" name="Espace réservé du numéro de diapositive 3"/>
          <p:cNvSpPr>
            <a:spLocks noGrp="1"/>
          </p:cNvSpPr>
          <p:nvPr>
            <p:ph type="sldNum" sz="quarter" idx="12"/>
          </p:nvPr>
        </p:nvSpPr>
        <p:spPr/>
        <p:txBody>
          <a:bodyPr/>
          <a:lstStyle/>
          <a:p>
            <a:pPr>
              <a:defRPr/>
            </a:pPr>
            <a:fld id="{186D266E-F2E3-4C83-9727-2ED8568B3562}" type="slidenum">
              <a:rPr lang="fr-BE"/>
              <a:pPr>
                <a:defRPr/>
              </a:pPr>
              <a:t>195</a:t>
            </a:fld>
            <a:endParaRPr lang="fr-BE" dirty="0"/>
          </a:p>
        </p:txBody>
      </p:sp>
      <p:sp>
        <p:nvSpPr>
          <p:cNvPr id="5" name="ZoneTexte 4"/>
          <p:cNvSpPr txBox="1"/>
          <p:nvPr/>
        </p:nvSpPr>
        <p:spPr>
          <a:xfrm>
            <a:off x="914176" y="2060848"/>
            <a:ext cx="1123769" cy="369332"/>
          </a:xfrm>
          <a:prstGeom prst="rect">
            <a:avLst/>
          </a:prstGeom>
          <a:noFill/>
        </p:spPr>
        <p:txBody>
          <a:bodyPr wrap="none" rtlCol="0">
            <a:spAutoFit/>
          </a:bodyPr>
          <a:lstStyle/>
          <a:p>
            <a:r>
              <a:rPr lang="fr-BE" dirty="0" smtClean="0"/>
              <a:t>Ouvrages:</a:t>
            </a:r>
            <a:endParaRPr lang="fr-BE" dirty="0"/>
          </a:p>
        </p:txBody>
      </p:sp>
    </p:spTree>
  </p:cSld>
  <p:clrMapOvr>
    <a:masterClrMapping/>
  </p:clrMapOvr>
  <p:transition spd="slow" advTm="5950"/>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re 1"/>
          <p:cNvSpPr>
            <a:spLocks noGrp="1"/>
          </p:cNvSpPr>
          <p:nvPr>
            <p:ph type="title"/>
          </p:nvPr>
        </p:nvSpPr>
        <p:spPr>
          <a:xfrm>
            <a:off x="323850" y="188913"/>
            <a:ext cx="8229600" cy="1143000"/>
          </a:xfrm>
        </p:spPr>
        <p:txBody>
          <a:bodyPr/>
          <a:lstStyle/>
          <a:p>
            <a:r>
              <a:rPr lang="fr-BE" dirty="0" smtClean="0"/>
              <a:t>Bibliographie</a:t>
            </a:r>
          </a:p>
        </p:txBody>
      </p:sp>
      <p:sp>
        <p:nvSpPr>
          <p:cNvPr id="101379" name="Espace réservé du contenu 2"/>
          <p:cNvSpPr>
            <a:spLocks noGrp="1"/>
          </p:cNvSpPr>
          <p:nvPr>
            <p:ph idx="1"/>
          </p:nvPr>
        </p:nvSpPr>
        <p:spPr>
          <a:xfrm>
            <a:off x="539750" y="1412875"/>
            <a:ext cx="8604250" cy="5300663"/>
          </a:xfrm>
        </p:spPr>
        <p:txBody>
          <a:bodyPr/>
          <a:lstStyle/>
          <a:p>
            <a:pPr>
              <a:defRPr/>
            </a:pPr>
            <a:r>
              <a:rPr lang="fr-BE" sz="1400" dirty="0" smtClean="0"/>
              <a:t>« The g factor », Arthur Jensen, 1998.</a:t>
            </a:r>
          </a:p>
          <a:p>
            <a:pPr>
              <a:defRPr/>
            </a:pPr>
            <a:endParaRPr lang="fr-BE" sz="1400" dirty="0" smtClean="0"/>
          </a:p>
          <a:p>
            <a:pPr>
              <a:defRPr/>
            </a:pPr>
            <a:r>
              <a:rPr lang="fr-BE" sz="1400" dirty="0" smtClean="0"/>
              <a:t>« Discussion on genius and intelligence. Mega fundation interview with Arthur Jensen », Christopher Langan, Arthur Jensen and Dr Gina LoSasso, 2002. </a:t>
            </a:r>
            <a:r>
              <a:rPr lang="fr-BE" sz="1400" dirty="0" smtClean="0">
                <a:hlinkClick r:id="rId3"/>
              </a:rPr>
              <a:t>http://www.slideshare.net/usavel/genius-intelligents</a:t>
            </a:r>
            <a:endParaRPr lang="fr-BE" sz="1400" dirty="0" smtClean="0"/>
          </a:p>
          <a:p>
            <a:pPr>
              <a:defRPr/>
            </a:pPr>
            <a:endParaRPr lang="fr-BE" sz="1400" dirty="0" smtClean="0"/>
          </a:p>
          <a:p>
            <a:pPr>
              <a:defRPr/>
            </a:pPr>
            <a:r>
              <a:rPr lang="fr-BE" sz="1400" dirty="0" smtClean="0"/>
              <a:t>« Des gènes au comportement. Introduction à la génétique comportementale », Plomin, de Fries, McCleran, Rutter, 1999.</a:t>
            </a:r>
          </a:p>
          <a:p>
            <a:pPr>
              <a:defRPr/>
            </a:pPr>
            <a:endParaRPr lang="fr-BE" sz="1400" dirty="0" smtClean="0"/>
          </a:p>
          <a:p>
            <a:pPr>
              <a:defRPr/>
            </a:pPr>
            <a:r>
              <a:rPr lang="fr-BE" sz="1400" dirty="0" smtClean="0"/>
              <a:t>« Q.I. &amp; intelligence humaine » de N.J Mackintosh, 1999.</a:t>
            </a:r>
          </a:p>
          <a:p>
            <a:pPr>
              <a:defRPr/>
            </a:pPr>
            <a:endParaRPr lang="fr-BE" sz="1400" dirty="0"/>
          </a:p>
          <a:p>
            <a:pPr>
              <a:defRPr/>
            </a:pPr>
            <a:r>
              <a:rPr lang="fr-BE" sz="1400" dirty="0"/>
              <a:t>« </a:t>
            </a:r>
            <a:r>
              <a:rPr lang="en-US" sz="1400" dirty="0" smtClean="0"/>
              <a:t>I.Q </a:t>
            </a:r>
            <a:r>
              <a:rPr lang="en-US" sz="1400" dirty="0"/>
              <a:t>and the wealth of </a:t>
            </a:r>
            <a:r>
              <a:rPr lang="en-US" sz="1400" dirty="0" smtClean="0"/>
              <a:t>nations</a:t>
            </a:r>
            <a:r>
              <a:rPr lang="fr-BE" sz="1400" dirty="0"/>
              <a:t> </a:t>
            </a:r>
            <a:r>
              <a:rPr lang="fr-BE" sz="1400" dirty="0" smtClean="0"/>
              <a:t>»</a:t>
            </a:r>
            <a:r>
              <a:rPr lang="en-US" sz="1400" dirty="0" smtClean="0"/>
              <a:t> </a:t>
            </a:r>
            <a:r>
              <a:rPr lang="en-US" sz="1400" dirty="0"/>
              <a:t>de Richard Lynn et Tatu Vanhanen, </a:t>
            </a:r>
            <a:r>
              <a:rPr lang="en-US" sz="1400" dirty="0" smtClean="0"/>
              <a:t>2002</a:t>
            </a:r>
            <a:endParaRPr lang="en-US" sz="1400" dirty="0"/>
          </a:p>
          <a:p>
            <a:pPr>
              <a:defRPr/>
            </a:pPr>
            <a:endParaRPr lang="en-US" sz="1400" dirty="0" smtClean="0"/>
          </a:p>
          <a:p>
            <a:pPr>
              <a:defRPr/>
            </a:pPr>
            <a:r>
              <a:rPr lang="fr-BE" sz="1400" dirty="0"/>
              <a:t>« Us et abus de la psychologie </a:t>
            </a:r>
            <a:r>
              <a:rPr lang="fr-BE" sz="1400" dirty="0" smtClean="0"/>
              <a:t>» de Hans Eysenck.</a:t>
            </a:r>
          </a:p>
          <a:p>
            <a:pPr>
              <a:defRPr/>
            </a:pPr>
            <a:endParaRPr lang="fr-BE" sz="1400" dirty="0"/>
          </a:p>
          <a:p>
            <a:pPr>
              <a:defRPr/>
            </a:pPr>
            <a:r>
              <a:rPr lang="fr-BE" sz="1400" dirty="0"/>
              <a:t>« Q.I. &amp; intelligence humaine </a:t>
            </a:r>
            <a:r>
              <a:rPr lang="fr-BE" sz="1400" dirty="0" smtClean="0"/>
              <a:t>» </a:t>
            </a:r>
            <a:r>
              <a:rPr lang="fr-BE" sz="1400" dirty="0"/>
              <a:t>de N.J Mackintosh, 1999</a:t>
            </a:r>
            <a:r>
              <a:rPr lang="fr-BE" sz="1400" dirty="0" smtClean="0"/>
              <a:t>.</a:t>
            </a:r>
          </a:p>
          <a:p>
            <a:pPr>
              <a:defRPr/>
            </a:pPr>
            <a:endParaRPr lang="fr-BE" sz="1400" dirty="0"/>
          </a:p>
          <a:p>
            <a:pPr>
              <a:defRPr/>
            </a:pPr>
            <a:r>
              <a:rPr lang="fr-BE" sz="1400" dirty="0"/>
              <a:t>« </a:t>
            </a:r>
            <a:r>
              <a:rPr lang="en-US" sz="1400" dirty="0" smtClean="0"/>
              <a:t>The </a:t>
            </a:r>
            <a:r>
              <a:rPr lang="en-US" sz="1400" dirty="0"/>
              <a:t>Bell Curve, intelligence and class structure in </a:t>
            </a:r>
            <a:r>
              <a:rPr lang="en-US" sz="1400" dirty="0" err="1"/>
              <a:t>american</a:t>
            </a:r>
            <a:r>
              <a:rPr lang="en-US" sz="1400" dirty="0"/>
              <a:t> </a:t>
            </a:r>
            <a:r>
              <a:rPr lang="en-US" sz="1400" dirty="0" smtClean="0"/>
              <a:t>life</a:t>
            </a:r>
            <a:r>
              <a:rPr lang="fr-BE" sz="1400" dirty="0"/>
              <a:t> </a:t>
            </a:r>
            <a:r>
              <a:rPr lang="fr-BE" sz="1400" dirty="0" smtClean="0"/>
              <a:t>»</a:t>
            </a:r>
            <a:r>
              <a:rPr lang="en-US" sz="1400" dirty="0" smtClean="0"/>
              <a:t> de </a:t>
            </a:r>
            <a:r>
              <a:rPr lang="en-US" sz="1400" dirty="0"/>
              <a:t>Richard J.Hernstein et Charles Murray, 1994. </a:t>
            </a:r>
            <a:endParaRPr lang="en-US" sz="1400" dirty="0" smtClean="0"/>
          </a:p>
          <a:p>
            <a:pPr>
              <a:defRPr/>
            </a:pPr>
            <a:endParaRPr lang="en-US" sz="1400" dirty="0"/>
          </a:p>
          <a:p>
            <a:pPr>
              <a:defRPr/>
            </a:pPr>
            <a:r>
              <a:rPr lang="fr-BE" sz="1400" dirty="0"/>
              <a:t>« </a:t>
            </a:r>
            <a:r>
              <a:rPr lang="en-US" sz="1400" dirty="0" smtClean="0"/>
              <a:t>The </a:t>
            </a:r>
            <a:r>
              <a:rPr lang="en-US" sz="1400" dirty="0"/>
              <a:t>limits of </a:t>
            </a:r>
            <a:r>
              <a:rPr lang="en-US" sz="1400" dirty="0" err="1" smtClean="0"/>
              <a:t>democratisation</a:t>
            </a:r>
            <a:r>
              <a:rPr lang="fr-BE" sz="1400" dirty="0"/>
              <a:t> </a:t>
            </a:r>
            <a:r>
              <a:rPr lang="fr-BE" sz="1400" dirty="0" smtClean="0"/>
              <a:t>»</a:t>
            </a:r>
            <a:r>
              <a:rPr lang="en-US" sz="1400" dirty="0" smtClean="0"/>
              <a:t> de </a:t>
            </a:r>
            <a:r>
              <a:rPr lang="en-US" sz="1400" dirty="0"/>
              <a:t>Tatu Vanhanen, </a:t>
            </a:r>
            <a:r>
              <a:rPr lang="en-US" sz="1400" dirty="0" smtClean="0"/>
              <a:t>2009.</a:t>
            </a:r>
            <a:endParaRPr lang="fr-BE" sz="1400" dirty="0" smtClean="0"/>
          </a:p>
          <a:p>
            <a:pPr>
              <a:defRPr/>
            </a:pPr>
            <a:endParaRPr lang="fr-BE" sz="1400" dirty="0"/>
          </a:p>
          <a:p>
            <a:pPr>
              <a:defRPr/>
            </a:pPr>
            <a:endParaRPr lang="en-US" sz="1400" dirty="0" smtClean="0"/>
          </a:p>
          <a:p>
            <a:pPr>
              <a:defRPr/>
            </a:pPr>
            <a:endParaRPr lang="en-US" sz="1400" dirty="0"/>
          </a:p>
          <a:p>
            <a:pPr>
              <a:defRPr/>
            </a:pPr>
            <a:endParaRPr lang="fr-BE" sz="1400" dirty="0" smtClean="0"/>
          </a:p>
          <a:p>
            <a:pPr marL="0" indent="0">
              <a:buFont typeface="Arial" charset="0"/>
              <a:buNone/>
              <a:defRPr/>
            </a:pPr>
            <a:endParaRPr lang="fr-BE" sz="1600" dirty="0" smtClean="0"/>
          </a:p>
          <a:p>
            <a:pPr marL="0" indent="0">
              <a:buFont typeface="Arial" charset="0"/>
              <a:buNone/>
              <a:defRPr/>
            </a:pPr>
            <a:r>
              <a:rPr lang="fr-BE" sz="1600" dirty="0" smtClean="0"/>
              <a:t/>
            </a:r>
            <a:br>
              <a:rPr lang="fr-BE" sz="1600" dirty="0" smtClean="0"/>
            </a:br>
            <a:endParaRPr lang="fr-BE" sz="1500" dirty="0" smtClean="0"/>
          </a:p>
          <a:p>
            <a:pPr>
              <a:defRPr/>
            </a:pPr>
            <a:endParaRPr lang="fr-BE" sz="1500" dirty="0" smtClean="0"/>
          </a:p>
        </p:txBody>
      </p:sp>
      <p:sp>
        <p:nvSpPr>
          <p:cNvPr id="4" name="Espace réservé du numéro de diapositive 3"/>
          <p:cNvSpPr>
            <a:spLocks noGrp="1"/>
          </p:cNvSpPr>
          <p:nvPr>
            <p:ph type="sldNum" sz="quarter" idx="12"/>
          </p:nvPr>
        </p:nvSpPr>
        <p:spPr/>
        <p:txBody>
          <a:bodyPr/>
          <a:lstStyle/>
          <a:p>
            <a:pPr>
              <a:defRPr/>
            </a:pPr>
            <a:fld id="{54035205-F0B3-4264-AE61-12CA4204B728}" type="slidenum">
              <a:rPr lang="fr-BE" smtClean="0"/>
              <a:pPr>
                <a:defRPr/>
              </a:pPr>
              <a:t>196</a:t>
            </a:fld>
            <a:endParaRPr lang="fr-BE" dirty="0"/>
          </a:p>
        </p:txBody>
      </p:sp>
    </p:spTree>
  </p:cSld>
  <p:clrMapOvr>
    <a:masterClrMapping/>
  </p:clrMapOvr>
  <p:transition spd="slow" advTm="1684"/>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Bibliographie</a:t>
            </a:r>
          </a:p>
        </p:txBody>
      </p:sp>
      <p:sp>
        <p:nvSpPr>
          <p:cNvPr id="3" name="Espace réservé du contenu 2"/>
          <p:cNvSpPr>
            <a:spLocks noGrp="1"/>
          </p:cNvSpPr>
          <p:nvPr>
            <p:ph idx="1"/>
          </p:nvPr>
        </p:nvSpPr>
        <p:spPr/>
        <p:txBody>
          <a:bodyPr/>
          <a:lstStyle/>
          <a:p>
            <a:r>
              <a:rPr lang="fr-BE" sz="1400" dirty="0"/>
              <a:t>« </a:t>
            </a:r>
            <a:r>
              <a:rPr lang="en-US" sz="1400" dirty="0" smtClean="0"/>
              <a:t>The </a:t>
            </a:r>
            <a:r>
              <a:rPr lang="en-US" sz="1400" dirty="0"/>
              <a:t>history and geography of human genes</a:t>
            </a:r>
            <a:r>
              <a:rPr lang="en-US" sz="1400" dirty="0" smtClean="0"/>
              <a:t>" </a:t>
            </a:r>
            <a:r>
              <a:rPr lang="en-US" sz="1400" dirty="0"/>
              <a:t>de L. </a:t>
            </a:r>
            <a:r>
              <a:rPr lang="en-US" sz="1400" dirty="0" err="1"/>
              <a:t>Cavali</a:t>
            </a:r>
            <a:r>
              <a:rPr lang="en-US" sz="1400" dirty="0"/>
              <a:t>-Sforza</a:t>
            </a:r>
            <a:r>
              <a:rPr lang="en-US" sz="1400" dirty="0" smtClean="0"/>
              <a:t>, </a:t>
            </a:r>
            <a:r>
              <a:rPr lang="en-US" sz="1400" dirty="0" err="1" smtClean="0"/>
              <a:t>Menozzi</a:t>
            </a:r>
            <a:r>
              <a:rPr lang="en-US" sz="1400" dirty="0" smtClean="0"/>
              <a:t> et Piazza, 2000.</a:t>
            </a:r>
            <a:r>
              <a:rPr lang="en-US" sz="1400" dirty="0"/>
              <a:t> </a:t>
            </a:r>
          </a:p>
          <a:p>
            <a:endParaRPr lang="en-US" sz="1400" dirty="0" smtClean="0"/>
          </a:p>
          <a:p>
            <a:r>
              <a:rPr lang="fr-BE" sz="1400" dirty="0"/>
              <a:t>« </a:t>
            </a:r>
            <a:r>
              <a:rPr lang="en-US" sz="1400" dirty="0" smtClean="0"/>
              <a:t>The </a:t>
            </a:r>
            <a:r>
              <a:rPr lang="en-US" sz="1400" dirty="0"/>
              <a:t>inequality of </a:t>
            </a:r>
            <a:r>
              <a:rPr lang="en-US" sz="1400" dirty="0" smtClean="0"/>
              <a:t>man“ de Hans </a:t>
            </a:r>
            <a:r>
              <a:rPr lang="en-US" sz="1400" dirty="0" err="1"/>
              <a:t>Eysenck</a:t>
            </a:r>
            <a:r>
              <a:rPr lang="en-US" sz="1400" dirty="0"/>
              <a:t>, </a:t>
            </a:r>
            <a:r>
              <a:rPr lang="en-US" sz="1400" dirty="0" smtClean="0"/>
              <a:t>1973.</a:t>
            </a:r>
          </a:p>
          <a:p>
            <a:endParaRPr lang="en-US" sz="1400" dirty="0"/>
          </a:p>
          <a:p>
            <a:endParaRPr lang="fr-BE" sz="14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197</a:t>
            </a:fld>
            <a:endParaRPr lang="fr-BE" dirty="0"/>
          </a:p>
        </p:txBody>
      </p:sp>
    </p:spTree>
    <p:extLst>
      <p:ext uri="{BB962C8B-B14F-4D97-AF65-F5344CB8AC3E}">
        <p14:creationId xmlns:p14="http://schemas.microsoft.com/office/powerpoint/2010/main" val="422965950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0"/>
            <a:ext cx="8229600" cy="1143000"/>
          </a:xfrm>
        </p:spPr>
        <p:txBody>
          <a:bodyPr/>
          <a:lstStyle/>
          <a:p>
            <a:r>
              <a:rPr lang="fr-BE" dirty="0"/>
              <a:t>Bibliographie</a:t>
            </a:r>
          </a:p>
        </p:txBody>
      </p:sp>
      <p:sp>
        <p:nvSpPr>
          <p:cNvPr id="3" name="Espace réservé du contenu 2"/>
          <p:cNvSpPr>
            <a:spLocks noGrp="1"/>
          </p:cNvSpPr>
          <p:nvPr>
            <p:ph idx="1"/>
          </p:nvPr>
        </p:nvSpPr>
        <p:spPr>
          <a:xfrm>
            <a:off x="179512" y="1124744"/>
            <a:ext cx="8784976" cy="6120680"/>
          </a:xfrm>
        </p:spPr>
        <p:txBody>
          <a:bodyPr/>
          <a:lstStyle/>
          <a:p>
            <a:pPr marL="0" indent="0">
              <a:buNone/>
            </a:pPr>
            <a:r>
              <a:rPr lang="en-US" sz="1100" dirty="0"/>
              <a:t>"A conversation with Richard Lynn", </a:t>
            </a:r>
            <a:r>
              <a:rPr lang="en-US" sz="1100" dirty="0" err="1"/>
              <a:t>Nyborg</a:t>
            </a:r>
            <a:r>
              <a:rPr lang="en-US" sz="1100" dirty="0"/>
              <a:t>, H., Personality and Individual Differences (2011), doi:10.1016/j.paid.2011.02.03  </a:t>
            </a:r>
          </a:p>
          <a:p>
            <a:pPr marL="0" indent="0">
              <a:buNone/>
            </a:pPr>
            <a:r>
              <a:rPr lang="en-US" sz="1100" dirty="0" smtClean="0"/>
              <a:t>"</a:t>
            </a:r>
            <a:r>
              <a:rPr lang="en-US" sz="1100" dirty="0"/>
              <a:t>A life history model of the Lynn–Flynn effect", Woodley, M. A.  Personality and Individual Differences (2011), doi:10.1016/j.paid.2011.03.028</a:t>
            </a:r>
          </a:p>
          <a:p>
            <a:pPr marL="0" indent="0">
              <a:buNone/>
            </a:pPr>
            <a:r>
              <a:rPr lang="en-US" sz="1100" dirty="0" smtClean="0"/>
              <a:t>“</a:t>
            </a:r>
            <a:r>
              <a:rPr lang="en-US" sz="1100" dirty="0"/>
              <a:t>A longitudinal study of sex differences in intelligence at ages 7, 11 and 16 years” R. Lynn, S. Kanazawa / Personality and Individual Differences 51 (2011) 321–324</a:t>
            </a:r>
          </a:p>
          <a:p>
            <a:pPr marL="0" indent="0">
              <a:buNone/>
            </a:pPr>
            <a:r>
              <a:rPr lang="en-US" sz="1100" dirty="0" smtClean="0"/>
              <a:t>“</a:t>
            </a:r>
            <a:r>
              <a:rPr lang="en-US" sz="1100" dirty="0"/>
              <a:t>Average state IQ, state wealth and racial composition as predictors of state health statistics: Partial support for ‘g’ as a fundamental cause of health disparities », C.L. Reeve, D. </a:t>
            </a:r>
            <a:r>
              <a:rPr lang="en-US" sz="1100" dirty="0" err="1"/>
              <a:t>Basalik</a:t>
            </a:r>
            <a:r>
              <a:rPr lang="en-US" sz="1100" dirty="0"/>
              <a:t>, Intelligence 38 (2010) 282–289. </a:t>
            </a:r>
            <a:br>
              <a:rPr lang="en-US" sz="1100" dirty="0"/>
            </a:br>
            <a:r>
              <a:rPr lang="en-US" sz="1100" dirty="0"/>
              <a:t> </a:t>
            </a:r>
            <a:r>
              <a:rPr lang="en-US" sz="1100" dirty="0" smtClean="0"/>
              <a:t>“</a:t>
            </a:r>
            <a:r>
              <a:rPr lang="en-US" sz="1100" dirty="0"/>
              <a:t>BOOK REVIEW: A frontal approach to intelligence”, Michael C. </a:t>
            </a:r>
            <a:r>
              <a:rPr lang="en-US" sz="1100" dirty="0" err="1"/>
              <a:t>Corballis</a:t>
            </a:r>
            <a:r>
              <a:rPr lang="en-US" sz="1100" dirty="0"/>
              <a:t>, Brain 2011</a:t>
            </a:r>
            <a:br>
              <a:rPr lang="en-US" sz="1100" dirty="0"/>
            </a:br>
            <a:r>
              <a:rPr lang="en-US" sz="1100" dirty="0"/>
              <a:t> </a:t>
            </a:r>
            <a:r>
              <a:rPr lang="en-US" sz="1100" dirty="0" smtClean="0"/>
              <a:t>“</a:t>
            </a:r>
            <a:r>
              <a:rPr lang="en-US" sz="1100" dirty="0"/>
              <a:t>Cortical thickness correlates of specific cognitive performance accounted for by the general factor of intelligence in healthy children aged 6 to 18”, S. </a:t>
            </a:r>
            <a:r>
              <a:rPr lang="en-US" sz="1100" dirty="0" err="1"/>
              <a:t>Karama</a:t>
            </a:r>
            <a:r>
              <a:rPr lang="en-US" sz="1100" dirty="0"/>
              <a:t> et al. / </a:t>
            </a:r>
            <a:r>
              <a:rPr lang="en-US" sz="1100" dirty="0" err="1"/>
              <a:t>NeuroImage</a:t>
            </a:r>
            <a:r>
              <a:rPr lang="en-US" sz="1100" dirty="0"/>
              <a:t> 55 (2011) 1443–1453</a:t>
            </a:r>
          </a:p>
          <a:p>
            <a:pPr marL="0" indent="0">
              <a:buNone/>
            </a:pPr>
            <a:r>
              <a:rPr lang="en-US" sz="1100" dirty="0" smtClean="0"/>
              <a:t>"</a:t>
            </a:r>
            <a:r>
              <a:rPr lang="en-US" sz="1100" dirty="0"/>
              <a:t>Correlation between general factors for personality and cognitive skills in the National Merit twin sample", </a:t>
            </a:r>
            <a:r>
              <a:rPr lang="en-US" sz="1100" dirty="0" err="1"/>
              <a:t>Loehlin</a:t>
            </a:r>
            <a:r>
              <a:rPr lang="en-US" sz="1100" dirty="0"/>
              <a:t>, J. C. Journal of Research in Personality (2011), doi:10.1016/j.jrp.2011.06.011</a:t>
            </a:r>
          </a:p>
          <a:p>
            <a:pPr marL="0" indent="0">
              <a:buNone/>
            </a:pPr>
            <a:r>
              <a:rPr lang="en-US" sz="1100" dirty="0" smtClean="0"/>
              <a:t>“</a:t>
            </a:r>
            <a:r>
              <a:rPr lang="en-US" sz="1100" dirty="0"/>
              <a:t>Correlational and factor analytic support for Rushton’s differential K life history theory”, D.I. </a:t>
            </a:r>
            <a:r>
              <a:rPr lang="en-US" sz="1100" dirty="0" err="1"/>
              <a:t>Templer</a:t>
            </a:r>
            <a:r>
              <a:rPr lang="en-US" sz="1100" dirty="0"/>
              <a:t>, Personality and Individual Differences 45 (2008) 440–444.</a:t>
            </a:r>
            <a:br>
              <a:rPr lang="en-US" sz="1100" dirty="0"/>
            </a:br>
            <a:r>
              <a:rPr lang="en-US" sz="1100" dirty="0"/>
              <a:t> </a:t>
            </a:r>
            <a:r>
              <a:rPr lang="en-US" sz="1100" dirty="0" smtClean="0"/>
              <a:t>“</a:t>
            </a:r>
            <a:r>
              <a:rPr lang="en-US" sz="1100" dirty="0"/>
              <a:t>Cortical thickness correlates of specific cognitive performance accounted for by the general factor of intelligence in healthy children aged 6 to 18”, </a:t>
            </a:r>
            <a:r>
              <a:rPr lang="en-US" sz="1100" dirty="0" err="1"/>
              <a:t>Karama</a:t>
            </a:r>
            <a:r>
              <a:rPr lang="en-US" sz="1100" dirty="0"/>
              <a:t>, S., et al., </a:t>
            </a:r>
            <a:r>
              <a:rPr lang="en-US" sz="1100" dirty="0" err="1"/>
              <a:t>NeuroImage</a:t>
            </a:r>
            <a:r>
              <a:rPr lang="en-US" sz="1100" dirty="0"/>
              <a:t> (2011), doi:10.1016/j.neuroimage.2011.01.016</a:t>
            </a:r>
          </a:p>
          <a:p>
            <a:pPr marL="0" indent="0">
              <a:buNone/>
            </a:pPr>
            <a:r>
              <a:rPr lang="en-US" sz="1100" i="1" dirty="0" smtClean="0"/>
              <a:t>“</a:t>
            </a:r>
            <a:r>
              <a:rPr lang="en-US" sz="1100" i="1" dirty="0"/>
              <a:t>Factor structure and sex differences on the Wechsler Preschool and Primary Scale of Intelligence in China, Japan and United States”, Liu et Lynn, Personality and Individual Differences 50 (2011) 1222–1226</a:t>
            </a:r>
            <a:r>
              <a:rPr lang="en-US" sz="1100" dirty="0"/>
              <a:t/>
            </a:r>
            <a:br>
              <a:rPr lang="en-US" sz="1100" dirty="0"/>
            </a:br>
            <a:r>
              <a:rPr lang="en-US" sz="1100" dirty="0"/>
              <a:t> </a:t>
            </a:r>
            <a:r>
              <a:rPr lang="en-US" sz="1100" dirty="0" smtClean="0"/>
              <a:t>“</a:t>
            </a:r>
            <a:r>
              <a:rPr lang="en-US" sz="1100" dirty="0" err="1"/>
              <a:t>Focussing</a:t>
            </a:r>
            <a:r>
              <a:rPr lang="en-US" sz="1100" dirty="0"/>
              <a:t> on </a:t>
            </a:r>
            <a:r>
              <a:rPr lang="en-US" sz="1100" dirty="0" err="1"/>
              <a:t>overexcitabilities</a:t>
            </a:r>
            <a:r>
              <a:rPr lang="en-US" sz="1100" dirty="0"/>
              <a:t>: Studies with intellectually gifted and academically talented adults”, L. </a:t>
            </a:r>
            <a:r>
              <a:rPr lang="en-US" sz="1100" dirty="0" err="1"/>
              <a:t>Wirthwein</a:t>
            </a:r>
            <a:r>
              <a:rPr lang="en-US" sz="1100" dirty="0"/>
              <a:t>, D.H. </a:t>
            </a:r>
            <a:r>
              <a:rPr lang="en-US" sz="1100" dirty="0" err="1"/>
              <a:t>Rost</a:t>
            </a:r>
            <a:r>
              <a:rPr lang="en-US" sz="1100" dirty="0"/>
              <a:t> / Personality and Individual Differences 51 (2011) </a:t>
            </a:r>
            <a:r>
              <a:rPr lang="en-US" sz="1100" dirty="0" smtClean="0"/>
              <a:t>337–342</a:t>
            </a:r>
            <a:br>
              <a:rPr lang="en-US" sz="1100" dirty="0" smtClean="0"/>
            </a:br>
            <a:r>
              <a:rPr lang="en-US" sz="1100" dirty="0" smtClean="0"/>
              <a:t>"Generational </a:t>
            </a:r>
            <a:r>
              <a:rPr lang="en-US" sz="1100" dirty="0"/>
              <a:t>gains on the Draw-a-Person IQ scores: A three-decade comparison from Turkey", </a:t>
            </a:r>
            <a:r>
              <a:rPr lang="en-US" sz="1100" dirty="0" err="1"/>
              <a:t>Kagitcibasi</a:t>
            </a:r>
            <a:r>
              <a:rPr lang="en-US" sz="1100" dirty="0"/>
              <a:t>, C., &amp; </a:t>
            </a:r>
            <a:r>
              <a:rPr lang="en-US" sz="1100" dirty="0" err="1"/>
              <a:t>Biricik</a:t>
            </a:r>
            <a:r>
              <a:rPr lang="en-US" sz="1100" dirty="0"/>
              <a:t>, D., Intelligence (2011), doi:10.1016/j.intell.2011.06.001</a:t>
            </a:r>
            <a:br>
              <a:rPr lang="en-US" sz="1100" dirty="0"/>
            </a:br>
            <a:r>
              <a:rPr lang="en-US" sz="1100" i="1" dirty="0" smtClean="0"/>
              <a:t>"</a:t>
            </a:r>
            <a:r>
              <a:rPr lang="en-US" sz="1100" i="1" dirty="0"/>
              <a:t>Height, Health and Cognitive Function at Older Ages: Cross-National Evidence from Europe", </a:t>
            </a:r>
            <a:r>
              <a:rPr lang="en-US" sz="1100" i="1" dirty="0" err="1"/>
              <a:t>Cahit</a:t>
            </a:r>
            <a:r>
              <a:rPr lang="en-US" sz="1100" i="1" dirty="0"/>
              <a:t> </a:t>
            </a:r>
            <a:r>
              <a:rPr lang="en-US" sz="1100" i="1" dirty="0" err="1"/>
              <a:t>Guven</a:t>
            </a:r>
            <a:r>
              <a:rPr lang="en-US" sz="1100" i="1" dirty="0"/>
              <a:t>, 2011. </a:t>
            </a:r>
            <a:endParaRPr lang="en-US" sz="1100" dirty="0"/>
          </a:p>
          <a:p>
            <a:pPr marL="0" indent="0">
              <a:buNone/>
            </a:pPr>
            <a:r>
              <a:rPr lang="en-US" sz="1100" dirty="0" smtClean="0"/>
              <a:t>“</a:t>
            </a:r>
            <a:r>
              <a:rPr lang="en-US" sz="1100" dirty="0"/>
              <a:t>Home country national intelligence and self-employment rates among immigrants in Norway », E. </a:t>
            </a:r>
            <a:r>
              <a:rPr lang="en-US" sz="1100" dirty="0" err="1"/>
              <a:t>Vinogradov</a:t>
            </a:r>
            <a:r>
              <a:rPr lang="en-US" sz="1100" dirty="0"/>
              <a:t>, L. </a:t>
            </a:r>
            <a:r>
              <a:rPr lang="en-US" sz="1100" dirty="0" err="1"/>
              <a:t>Kolvereid</a:t>
            </a:r>
            <a:r>
              <a:rPr lang="en-US" sz="1100" dirty="0"/>
              <a:t>, Intelligence 38 (2010) 151–159. </a:t>
            </a:r>
            <a:br>
              <a:rPr lang="en-US" sz="1100" dirty="0"/>
            </a:br>
            <a:r>
              <a:rPr lang="en-US" sz="1100" i="1" dirty="0"/>
              <a:t> </a:t>
            </a:r>
            <a:r>
              <a:rPr lang="en-US" sz="1100" i="1" dirty="0" smtClean="0"/>
              <a:t>"</a:t>
            </a:r>
            <a:r>
              <a:rPr lang="en-US" sz="1100" i="1" dirty="0"/>
              <a:t>Human Capital in the Creation of Social Capital: Evidence from Diplomatic Parking Tickets" </a:t>
            </a:r>
            <a:r>
              <a:rPr lang="en-US" sz="1100" i="1" dirty="0" err="1"/>
              <a:t>Garett</a:t>
            </a:r>
            <a:r>
              <a:rPr lang="en-US" sz="1100" i="1" dirty="0"/>
              <a:t> J</a:t>
            </a:r>
            <a:r>
              <a:rPr lang="en-US" sz="1100" dirty="0"/>
              <a:t>« The theory of intelligence and its measurement” A.R. Jensen / Intelligence 39 (2011) 171–177</a:t>
            </a:r>
            <a:br>
              <a:rPr lang="en-US" sz="1100" dirty="0"/>
            </a:br>
            <a:r>
              <a:rPr lang="en-US" sz="1100" dirty="0"/>
              <a:t> </a:t>
            </a:r>
            <a:r>
              <a:rPr lang="en-US" sz="1100" dirty="0" smtClean="0"/>
              <a:t>“</a:t>
            </a:r>
            <a:r>
              <a:rPr lang="en-US" sz="1100" dirty="0"/>
              <a:t>Individual Differences in Animal Intelligence: Learning, Reasoning, Selective Attention and Inter-Species Conservation of a Cognitive Trait”, Louis D. </a:t>
            </a:r>
            <a:r>
              <a:rPr lang="en-US" sz="1100" dirty="0" err="1"/>
              <a:t>Matzel</a:t>
            </a:r>
            <a:r>
              <a:rPr lang="en-US" sz="1100" dirty="0"/>
              <a:t>, Christopher </a:t>
            </a:r>
            <a:r>
              <a:rPr lang="en-US" sz="1100" dirty="0" err="1"/>
              <a:t>Wass</a:t>
            </a:r>
            <a:r>
              <a:rPr lang="en-US" sz="1100" dirty="0"/>
              <a:t> and Stefan </a:t>
            </a:r>
            <a:r>
              <a:rPr lang="en-US" sz="1100" dirty="0" err="1"/>
              <a:t>Kolata</a:t>
            </a:r>
            <a:r>
              <a:rPr lang="en-US" sz="1100" dirty="0"/>
              <a:t>,  International Journal of Comparative Psychology, 2011, 24, 36-59.</a:t>
            </a:r>
            <a:r>
              <a:rPr lang="en-US" sz="1000" dirty="0"/>
              <a:t/>
            </a:r>
            <a:br>
              <a:rPr lang="en-US" sz="1000" dirty="0"/>
            </a:br>
            <a:r>
              <a:rPr lang="en-US" sz="1100" dirty="0" err="1" smtClean="0"/>
              <a:t>Rindermann</a:t>
            </a:r>
            <a:r>
              <a:rPr lang="en-US" sz="1100" dirty="0"/>
              <a:t>, H. "Intellectual classes, technological progress and economic development: The rise of cognitive capitalism." Personality and Individual Differences (2011), doi:10.1016/j.paid.2011.07.001.</a:t>
            </a:r>
            <a:endParaRPr lang="fr-BE" sz="11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198</a:t>
            </a:fld>
            <a:endParaRPr lang="fr-BE" dirty="0"/>
          </a:p>
        </p:txBody>
      </p:sp>
      <p:pic>
        <p:nvPicPr>
          <p:cNvPr id="6146"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1196752"/>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162880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198884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2276872"/>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2852936"/>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492896"/>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3212976"/>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573016"/>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933056"/>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293096"/>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4941168"/>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4"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4581128"/>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70" name="Picture 26"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5157192"/>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72" name="Picture 28"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5445224"/>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174" name="Picture 30"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5805264"/>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9" y="6165304"/>
            <a:ext cx="95250" cy="9525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550410" y="765837"/>
            <a:ext cx="882486" cy="369332"/>
          </a:xfrm>
          <a:prstGeom prst="rect">
            <a:avLst/>
          </a:prstGeom>
          <a:noFill/>
        </p:spPr>
        <p:txBody>
          <a:bodyPr wrap="none" rtlCol="0">
            <a:spAutoFit/>
          </a:bodyPr>
          <a:lstStyle/>
          <a:p>
            <a:r>
              <a:rPr lang="fr-BE" dirty="0" smtClean="0"/>
              <a:t>Etudes:</a:t>
            </a:r>
            <a:endParaRPr lang="fr-BE" dirty="0"/>
          </a:p>
        </p:txBody>
      </p:sp>
    </p:spTree>
    <p:extLst>
      <p:ext uri="{BB962C8B-B14F-4D97-AF65-F5344CB8AC3E}">
        <p14:creationId xmlns:p14="http://schemas.microsoft.com/office/powerpoint/2010/main" val="1795019115"/>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7134"/>
            <a:ext cx="8229600" cy="1143000"/>
          </a:xfrm>
        </p:spPr>
        <p:txBody>
          <a:bodyPr/>
          <a:lstStyle/>
          <a:p>
            <a:r>
              <a:rPr lang="fr-BE" dirty="0"/>
              <a:t>Bibliographie</a:t>
            </a:r>
          </a:p>
        </p:txBody>
      </p:sp>
      <p:sp>
        <p:nvSpPr>
          <p:cNvPr id="3" name="Espace réservé du contenu 2"/>
          <p:cNvSpPr>
            <a:spLocks noGrp="1"/>
          </p:cNvSpPr>
          <p:nvPr>
            <p:ph idx="1"/>
          </p:nvPr>
        </p:nvSpPr>
        <p:spPr>
          <a:xfrm>
            <a:off x="94334" y="845113"/>
            <a:ext cx="8784976" cy="5616624"/>
          </a:xfrm>
        </p:spPr>
        <p:txBody>
          <a:bodyPr/>
          <a:lstStyle/>
          <a:p>
            <a:pPr marL="0" indent="0">
              <a:buNone/>
            </a:pPr>
            <a:r>
              <a:rPr lang="en-US" sz="1100" dirty="0"/>
              <a:t>  “Intelligence tests with higher g-loadings show higher correlations with body symmetry: Evidence for a general fitness factor mediated by developmental stability”, M.D. </a:t>
            </a:r>
            <a:r>
              <a:rPr lang="en-US" sz="1100" dirty="0" err="1"/>
              <a:t>Prokosch</a:t>
            </a:r>
            <a:r>
              <a:rPr lang="en-US" sz="1100" dirty="0"/>
              <a:t> et al., Intelligence 33 (2005) 203–213. </a:t>
            </a:r>
            <a:br>
              <a:rPr lang="en-US" sz="1100" dirty="0"/>
            </a:br>
            <a:r>
              <a:rPr lang="en-US" sz="1100" dirty="0"/>
              <a:t> “IQ differences between the north and south of Italy: A reply to </a:t>
            </a:r>
            <a:r>
              <a:rPr lang="en-US" sz="1100" dirty="0" err="1"/>
              <a:t>Beraldo</a:t>
            </a:r>
            <a:r>
              <a:rPr lang="en-US" sz="1100" dirty="0"/>
              <a:t> and </a:t>
            </a:r>
            <a:r>
              <a:rPr lang="en-US" sz="1100" dirty="0" err="1"/>
              <a:t>Cornoldi</a:t>
            </a:r>
            <a:r>
              <a:rPr lang="en-US" sz="1100" dirty="0"/>
              <a:t>, </a:t>
            </a:r>
            <a:r>
              <a:rPr lang="en-US" sz="1100" dirty="0" err="1"/>
              <a:t>Belacchi</a:t>
            </a:r>
            <a:r>
              <a:rPr lang="en-US" sz="1100" dirty="0"/>
              <a:t>, </a:t>
            </a:r>
            <a:r>
              <a:rPr lang="en-US" sz="1100" dirty="0" err="1"/>
              <a:t>Giofre</a:t>
            </a:r>
            <a:r>
              <a:rPr lang="en-US" sz="1100" dirty="0"/>
              <a:t>, Martini, and </a:t>
            </a:r>
            <a:r>
              <a:rPr lang="en-US" sz="1100" dirty="0" err="1"/>
              <a:t>Tressoldi</a:t>
            </a:r>
            <a:r>
              <a:rPr lang="en-US" sz="1100" dirty="0"/>
              <a:t> », R. Lynn, Intelligence 38 (2010) 451–455. </a:t>
            </a:r>
            <a:br>
              <a:rPr lang="en-US" sz="1100" dirty="0"/>
            </a:br>
            <a:r>
              <a:rPr lang="en-US" sz="1100" dirty="0"/>
              <a:t> "Life history theory and race differences: An appreciation of Richard Lynn’s contributions to science", Rushton, J. P., Personality and Individual Differences (2011), doi:10.1016/j.paid.2011.03.012  </a:t>
            </a:r>
            <a:br>
              <a:rPr lang="en-US" sz="1100" dirty="0"/>
            </a:br>
            <a:r>
              <a:rPr lang="en-US" sz="1100" dirty="0"/>
              <a:t> "National differences in personality", </a:t>
            </a:r>
            <a:r>
              <a:rPr lang="en-US" sz="1100" dirty="0" err="1"/>
              <a:t>Allik</a:t>
            </a:r>
            <a:r>
              <a:rPr lang="en-US" sz="1100" dirty="0"/>
              <a:t>, J., Personality and Individual Differences (2011), doi:10.1016/j.paid.2011.05.011</a:t>
            </a:r>
            <a:br>
              <a:rPr lang="en-US" sz="1100" dirty="0"/>
            </a:br>
            <a:r>
              <a:rPr lang="en-US" sz="1100" dirty="0"/>
              <a:t> "National IQ and economic outcomes", </a:t>
            </a:r>
            <a:r>
              <a:rPr lang="en-US" sz="1100" dirty="0" err="1"/>
              <a:t>Meisenberg</a:t>
            </a:r>
            <a:r>
              <a:rPr lang="en-US" sz="1100" dirty="0"/>
              <a:t>, G., Personality and Individual Differences (2011), doi:10.1016/j.paid.2011.06.022  </a:t>
            </a:r>
            <a:br>
              <a:rPr lang="en-US" sz="1100" dirty="0"/>
            </a:br>
            <a:r>
              <a:rPr lang="en-US" sz="1100" dirty="0"/>
              <a:t> “National IQs calculated and validated for 108 nations”, R. Lynn, G. </a:t>
            </a:r>
            <a:r>
              <a:rPr lang="en-US" sz="1100" dirty="0" err="1"/>
              <a:t>Meisenberg</a:t>
            </a:r>
            <a:r>
              <a:rPr lang="en-US" sz="1100" dirty="0"/>
              <a:t>, Intelligence 38 (2010) 353–360. </a:t>
            </a:r>
            <a:br>
              <a:rPr lang="en-US" sz="1100" dirty="0"/>
            </a:br>
            <a:r>
              <a:rPr lang="en-US" sz="1100" dirty="0"/>
              <a:t> “National IQs predict educational attainment in math, reading and science across 56 nations », R. Lynn, J. </a:t>
            </a:r>
            <a:r>
              <a:rPr lang="en-US" sz="1100" dirty="0" err="1"/>
              <a:t>Mikk</a:t>
            </a:r>
            <a:r>
              <a:rPr lang="en-US" sz="1100" dirty="0"/>
              <a:t>, Intelligence 37 (2009) 305–310. </a:t>
            </a:r>
            <a:br>
              <a:rPr lang="en-US" sz="1100" dirty="0"/>
            </a:br>
            <a:r>
              <a:rPr lang="en-US" sz="1100" dirty="0"/>
              <a:t> “On the high intelligence and cognitive achievements of Jews in Britain”, R. Lynn, D. Longley, Intelligence 34 (2006) 541–547. </a:t>
            </a:r>
          </a:p>
          <a:p>
            <a:pPr marL="0" indent="0">
              <a:buNone/>
            </a:pPr>
            <a:r>
              <a:rPr lang="en-US" sz="1100" dirty="0"/>
              <a:t>"RELATIONSHIP BETWEEN EMPATHY, IQ AND PERSPECTIVE-TAKING IN YOUNG CHILDREN", JANICE K. STRAND, B. S.A THESIS IN HOME AND FAMILY LIFE, 1982.</a:t>
            </a:r>
          </a:p>
          <a:p>
            <a:pPr marL="0" indent="0">
              <a:buNone/>
            </a:pPr>
            <a:r>
              <a:rPr lang="en-US" sz="1100" dirty="0"/>
              <a:t>"Richard Lynn’s contributions to personality and intelligence", Thompson, J. Personality and Individual Differences (2011), doi:10.1016/j.paid.2011.03.013  </a:t>
            </a:r>
            <a:br>
              <a:rPr lang="en-US" sz="1100" dirty="0"/>
            </a:br>
            <a:r>
              <a:rPr lang="en-US" sz="1100" dirty="0"/>
              <a:t> </a:t>
            </a:r>
            <a:r>
              <a:rPr lang="en-US" sz="1100" dirty="0" err="1" smtClean="0"/>
              <a:t>Templer</a:t>
            </a:r>
            <a:r>
              <a:rPr lang="en-US" sz="1100" dirty="0"/>
              <a:t>, D. I. "Richard Lynn and the evolution of conscientiousness", Personality and Individual Differences (2011), doi:10.1016/j.paid.2011.05.023  </a:t>
            </a:r>
            <a:br>
              <a:rPr lang="en-US" sz="1100" dirty="0"/>
            </a:br>
            <a:r>
              <a:rPr lang="en-US" sz="1100" dirty="0" smtClean="0"/>
              <a:t> “</a:t>
            </a:r>
            <a:r>
              <a:rPr lang="en-US" sz="1100" dirty="0"/>
              <a:t>School-level genetic variation predicts school-level verbal IQ scores: Results from a sample of American middle and high schools”, K.M. Beaver, J.P. Wright, Intelligence 39 (2011) 193–197.</a:t>
            </a:r>
            <a:br>
              <a:rPr lang="en-US" sz="1100" dirty="0"/>
            </a:br>
            <a:r>
              <a:rPr lang="en-US" sz="1100" dirty="0"/>
              <a:t> </a:t>
            </a:r>
            <a:r>
              <a:rPr lang="en-US" sz="1100" dirty="0" smtClean="0"/>
              <a:t>“</a:t>
            </a:r>
            <a:r>
              <a:rPr lang="en-US" sz="1100" dirty="0"/>
              <a:t>Sex differences in educational attainment”, </a:t>
            </a:r>
            <a:r>
              <a:rPr lang="en-US" sz="1100" dirty="0" err="1"/>
              <a:t>Mikk</a:t>
            </a:r>
            <a:r>
              <a:rPr lang="en-US" sz="1100" dirty="0"/>
              <a:t> J. et al., Personality and Individual Differences (2011), doi:10.1016/j.paid.2011.06.003</a:t>
            </a:r>
            <a:br>
              <a:rPr lang="en-US" sz="1100" dirty="0"/>
            </a:br>
            <a:r>
              <a:rPr lang="en-US" sz="1100" dirty="0"/>
              <a:t> </a:t>
            </a:r>
            <a:r>
              <a:rPr lang="en-US" sz="1100" dirty="0" smtClean="0"/>
              <a:t>”Studies </a:t>
            </a:r>
            <a:r>
              <a:rPr lang="en-US" sz="1100" dirty="0"/>
              <a:t>of socioeconomic and ethnic differences in intelligence in the former Soviet Union in the early twentieth </a:t>
            </a:r>
            <a:r>
              <a:rPr lang="en-US" sz="1100" dirty="0" smtClean="0"/>
              <a:t>century”, </a:t>
            </a:r>
            <a:r>
              <a:rPr lang="en-US" sz="1100" dirty="0"/>
              <a:t>A. </a:t>
            </a:r>
            <a:r>
              <a:rPr lang="en-US" sz="1100" dirty="0" err="1"/>
              <a:t>Grigoriev</a:t>
            </a:r>
            <a:r>
              <a:rPr lang="en-US" sz="1100" dirty="0"/>
              <a:t>, R. Lynn, Intelligence 37 (2009) 447–452.</a:t>
            </a:r>
          </a:p>
          <a:p>
            <a:pPr marL="0" indent="0">
              <a:buNone/>
            </a:pPr>
            <a:r>
              <a:rPr lang="en-US" sz="1100" dirty="0"/>
              <a:t>“The Brain as a Distributed Intelligent Processing System: An EEG Study”, Armando </a:t>
            </a:r>
            <a:r>
              <a:rPr lang="en-US" sz="1100" dirty="0" err="1"/>
              <a:t>Freitas</a:t>
            </a:r>
            <a:r>
              <a:rPr lang="en-US" sz="1100" dirty="0"/>
              <a:t> da Rocha, Fabio </a:t>
            </a:r>
            <a:r>
              <a:rPr lang="en-US" sz="1100" dirty="0" err="1"/>
              <a:t>Theoto</a:t>
            </a:r>
            <a:r>
              <a:rPr lang="en-US" sz="1100" dirty="0"/>
              <a:t> Rocha, Eduardo </a:t>
            </a:r>
            <a:r>
              <a:rPr lang="en-US" sz="1100" dirty="0" err="1"/>
              <a:t>Massad</a:t>
            </a:r>
            <a:r>
              <a:rPr lang="en-US" sz="1100" dirty="0"/>
              <a:t>, </a:t>
            </a:r>
            <a:r>
              <a:rPr lang="en-US" sz="1100" dirty="0" err="1"/>
              <a:t>PLoS</a:t>
            </a:r>
            <a:r>
              <a:rPr lang="en-US" sz="1100" dirty="0"/>
              <a:t> ONE, March 2011, Volume 6, Issue 3, e17355.</a:t>
            </a:r>
          </a:p>
          <a:p>
            <a:pPr marL="0" indent="0">
              <a:buNone/>
            </a:pPr>
            <a:r>
              <a:rPr lang="en-US" sz="1100" dirty="0"/>
              <a:t>“The decline of the world's IQ”, R. Lynn, J. Harvey, Intelligence 36 (2008) 112–120. </a:t>
            </a:r>
            <a:br>
              <a:rPr lang="en-US" sz="1100" dirty="0"/>
            </a:br>
            <a:r>
              <a:rPr lang="en-US" sz="1100" i="1" dirty="0"/>
              <a:t> "The evolution of general intelligence", Kanazawa, S.,  Personality and Individual Differences (2011), doi:10.1016/j.paid.2011.05.015</a:t>
            </a:r>
            <a:r>
              <a:rPr lang="en-US" sz="1100" dirty="0"/>
              <a:t/>
            </a:r>
            <a:br>
              <a:rPr lang="en-US" sz="1100" dirty="0"/>
            </a:br>
            <a:r>
              <a:rPr lang="en-US" sz="1100" dirty="0"/>
              <a:t> </a:t>
            </a:r>
            <a:r>
              <a:rPr lang="en-US" sz="1100" dirty="0" smtClean="0"/>
              <a:t>“</a:t>
            </a:r>
            <a:r>
              <a:rPr lang="en-US" sz="1100" dirty="0"/>
              <a:t>The Neglected Role of Adolescent Emotional Well-Being in National Educational Achievement: Bridging the Gap Between Education and Mental Health Policies”, </a:t>
            </a:r>
            <a:r>
              <a:rPr lang="en-US" sz="1100" i="1" dirty="0"/>
              <a:t>S.R. </a:t>
            </a:r>
            <a:r>
              <a:rPr lang="en-US" sz="1100" i="1" dirty="0" err="1"/>
              <a:t>Sznitman</a:t>
            </a:r>
            <a:r>
              <a:rPr lang="en-US" sz="1100" i="1" dirty="0"/>
              <a:t> et al. / Journal of Adolescent Health 48 (2011) 135–142.</a:t>
            </a:r>
            <a:r>
              <a:rPr lang="en-US" sz="1100" dirty="0"/>
              <a:t/>
            </a:r>
            <a:br>
              <a:rPr lang="en-US" sz="1100" dirty="0"/>
            </a:br>
            <a:r>
              <a:rPr lang="en-US" sz="1100" dirty="0"/>
              <a:t> </a:t>
            </a:r>
            <a:r>
              <a:rPr lang="en-US" sz="1100" dirty="0" smtClean="0"/>
              <a:t>"</a:t>
            </a:r>
            <a:r>
              <a:rPr lang="en-US" sz="1100" dirty="0"/>
              <a:t>The Flynn effect in Korea: Large gains", </a:t>
            </a:r>
            <a:r>
              <a:rPr lang="en-US" sz="1100" dirty="0" err="1"/>
              <a:t>Te</a:t>
            </a:r>
            <a:r>
              <a:rPr lang="en-US" sz="1100" dirty="0"/>
              <a:t> </a:t>
            </a:r>
            <a:r>
              <a:rPr lang="en-US" sz="1100" dirty="0" err="1"/>
              <a:t>Nijenhuis</a:t>
            </a:r>
            <a:r>
              <a:rPr lang="en-US" sz="1100" dirty="0"/>
              <a:t>, J., et al. Personality and Individual Differences (2011), doi:10.1016/j.paid.2011.03.022</a:t>
            </a:r>
            <a:br>
              <a:rPr lang="en-US" sz="1100" dirty="0"/>
            </a:br>
            <a:r>
              <a:rPr lang="en-US" sz="1100" dirty="0"/>
              <a:t> </a:t>
            </a:r>
            <a:r>
              <a:rPr lang="en-US" sz="1100" dirty="0" smtClean="0"/>
              <a:t>«</a:t>
            </a:r>
            <a:r>
              <a:rPr lang="en-US" sz="1100" dirty="0"/>
              <a:t>The geography of IQ», G.A. </a:t>
            </a:r>
            <a:r>
              <a:rPr lang="en-US" sz="1100" dirty="0" err="1"/>
              <a:t>Gelade</a:t>
            </a:r>
            <a:r>
              <a:rPr lang="en-US" sz="1100" dirty="0"/>
              <a:t>, Intelligence 36 (2008) 495–501.</a:t>
            </a:r>
            <a:br>
              <a:rPr lang="en-US" sz="1100" dirty="0"/>
            </a:br>
            <a:r>
              <a:rPr lang="en-US" sz="1100" dirty="0"/>
              <a:t> </a:t>
            </a:r>
            <a:r>
              <a:rPr lang="en-US" sz="1100" dirty="0" smtClean="0"/>
              <a:t>«</a:t>
            </a:r>
            <a:r>
              <a:rPr lang="en-US" sz="1100" dirty="0"/>
              <a:t> The reproduction of intelligence », G. </a:t>
            </a:r>
            <a:r>
              <a:rPr lang="en-US" sz="1100" dirty="0" err="1"/>
              <a:t>Meisenberg</a:t>
            </a:r>
            <a:r>
              <a:rPr lang="en-US" sz="1100" dirty="0"/>
              <a:t>, Intelligence 38 (2010) 220–230.</a:t>
            </a:r>
            <a:br>
              <a:rPr lang="en-US" sz="1100" dirty="0"/>
            </a:br>
            <a:r>
              <a:rPr lang="en-US" sz="1100" dirty="0"/>
              <a:t> </a:t>
            </a:r>
            <a:r>
              <a:rPr lang="en-US" sz="1100" dirty="0" smtClean="0"/>
              <a:t>“</a:t>
            </a:r>
            <a:r>
              <a:rPr lang="en-US" sz="1100" dirty="0"/>
              <a:t>The evolution of primate general and cultural intelligence”, Simon M. Reader, </a:t>
            </a:r>
            <a:r>
              <a:rPr lang="en-US" sz="1100" dirty="0" err="1"/>
              <a:t>Yfke</a:t>
            </a:r>
            <a:r>
              <a:rPr lang="en-US" sz="1100" dirty="0"/>
              <a:t> Hager and Kevin N. </a:t>
            </a:r>
            <a:r>
              <a:rPr lang="en-US" sz="1100" dirty="0" err="1"/>
              <a:t>Laland</a:t>
            </a:r>
            <a:r>
              <a:rPr lang="en-US" sz="1100" dirty="0"/>
              <a:t>, Phil. Trans. R. Soc. B (2011) 366, 1017–1027, doi:10.1098/rstb.2010.0342</a:t>
            </a:r>
          </a:p>
          <a:p>
            <a:pPr marL="0" indent="0">
              <a:buNone/>
            </a:pPr>
            <a:r>
              <a:rPr lang="en-US" sz="1100" dirty="0"/>
              <a:t>“What has caused the Flynn effect ? Secular increases in the Development Quotients of infants”, R. Lynn, Intelligence 37 (2009) 16–24. </a:t>
            </a:r>
          </a:p>
          <a:p>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199</a:t>
            </a:fld>
            <a:endParaRPr lang="fr-BE" dirty="0"/>
          </a:p>
        </p:txBody>
      </p:sp>
      <p:pic>
        <p:nvPicPr>
          <p:cNvPr id="5"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933103"/>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126876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1556792"/>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1916832"/>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2060848"/>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2229247"/>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242121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2606038"/>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2780928"/>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3192558"/>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3501008"/>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3653425"/>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4005064"/>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4190337"/>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4560344"/>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4893543"/>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82" y="505531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4" y="5253583"/>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82" y="558924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82" y="5783131"/>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82" y="594928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82" y="6093296"/>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tatic.wikeo.be/files/7655/point_ro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82" y="6453336"/>
            <a:ext cx="9525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0727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98FBA924-5F96-4D1D-8257-5E713DDD0644}" type="slidenum">
              <a:rPr lang="fr-BE" smtClean="0"/>
              <a:pPr>
                <a:defRPr/>
              </a:pPr>
              <a:t>2</a:t>
            </a:fld>
            <a:endParaRPr lang="fr-BE" dirty="0"/>
          </a:p>
        </p:txBody>
      </p:sp>
      <p:pic>
        <p:nvPicPr>
          <p:cNvPr id="3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484313"/>
            <a:ext cx="6678612" cy="37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B6929B2-5D4D-4AEC-84D5-1592C05C31DC}" type="slidenum">
              <a:rPr lang="fr-BE" smtClean="0"/>
              <a:pPr>
                <a:defRPr/>
              </a:pPr>
              <a:t>20</a:t>
            </a:fld>
            <a:endParaRPr lang="fr-BE" dirty="0"/>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708275"/>
            <a:ext cx="5916612"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8" name="Titre 4"/>
          <p:cNvSpPr>
            <a:spLocks noGrp="1"/>
          </p:cNvSpPr>
          <p:nvPr>
            <p:ph type="title"/>
          </p:nvPr>
        </p:nvSpPr>
        <p:spPr>
          <a:xfrm>
            <a:off x="539750" y="476250"/>
            <a:ext cx="8229600" cy="1143000"/>
          </a:xfrm>
        </p:spPr>
        <p:txBody>
          <a:bodyPr/>
          <a:lstStyle/>
          <a:p>
            <a:r>
              <a:rPr lang="fr-BE" dirty="0" smtClean="0"/>
              <a:t>Quelques exemples d’activités cognitives et leur saturation en g…</a:t>
            </a:r>
          </a:p>
        </p:txBody>
      </p:sp>
      <p:sp>
        <p:nvSpPr>
          <p:cNvPr id="3" name="ZoneTexte 2"/>
          <p:cNvSpPr txBox="1"/>
          <p:nvPr/>
        </p:nvSpPr>
        <p:spPr>
          <a:xfrm>
            <a:off x="76220" y="6446490"/>
            <a:ext cx="2501006" cy="261610"/>
          </a:xfrm>
          <a:prstGeom prst="rect">
            <a:avLst/>
          </a:prstGeom>
          <a:noFill/>
        </p:spPr>
        <p:txBody>
          <a:bodyPr wrap="none" rtlCol="0">
            <a:spAutoFit/>
          </a:bodyPr>
          <a:lstStyle/>
          <a:p>
            <a:r>
              <a:rPr lang="fr-BE" sz="1100" dirty="0" smtClean="0"/>
              <a:t>Tiré de « The g factor », 1998, A. Jensen.</a:t>
            </a:r>
            <a:endParaRPr lang="fr-BE" sz="1100" dirty="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200</a:t>
            </a:fld>
            <a:endParaRPr lang="fr-BE" dirty="0"/>
          </a:p>
        </p:txBody>
      </p:sp>
      <p:pic>
        <p:nvPicPr>
          <p:cNvPr id="7170" name="Picture 2" descr="C:\Users\Baptiste\Downloads\28927229-jpeg_preview_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908720"/>
            <a:ext cx="4896544" cy="3672408"/>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2051720" y="5085184"/>
            <a:ext cx="6264696" cy="646331"/>
          </a:xfrm>
          <a:prstGeom prst="rect">
            <a:avLst/>
          </a:prstGeom>
          <a:noFill/>
        </p:spPr>
        <p:txBody>
          <a:bodyPr wrap="square" rtlCol="0">
            <a:spAutoFit/>
          </a:bodyPr>
          <a:lstStyle/>
          <a:p>
            <a:r>
              <a:rPr lang="fr-BE" dirty="0" smtClean="0"/>
              <a:t>A Richard Lynn, </a:t>
            </a:r>
            <a:br>
              <a:rPr lang="fr-BE" dirty="0" smtClean="0"/>
            </a:br>
            <a:r>
              <a:rPr lang="fr-BE" dirty="0" smtClean="0"/>
              <a:t>l’homme qui a révolutionné la sociologie.</a:t>
            </a:r>
            <a:endParaRPr lang="fr-BE" dirty="0"/>
          </a:p>
        </p:txBody>
      </p:sp>
      <p:sp>
        <p:nvSpPr>
          <p:cNvPr id="8" name="ZoneTexte 7"/>
          <p:cNvSpPr txBox="1"/>
          <p:nvPr/>
        </p:nvSpPr>
        <p:spPr>
          <a:xfrm>
            <a:off x="5611038" y="4581128"/>
            <a:ext cx="1337226" cy="246221"/>
          </a:xfrm>
          <a:prstGeom prst="rect">
            <a:avLst/>
          </a:prstGeom>
          <a:noFill/>
        </p:spPr>
        <p:txBody>
          <a:bodyPr wrap="none" rtlCol="0">
            <a:spAutoFit/>
          </a:bodyPr>
          <a:lstStyle/>
          <a:p>
            <a:r>
              <a:rPr lang="fr-BE" sz="1000" dirty="0" smtClean="0"/>
              <a:t>Richard Lynn en 2011.</a:t>
            </a:r>
            <a:endParaRPr lang="fr-BE" sz="1000" dirty="0"/>
          </a:p>
        </p:txBody>
      </p:sp>
      <p:sp>
        <p:nvSpPr>
          <p:cNvPr id="9" name="ZoneTexte 8"/>
          <p:cNvSpPr txBox="1"/>
          <p:nvPr/>
        </p:nvSpPr>
        <p:spPr>
          <a:xfrm>
            <a:off x="0" y="6088559"/>
            <a:ext cx="8064896" cy="769441"/>
          </a:xfrm>
          <a:prstGeom prst="rect">
            <a:avLst/>
          </a:prstGeom>
          <a:noFill/>
        </p:spPr>
        <p:txBody>
          <a:bodyPr wrap="square" rtlCol="0">
            <a:spAutoFit/>
          </a:bodyPr>
          <a:lstStyle/>
          <a:p>
            <a:r>
              <a:rPr lang="fr-BE" sz="1100" dirty="0" smtClean="0"/>
              <a:t>Richard Lynn est docteur </a:t>
            </a:r>
            <a:r>
              <a:rPr lang="fr-BE" sz="1100" dirty="0"/>
              <a:t>en psychologie de l'université de Cambridge.</a:t>
            </a:r>
            <a:br>
              <a:rPr lang="fr-BE" sz="1100" dirty="0"/>
            </a:br>
            <a:r>
              <a:rPr lang="fr-BE" sz="1100" dirty="0"/>
              <a:t>Il est </a:t>
            </a:r>
            <a:r>
              <a:rPr lang="fr-BE" sz="1100" dirty="0" smtClean="0"/>
              <a:t>professeur et chef du département psychologie </a:t>
            </a:r>
            <a:r>
              <a:rPr lang="fr-BE" sz="1100" dirty="0"/>
              <a:t>à </a:t>
            </a:r>
            <a:r>
              <a:rPr lang="fr-BE" sz="1100" dirty="0" smtClean="0"/>
              <a:t>l‘université d’Ulster et professeur à l’institut </a:t>
            </a:r>
            <a:r>
              <a:rPr lang="fr-BE" sz="1100" dirty="0"/>
              <a:t>de recherches </a:t>
            </a:r>
            <a:r>
              <a:rPr lang="fr-BE" sz="1100" dirty="0" smtClean="0"/>
              <a:t>en </a:t>
            </a:r>
            <a:r>
              <a:rPr lang="fr-BE" sz="1100" dirty="0"/>
              <a:t>psychologie et </a:t>
            </a:r>
            <a:r>
              <a:rPr lang="fr-BE" sz="1100" dirty="0" smtClean="0"/>
              <a:t>économie, </a:t>
            </a:r>
            <a:r>
              <a:rPr lang="fr-BE" sz="1100" dirty="0"/>
              <a:t>à </a:t>
            </a:r>
            <a:r>
              <a:rPr lang="fr-BE" sz="1100" dirty="0" smtClean="0"/>
              <a:t>Dublin. </a:t>
            </a:r>
            <a:r>
              <a:rPr lang="fr-BE" sz="1100" dirty="0"/>
              <a:t>Il a gagné le prix </a:t>
            </a:r>
            <a:r>
              <a:rPr lang="fr-BE" sz="1100" dirty="0" err="1"/>
              <a:t>Passingham</a:t>
            </a:r>
            <a:r>
              <a:rPr lang="fr-BE" sz="1100" dirty="0"/>
              <a:t>, le prix de l'université de Cambridge comme meilleur étudiant de l'année en </a:t>
            </a:r>
            <a:r>
              <a:rPr lang="fr-BE" sz="1100" dirty="0" smtClean="0"/>
              <a:t>psychologie </a:t>
            </a:r>
            <a:r>
              <a:rPr lang="fr-BE" sz="1100" dirty="0"/>
              <a:t>et le prix attribué par </a:t>
            </a:r>
            <a:r>
              <a:rPr lang="fr-BE" sz="1100" dirty="0" err="1"/>
              <a:t>mensa</a:t>
            </a:r>
            <a:r>
              <a:rPr lang="fr-BE" sz="1100" dirty="0"/>
              <a:t>, le US </a:t>
            </a:r>
            <a:r>
              <a:rPr lang="fr-BE" sz="1100" dirty="0" err="1"/>
              <a:t>mensa</a:t>
            </a:r>
            <a:r>
              <a:rPr lang="fr-BE" sz="1100" dirty="0"/>
              <a:t> </a:t>
            </a:r>
            <a:r>
              <a:rPr lang="fr-BE" sz="1100" dirty="0" err="1"/>
              <a:t>award</a:t>
            </a:r>
            <a:r>
              <a:rPr lang="fr-BE" sz="1100" dirty="0"/>
              <a:t> for excellence </a:t>
            </a:r>
            <a:r>
              <a:rPr lang="fr-BE" sz="1100" dirty="0" smtClean="0"/>
              <a:t>(En 1985, 1993 et 2007) </a:t>
            </a:r>
            <a:r>
              <a:rPr lang="fr-BE" sz="1100" dirty="0"/>
              <a:t>pour son travail sur l'intelligence.</a:t>
            </a:r>
          </a:p>
        </p:txBody>
      </p:sp>
    </p:spTree>
    <p:extLst>
      <p:ext uri="{BB962C8B-B14F-4D97-AF65-F5344CB8AC3E}">
        <p14:creationId xmlns:p14="http://schemas.microsoft.com/office/powerpoint/2010/main" val="3639173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82271CF2-B682-4649-9CE6-63B9ABA80505}" type="slidenum">
              <a:rPr lang="fr-BE" smtClean="0"/>
              <a:pPr>
                <a:defRPr/>
              </a:pPr>
              <a:t>21</a:t>
            </a:fld>
            <a:endParaRPr lang="fr-BE" dirty="0"/>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901" y="692696"/>
            <a:ext cx="4075112" cy="451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ZoneTexte 5"/>
          <p:cNvSpPr txBox="1">
            <a:spLocks noChangeArrowheads="1"/>
          </p:cNvSpPr>
          <p:nvPr/>
        </p:nvSpPr>
        <p:spPr bwMode="auto">
          <a:xfrm>
            <a:off x="1620838" y="5661248"/>
            <a:ext cx="61459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Matrices de Raven: une des plus hautes saturation en g à 0,94.</a:t>
            </a:r>
          </a:p>
          <a:p>
            <a:pPr eaLnBrk="1" hangingPunct="1"/>
            <a:r>
              <a:rPr lang="fr-BE" dirty="0"/>
              <a:t>(un des meilleurs tests de </a:t>
            </a:r>
            <a:r>
              <a:rPr lang="fr-BE" dirty="0" smtClean="0"/>
              <a:t>Q.I)</a:t>
            </a:r>
            <a:endParaRPr lang="fr-BE" dirty="0"/>
          </a:p>
        </p:txBody>
      </p:sp>
      <p:sp>
        <p:nvSpPr>
          <p:cNvPr id="5" name="ZoneTexte 4"/>
          <p:cNvSpPr txBox="1"/>
          <p:nvPr/>
        </p:nvSpPr>
        <p:spPr>
          <a:xfrm>
            <a:off x="76220" y="6446490"/>
            <a:ext cx="2501006" cy="261610"/>
          </a:xfrm>
          <a:prstGeom prst="rect">
            <a:avLst/>
          </a:prstGeom>
          <a:noFill/>
        </p:spPr>
        <p:txBody>
          <a:bodyPr wrap="none" rtlCol="0">
            <a:spAutoFit/>
          </a:bodyPr>
          <a:lstStyle/>
          <a:p>
            <a:r>
              <a:rPr lang="fr-BE" sz="1100" dirty="0" smtClean="0"/>
              <a:t>Tiré de « The g factor », 1998, A. Jensen.</a:t>
            </a:r>
            <a:endParaRPr lang="fr-BE" sz="11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620688"/>
            <a:ext cx="8784976" cy="6624736"/>
          </a:xfrm>
        </p:spPr>
        <p:txBody>
          <a:bodyPr/>
          <a:lstStyle/>
          <a:p>
            <a:pPr marL="0" indent="0">
              <a:buNone/>
            </a:pPr>
            <a:r>
              <a:rPr lang="fr-BE" sz="4000" dirty="0" smtClean="0">
                <a:solidFill>
                  <a:srgbClr val="FF0000"/>
                </a:solidFill>
              </a:rPr>
              <a:t>g est ubiquitaire des fonctions cognitives supérieures</a:t>
            </a:r>
            <a:br>
              <a:rPr lang="fr-BE" sz="4000" dirty="0" smtClean="0">
                <a:solidFill>
                  <a:srgbClr val="FF0000"/>
                </a:solidFill>
              </a:rPr>
            </a:br>
            <a:r>
              <a:rPr lang="fr-BE" sz="4000" dirty="0" smtClean="0">
                <a:solidFill>
                  <a:srgbClr val="FF0000"/>
                </a:solidFill>
              </a:rPr>
              <a:t/>
            </a:r>
            <a:br>
              <a:rPr lang="fr-BE" sz="4000" dirty="0" smtClean="0">
                <a:solidFill>
                  <a:srgbClr val="FF0000"/>
                </a:solidFill>
              </a:rPr>
            </a:br>
            <a:r>
              <a:rPr lang="fr-BE" sz="4000" dirty="0" smtClean="0">
                <a:solidFill>
                  <a:srgbClr val="FF0000"/>
                </a:solidFill>
              </a:rPr>
              <a:t>Toutes les activités humaines transitant par le système nerveux central montrent une certaine saturation en g. (activités intellectuelles, influx sensoriels auditifs, visuel, nerveux…)</a:t>
            </a:r>
            <a:br>
              <a:rPr lang="fr-BE" sz="4000" dirty="0" smtClean="0">
                <a:solidFill>
                  <a:srgbClr val="FF0000"/>
                </a:solidFill>
              </a:rPr>
            </a:br>
            <a:r>
              <a:rPr lang="fr-BE" sz="4000" dirty="0" smtClean="0">
                <a:solidFill>
                  <a:srgbClr val="FF0000"/>
                </a:solidFill>
              </a:rPr>
              <a:t/>
            </a:r>
            <a:br>
              <a:rPr lang="fr-BE" sz="4000" dirty="0" smtClean="0">
                <a:solidFill>
                  <a:srgbClr val="FF0000"/>
                </a:solidFill>
              </a:rPr>
            </a:br>
            <a:endParaRPr lang="fr-BE" sz="4000" dirty="0">
              <a:solidFill>
                <a:srgbClr val="FF0000"/>
              </a:solidFill>
            </a:endParaRPr>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22</a:t>
            </a:fld>
            <a:endParaRPr lang="fr-BE" dirty="0"/>
          </a:p>
        </p:txBody>
      </p:sp>
    </p:spTree>
    <p:extLst>
      <p:ext uri="{BB962C8B-B14F-4D97-AF65-F5344CB8AC3E}">
        <p14:creationId xmlns:p14="http://schemas.microsoft.com/office/powerpoint/2010/main" val="1295534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contenu 2"/>
          <p:cNvSpPr>
            <a:spLocks noGrp="1"/>
          </p:cNvSpPr>
          <p:nvPr>
            <p:ph idx="1"/>
          </p:nvPr>
        </p:nvSpPr>
        <p:spPr>
          <a:xfrm>
            <a:off x="107950" y="115888"/>
            <a:ext cx="8928100" cy="6626225"/>
          </a:xfrm>
        </p:spPr>
        <p:txBody>
          <a:bodyPr/>
          <a:lstStyle/>
          <a:p>
            <a:pPr eaLnBrk="1" hangingPunct="1"/>
            <a:r>
              <a:rPr lang="fr-BE" dirty="0" smtClean="0"/>
              <a:t>Q.I de 100 = g de 100 = moyenne des européens (en Amérique, Europe et Australie…). </a:t>
            </a:r>
          </a:p>
          <a:p>
            <a:pPr eaLnBrk="1" hangingPunct="1"/>
            <a:r>
              <a:rPr lang="fr-BE" dirty="0" smtClean="0"/>
              <a:t>Répartition gaussienne de l’intelligence, SD=15.</a:t>
            </a:r>
          </a:p>
        </p:txBody>
      </p:sp>
      <p:sp>
        <p:nvSpPr>
          <p:cNvPr id="2" name="Espace réservé du numéro de diapositive 1"/>
          <p:cNvSpPr>
            <a:spLocks noGrp="1"/>
          </p:cNvSpPr>
          <p:nvPr>
            <p:ph type="sldNum" sz="quarter" idx="12"/>
          </p:nvPr>
        </p:nvSpPr>
        <p:spPr/>
        <p:txBody>
          <a:bodyPr/>
          <a:lstStyle/>
          <a:p>
            <a:pPr>
              <a:defRPr/>
            </a:pPr>
            <a:fld id="{785E98E7-F2AE-4166-B8F5-698ECEB97AD3}" type="slidenum">
              <a:rPr lang="fr-BE"/>
              <a:pPr>
                <a:defRPr/>
              </a:pPr>
              <a:t>23</a:t>
            </a:fld>
            <a:endParaRPr lang="fr-BE" dirty="0"/>
          </a:p>
        </p:txBody>
      </p:sp>
      <p:pic>
        <p:nvPicPr>
          <p:cNvPr id="19460" name="Picture 2" descr="http://static.wikeo.be/files/7655/bellcurv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844675"/>
            <a:ext cx="5688013"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2005"/>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62" y="764704"/>
            <a:ext cx="9144000" cy="6840287"/>
          </a:xfrm>
        </p:spPr>
        <p:txBody>
          <a:bodyPr/>
          <a:lstStyle/>
          <a:p>
            <a:r>
              <a:rPr lang="fr-BE" dirty="0" smtClean="0"/>
              <a:t>Le </a:t>
            </a:r>
            <a:r>
              <a:rPr lang="fr-BE" dirty="0"/>
              <a:t>phénomène d'inter-corrélations positives dans l'ensemble des aptitudes mentales (dénommé "positive manifold") a été décrit comme "sans doute le résultat le plus reproduit de toute la psychologie" (Deary, 2000).</a:t>
            </a:r>
            <a:br>
              <a:rPr lang="fr-BE" dirty="0"/>
            </a:br>
            <a:r>
              <a:rPr lang="fr-BE" dirty="0"/>
              <a:t/>
            </a:r>
            <a:br>
              <a:rPr lang="fr-BE" dirty="0"/>
            </a:br>
            <a:r>
              <a:rPr lang="fr-BE" dirty="0"/>
              <a:t/>
            </a:r>
            <a:br>
              <a:rPr lang="fr-BE" dirty="0"/>
            </a:br>
            <a:r>
              <a:rPr lang="fr-BE" sz="2400" dirty="0"/>
              <a:t>-&gt; C’est ce phénomène d’inter-corrélations qui permet l’extrapolation, à partir de plusieurs tests, d’un chiffre unique, le Q.I, qui n’est pas qu’une « moyenne de résultats disparates ».</a:t>
            </a:r>
            <a:br>
              <a:rPr lang="fr-BE" sz="2400" dirty="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24</a:t>
            </a:fld>
            <a:endParaRPr lang="fr-BE" dirty="0"/>
          </a:p>
        </p:txBody>
      </p:sp>
    </p:spTree>
    <p:extLst>
      <p:ext uri="{BB962C8B-B14F-4D97-AF65-F5344CB8AC3E}">
        <p14:creationId xmlns:p14="http://schemas.microsoft.com/office/powerpoint/2010/main" val="23685146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395288" y="0"/>
            <a:ext cx="8229600" cy="1143000"/>
          </a:xfrm>
        </p:spPr>
        <p:txBody>
          <a:bodyPr/>
          <a:lstStyle/>
          <a:p>
            <a:pPr eaLnBrk="1" hangingPunct="1"/>
            <a:r>
              <a:rPr lang="fr-BE" dirty="0" smtClean="0"/>
              <a:t>Table des matières</a:t>
            </a:r>
          </a:p>
        </p:txBody>
      </p:sp>
      <p:sp>
        <p:nvSpPr>
          <p:cNvPr id="3" name="Espace réservé du contenu 2"/>
          <p:cNvSpPr>
            <a:spLocks noGrp="1"/>
          </p:cNvSpPr>
          <p:nvPr>
            <p:ph idx="1"/>
          </p:nvPr>
        </p:nvSpPr>
        <p:spPr>
          <a:xfrm>
            <a:off x="323850" y="1125538"/>
            <a:ext cx="8640763" cy="5588000"/>
          </a:xfrm>
        </p:spPr>
        <p:txBody>
          <a:bodyPr rtlCol="0">
            <a:normAutofit/>
          </a:bodyPr>
          <a:lstStyle/>
          <a:p>
            <a:pPr marL="0" indent="0" eaLnBrk="1" fontAlgn="auto" hangingPunct="1">
              <a:spcAft>
                <a:spcPts val="0"/>
              </a:spcAft>
              <a:buFont typeface="Arial" pitchFamily="34" charset="0"/>
              <a:buNone/>
              <a:defRPr/>
            </a:pPr>
            <a:r>
              <a:rPr lang="fr-BE" dirty="0" smtClean="0"/>
              <a:t>1. Les </a:t>
            </a:r>
            <a:r>
              <a:rPr lang="fr-BE" dirty="0"/>
              <a:t>9</a:t>
            </a:r>
            <a:r>
              <a:rPr lang="fr-BE" dirty="0" smtClean="0"/>
              <a:t> grandes races humaines</a:t>
            </a:r>
          </a:p>
          <a:p>
            <a:pPr marL="0" indent="0" eaLnBrk="1" fontAlgn="auto" hangingPunct="1">
              <a:spcAft>
                <a:spcPts val="0"/>
              </a:spcAft>
              <a:buFont typeface="Arial" pitchFamily="34" charset="0"/>
              <a:buNone/>
              <a:defRPr/>
            </a:pPr>
            <a:r>
              <a:rPr lang="fr-BE" dirty="0" smtClean="0"/>
              <a:t>2. Qu’est ce que l’intelligence ? </a:t>
            </a:r>
          </a:p>
          <a:p>
            <a:pPr marL="0" indent="0" eaLnBrk="1" fontAlgn="auto" hangingPunct="1">
              <a:spcAft>
                <a:spcPts val="0"/>
              </a:spcAft>
              <a:buFont typeface="Arial" pitchFamily="34" charset="0"/>
              <a:buNone/>
              <a:defRPr/>
            </a:pPr>
            <a:r>
              <a:rPr lang="fr-BE" dirty="0" smtClean="0">
                <a:solidFill>
                  <a:srgbClr val="FF0000"/>
                </a:solidFill>
              </a:rPr>
              <a:t>3. Validité de la mesure de g</a:t>
            </a:r>
          </a:p>
          <a:p>
            <a:pPr marL="0" indent="0" eaLnBrk="1" fontAlgn="auto" hangingPunct="1">
              <a:spcAft>
                <a:spcPts val="0"/>
              </a:spcAft>
              <a:buFont typeface="Arial" pitchFamily="34" charset="0"/>
              <a:buNone/>
              <a:defRPr/>
            </a:pPr>
            <a:r>
              <a:rPr lang="fr-BE" dirty="0" smtClean="0"/>
              <a:t>                           </a:t>
            </a:r>
            <a:r>
              <a:rPr lang="fr-BE" sz="1800" dirty="0" smtClean="0">
                <a:solidFill>
                  <a:srgbClr val="FF0000"/>
                </a:solidFill>
              </a:rPr>
              <a:t>1. Corrélats biologiques de g</a:t>
            </a:r>
          </a:p>
          <a:p>
            <a:pPr marL="0" indent="0" eaLnBrk="1" fontAlgn="auto" hangingPunct="1">
              <a:spcAft>
                <a:spcPts val="0"/>
              </a:spcAft>
              <a:buFont typeface="Arial" pitchFamily="34" charset="0"/>
              <a:buNone/>
              <a:defRPr/>
            </a:pPr>
            <a:r>
              <a:rPr lang="fr-BE" sz="1800" dirty="0">
                <a:solidFill>
                  <a:srgbClr val="FF0000"/>
                </a:solidFill>
              </a:rPr>
              <a:t> </a:t>
            </a:r>
            <a:r>
              <a:rPr lang="fr-BE" sz="1800" dirty="0" smtClean="0">
                <a:solidFill>
                  <a:srgbClr val="FF0000"/>
                </a:solidFill>
              </a:rPr>
              <a:t>                                               2. Corrélats sociaux de g</a:t>
            </a:r>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5D9B9F11-484A-4183-8C3C-96535D2166BD}" type="slidenum">
              <a:rPr lang="fr-BE"/>
              <a:pPr>
                <a:defRPr/>
              </a:pPr>
              <a:t>25</a:t>
            </a:fld>
            <a:endParaRPr lang="fr-BE" dirty="0"/>
          </a:p>
        </p:txBody>
      </p:sp>
    </p:spTree>
  </p:cSld>
  <p:clrMapOvr>
    <a:masterClrMapping/>
  </p:clrMapOvr>
  <p:transition spd="slow" advTm="8836"/>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467544" y="-99392"/>
            <a:ext cx="8229600" cy="1143000"/>
          </a:xfrm>
        </p:spPr>
        <p:txBody>
          <a:bodyPr/>
          <a:lstStyle/>
          <a:p>
            <a:r>
              <a:rPr lang="fr-BE" dirty="0" smtClean="0"/>
              <a:t>Validité de g (=Q.I)</a:t>
            </a:r>
          </a:p>
        </p:txBody>
      </p:sp>
      <p:sp>
        <p:nvSpPr>
          <p:cNvPr id="14339" name="Espace réservé du contenu 2"/>
          <p:cNvSpPr>
            <a:spLocks noGrp="1"/>
          </p:cNvSpPr>
          <p:nvPr>
            <p:ph idx="1"/>
          </p:nvPr>
        </p:nvSpPr>
        <p:spPr>
          <a:xfrm>
            <a:off x="395536" y="980728"/>
            <a:ext cx="8497887" cy="4525963"/>
          </a:xfrm>
        </p:spPr>
        <p:txBody>
          <a:bodyPr/>
          <a:lstStyle/>
          <a:p>
            <a:pPr marL="514350" indent="-514350">
              <a:buFont typeface="Arial" charset="0"/>
              <a:buAutoNum type="arabicPeriod"/>
              <a:defRPr/>
            </a:pPr>
            <a:r>
              <a:rPr lang="fr-BE" dirty="0" smtClean="0"/>
              <a:t>Corrélats biologiques de g (corrélation avec le Q.I) </a:t>
            </a:r>
          </a:p>
          <a:p>
            <a:pPr marL="0" indent="0">
              <a:buFont typeface="Arial" charset="0"/>
              <a:buNone/>
              <a:defRPr/>
            </a:pPr>
            <a:r>
              <a:rPr lang="fr-BE" dirty="0" smtClean="0"/>
              <a:t>-Taille de la tête </a:t>
            </a:r>
          </a:p>
          <a:p>
            <a:pPr marL="0" indent="0">
              <a:buFont typeface="Arial" charset="0"/>
              <a:buNone/>
              <a:defRPr/>
            </a:pPr>
            <a:r>
              <a:rPr lang="fr-BE" dirty="0" smtClean="0"/>
              <a:t>-Taille du cerveau (+0,45) </a:t>
            </a:r>
            <a:r>
              <a:rPr lang="fr-BE" sz="1400" dirty="0" smtClean="0">
                <a:solidFill>
                  <a:srgbClr val="FF0000"/>
                </a:solidFill>
              </a:rPr>
              <a:t>(-&gt; Dia 29-30, 37-38 et 49-50)</a:t>
            </a:r>
          </a:p>
          <a:p>
            <a:pPr marL="0" indent="0">
              <a:buFont typeface="Arial" charset="0"/>
              <a:buNone/>
              <a:defRPr/>
            </a:pPr>
            <a:r>
              <a:rPr lang="fr-BE" dirty="0"/>
              <a:t> </a:t>
            </a:r>
            <a:r>
              <a:rPr lang="fr-BE" dirty="0" smtClean="0"/>
              <a:t>-Myopie (+0,25) </a:t>
            </a:r>
            <a:r>
              <a:rPr lang="fr-BE" sz="1400" dirty="0" smtClean="0">
                <a:solidFill>
                  <a:srgbClr val="FF0000"/>
                </a:solidFill>
              </a:rPr>
              <a:t>(-&gt; voir dia 67)</a:t>
            </a:r>
          </a:p>
          <a:p>
            <a:pPr marL="0" indent="0">
              <a:buFont typeface="Arial" charset="0"/>
              <a:buNone/>
              <a:defRPr/>
            </a:pPr>
            <a:r>
              <a:rPr lang="fr-BE" dirty="0"/>
              <a:t> </a:t>
            </a:r>
            <a:r>
              <a:rPr lang="fr-BE" dirty="0" smtClean="0"/>
              <a:t>-Activité électrochimique du cerveau </a:t>
            </a:r>
            <a:r>
              <a:rPr lang="fr-BE" sz="1400" dirty="0" smtClean="0">
                <a:solidFill>
                  <a:srgbClr val="FF0000"/>
                </a:solidFill>
              </a:rPr>
              <a:t>(-&gt; voir dia 24)</a:t>
            </a:r>
          </a:p>
          <a:p>
            <a:pPr marL="0" indent="0">
              <a:buFont typeface="Arial" charset="0"/>
              <a:buNone/>
              <a:defRPr/>
            </a:pPr>
            <a:r>
              <a:rPr lang="fr-BE" dirty="0"/>
              <a:t> </a:t>
            </a:r>
            <a:r>
              <a:rPr lang="fr-BE" dirty="0" smtClean="0"/>
              <a:t>-Métabolisme cérébral du glucose </a:t>
            </a:r>
            <a:r>
              <a:rPr lang="fr-BE" sz="1400" dirty="0" smtClean="0">
                <a:solidFill>
                  <a:srgbClr val="FF0000"/>
                </a:solidFill>
              </a:rPr>
              <a:t>(-&gt; voir dia 25-26)</a:t>
            </a:r>
          </a:p>
          <a:p>
            <a:pPr marL="0" indent="0">
              <a:buFont typeface="Arial" charset="0"/>
              <a:buNone/>
              <a:defRPr/>
            </a:pPr>
            <a:r>
              <a:rPr lang="fr-BE" dirty="0" smtClean="0"/>
              <a:t>- Vitesse de conduction des nerfs* (+0,4) </a:t>
            </a:r>
            <a:r>
              <a:rPr lang="fr-BE" sz="1400" dirty="0" smtClean="0">
                <a:solidFill>
                  <a:srgbClr val="FF0000"/>
                </a:solidFill>
              </a:rPr>
              <a:t>(-&gt; voir dia 27)</a:t>
            </a:r>
          </a:p>
          <a:p>
            <a:pPr marL="0" indent="0">
              <a:buFont typeface="Arial" charset="0"/>
              <a:buNone/>
              <a:defRPr/>
            </a:pPr>
            <a:r>
              <a:rPr lang="fr-BE" dirty="0" smtClean="0"/>
              <a:t>- pH cérébral </a:t>
            </a:r>
            <a:r>
              <a:rPr lang="fr-BE" sz="1400" dirty="0" smtClean="0">
                <a:solidFill>
                  <a:srgbClr val="FF0000"/>
                </a:solidFill>
              </a:rPr>
              <a:t>(-&gt; voir dia 27)</a:t>
            </a:r>
          </a:p>
        </p:txBody>
      </p:sp>
      <p:sp>
        <p:nvSpPr>
          <p:cNvPr id="4" name="Espace réservé du numéro de diapositive 3"/>
          <p:cNvSpPr>
            <a:spLocks noGrp="1"/>
          </p:cNvSpPr>
          <p:nvPr>
            <p:ph type="sldNum" sz="quarter" idx="12"/>
          </p:nvPr>
        </p:nvSpPr>
        <p:spPr/>
        <p:txBody>
          <a:bodyPr/>
          <a:lstStyle/>
          <a:p>
            <a:pPr>
              <a:defRPr/>
            </a:pPr>
            <a:fld id="{7CBF4817-31D1-47D6-8840-8DCD9ED012C0}" type="slidenum">
              <a:rPr lang="fr-BE" smtClean="0"/>
              <a:pPr>
                <a:defRPr/>
              </a:pPr>
              <a:t>26</a:t>
            </a:fld>
            <a:endParaRPr lang="fr-BE" dirty="0"/>
          </a:p>
        </p:txBody>
      </p:sp>
      <p:sp>
        <p:nvSpPr>
          <p:cNvPr id="2" name="ZoneTexte 1"/>
          <p:cNvSpPr txBox="1"/>
          <p:nvPr/>
        </p:nvSpPr>
        <p:spPr>
          <a:xfrm>
            <a:off x="5148064" y="6535455"/>
            <a:ext cx="3248646" cy="369332"/>
          </a:xfrm>
          <a:prstGeom prst="rect">
            <a:avLst/>
          </a:prstGeom>
          <a:noFill/>
        </p:spPr>
        <p:txBody>
          <a:bodyPr wrap="none" rtlCol="0">
            <a:spAutoFit/>
          </a:bodyPr>
          <a:lstStyle/>
          <a:p>
            <a:r>
              <a:rPr lang="fr-BE" dirty="0" smtClean="0"/>
              <a:t>*Nerfs crâniens et périphériques</a:t>
            </a:r>
            <a:endParaRPr lang="fr-BE" dirty="0"/>
          </a:p>
        </p:txBody>
      </p:sp>
    </p:spTree>
  </p:cSld>
  <p:clrMapOvr>
    <a:masterClrMapping/>
  </p:clrMapOvr>
  <p:transition spd="slow" advTm="75815"/>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contenu 2"/>
          <p:cNvSpPr>
            <a:spLocks noGrp="1"/>
          </p:cNvSpPr>
          <p:nvPr>
            <p:ph idx="1"/>
          </p:nvPr>
        </p:nvSpPr>
        <p:spPr>
          <a:xfrm>
            <a:off x="107504" y="188640"/>
            <a:ext cx="8712200" cy="6121400"/>
          </a:xfrm>
        </p:spPr>
        <p:txBody>
          <a:bodyPr/>
          <a:lstStyle/>
          <a:p>
            <a:pPr marL="514350" indent="-514350">
              <a:buFont typeface="Arial" charset="0"/>
              <a:buAutoNum type="arabicPeriod"/>
            </a:pPr>
            <a:r>
              <a:rPr lang="fr-BE" dirty="0" smtClean="0"/>
              <a:t>Corrélats biologiques de g (suite)</a:t>
            </a:r>
            <a:r>
              <a:rPr lang="fr-BE" dirty="0"/>
              <a:t/>
            </a:r>
            <a:br>
              <a:rPr lang="fr-BE" dirty="0"/>
            </a:br>
            <a:r>
              <a:rPr lang="fr-BE" dirty="0" smtClean="0"/>
              <a:t/>
            </a:r>
            <a:br>
              <a:rPr lang="fr-BE" dirty="0" smtClean="0"/>
            </a:br>
            <a:r>
              <a:rPr lang="fr-BE" dirty="0" smtClean="0"/>
              <a:t>- Finesse du spectre auditif (+0,3) </a:t>
            </a:r>
            <a:r>
              <a:rPr lang="fr-BE" sz="1400" dirty="0" smtClean="0"/>
              <a:t>(aptitude à distinguer des sons de hauteurs plus proches, proportionnel au Q.I).</a:t>
            </a:r>
            <a:r>
              <a:rPr lang="fr-BE" dirty="0" smtClean="0"/>
              <a:t/>
            </a:r>
            <a:br>
              <a:rPr lang="fr-BE" dirty="0" smtClean="0"/>
            </a:br>
            <a:r>
              <a:rPr lang="fr-BE" dirty="0" smtClean="0"/>
              <a:t>- Finesse du spectre visuel (+0,3) </a:t>
            </a:r>
            <a:r>
              <a:rPr lang="fr-BE" sz="1400" dirty="0" smtClean="0"/>
              <a:t>(aptitude plus fine à distinguer des tons de couleur plus proches, proportionnel au Q.I)</a:t>
            </a:r>
            <a:r>
              <a:rPr lang="fr-BE" dirty="0" smtClean="0"/>
              <a:t/>
            </a:r>
            <a:br>
              <a:rPr lang="fr-BE" dirty="0" smtClean="0"/>
            </a:br>
            <a:r>
              <a:rPr lang="fr-BE" dirty="0" smtClean="0"/>
              <a:t>- Temps d'inspection visuelle et auditive (+0,7) </a:t>
            </a:r>
            <a:r>
              <a:rPr lang="fr-BE" sz="1400" dirty="0" smtClean="0"/>
              <a:t>(Inspection time, mesure de la vitesse de traitement de l'information sensorielle) </a:t>
            </a:r>
            <a:r>
              <a:rPr lang="fr-BE" sz="1400" dirty="0">
                <a:solidFill>
                  <a:srgbClr val="FF0000"/>
                </a:solidFill>
              </a:rPr>
              <a:t>(-&gt; voir dia </a:t>
            </a:r>
            <a:r>
              <a:rPr lang="fr-BE" sz="1400" dirty="0" smtClean="0">
                <a:solidFill>
                  <a:srgbClr val="FF0000"/>
                </a:solidFill>
              </a:rPr>
              <a:t>56-57)</a:t>
            </a:r>
            <a:br>
              <a:rPr lang="fr-BE" sz="1400" dirty="0" smtClean="0">
                <a:solidFill>
                  <a:srgbClr val="FF0000"/>
                </a:solidFill>
              </a:rPr>
            </a:br>
            <a:r>
              <a:rPr lang="fr-BE" sz="1400" dirty="0" smtClean="0">
                <a:solidFill>
                  <a:srgbClr val="FF0000"/>
                </a:solidFill>
              </a:rPr>
              <a:t/>
            </a:r>
            <a:br>
              <a:rPr lang="fr-BE" sz="1400" dirty="0" smtClean="0">
                <a:solidFill>
                  <a:srgbClr val="FF0000"/>
                </a:solidFill>
              </a:rPr>
            </a:br>
            <a:r>
              <a:rPr lang="fr-BE" dirty="0" smtClean="0"/>
              <a:t>- Temps de réaction simple </a:t>
            </a:r>
            <a:r>
              <a:rPr lang="fr-BE" sz="1400" dirty="0">
                <a:solidFill>
                  <a:srgbClr val="FF0000"/>
                </a:solidFill>
              </a:rPr>
              <a:t>(-&gt; voir dia </a:t>
            </a:r>
            <a:r>
              <a:rPr lang="fr-BE" sz="1400" dirty="0" smtClean="0">
                <a:solidFill>
                  <a:srgbClr val="FF0000"/>
                </a:solidFill>
              </a:rPr>
              <a:t>54-55)</a:t>
            </a:r>
            <a:br>
              <a:rPr lang="fr-BE" sz="1400" dirty="0" smtClean="0">
                <a:solidFill>
                  <a:srgbClr val="FF0000"/>
                </a:solidFill>
              </a:rPr>
            </a:br>
            <a:r>
              <a:rPr lang="fr-BE" sz="1400" dirty="0" smtClean="0">
                <a:solidFill>
                  <a:srgbClr val="FF0000"/>
                </a:solidFill>
              </a:rPr>
              <a:t/>
            </a:r>
            <a:br>
              <a:rPr lang="fr-BE" sz="1400" dirty="0" smtClean="0">
                <a:solidFill>
                  <a:srgbClr val="FF0000"/>
                </a:solidFill>
              </a:rPr>
            </a:br>
            <a:r>
              <a:rPr lang="fr-BE" dirty="0" smtClean="0"/>
              <a:t>- Couleur de la peau (-0,92) </a:t>
            </a:r>
            <a:r>
              <a:rPr lang="fr-BE" sz="1400" dirty="0">
                <a:solidFill>
                  <a:srgbClr val="FF0000"/>
                </a:solidFill>
              </a:rPr>
              <a:t>(-&gt; voir </a:t>
            </a:r>
            <a:r>
              <a:rPr lang="fr-BE" sz="1400" dirty="0" smtClean="0">
                <a:solidFill>
                  <a:srgbClr val="FF0000"/>
                </a:solidFill>
              </a:rPr>
              <a:t>chapitre 6, dia 71-80)</a:t>
            </a:r>
          </a:p>
          <a:p>
            <a:pPr marL="0" indent="0">
              <a:buNone/>
            </a:pPr>
            <a:r>
              <a:rPr lang="fr-BE" sz="1400" dirty="0">
                <a:solidFill>
                  <a:srgbClr val="FF0000"/>
                </a:solidFill>
              </a:rPr>
              <a:t> </a:t>
            </a:r>
            <a:r>
              <a:rPr lang="fr-BE" sz="1400" dirty="0" smtClean="0">
                <a:solidFill>
                  <a:srgbClr val="FF0000"/>
                </a:solidFill>
              </a:rPr>
              <a:t>                </a:t>
            </a:r>
            <a:r>
              <a:rPr lang="fr-BE" sz="1400" dirty="0" smtClean="0"/>
              <a:t>(Causalité évolutive, voir point 6)</a:t>
            </a:r>
            <a:r>
              <a:rPr lang="fr-BE" sz="1400" dirty="0" smtClean="0">
                <a:solidFill>
                  <a:srgbClr val="FF0000"/>
                </a:solidFill>
              </a:rPr>
              <a:t/>
            </a:r>
            <a:br>
              <a:rPr lang="fr-BE" sz="1400" dirty="0" smtClean="0">
                <a:solidFill>
                  <a:srgbClr val="FF0000"/>
                </a:solidFill>
              </a:rPr>
            </a:br>
            <a:r>
              <a:rPr lang="fr-BE" sz="1400" dirty="0" smtClean="0">
                <a:solidFill>
                  <a:srgbClr val="FF0000"/>
                </a:solidFill>
              </a:rPr>
              <a:t/>
            </a:r>
            <a:br>
              <a:rPr lang="fr-BE" sz="1400" dirty="0" smtClean="0">
                <a:solidFill>
                  <a:srgbClr val="FF0000"/>
                </a:solidFill>
              </a:rPr>
            </a:br>
            <a:r>
              <a:rPr lang="fr-BE" sz="1400" dirty="0" smtClean="0">
                <a:solidFill>
                  <a:srgbClr val="FF0000"/>
                </a:solidFill>
              </a:rPr>
              <a:t/>
            </a:r>
            <a:br>
              <a:rPr lang="fr-BE" sz="1400" dirty="0" smtClean="0">
                <a:solidFill>
                  <a:srgbClr val="FF0000"/>
                </a:solidFill>
              </a:rPr>
            </a:br>
            <a:endParaRPr lang="fr-BE" sz="1400" dirty="0">
              <a:solidFill>
                <a:srgbClr val="FF0000"/>
              </a:solidFill>
            </a:endParaRPr>
          </a:p>
          <a:p>
            <a:pPr marL="0" indent="0">
              <a:buNone/>
            </a:pPr>
            <a:r>
              <a:rPr lang="fr-BE" sz="1400" dirty="0" smtClean="0"/>
              <a:t/>
            </a:r>
            <a:br>
              <a:rPr lang="fr-BE" sz="1400" dirty="0" smtClean="0"/>
            </a:br>
            <a:r>
              <a:rPr lang="fr-BE" sz="1400" dirty="0" smtClean="0"/>
              <a:t/>
            </a:r>
            <a:br>
              <a:rPr lang="fr-BE" sz="1400" dirty="0" smtClean="0"/>
            </a:br>
            <a:endParaRPr lang="fr-BE" sz="1400" dirty="0" smtClean="0"/>
          </a:p>
        </p:txBody>
      </p:sp>
      <p:sp>
        <p:nvSpPr>
          <p:cNvPr id="4" name="Espace réservé du numéro de diapositive 3"/>
          <p:cNvSpPr>
            <a:spLocks noGrp="1"/>
          </p:cNvSpPr>
          <p:nvPr>
            <p:ph type="sldNum" sz="quarter" idx="12"/>
          </p:nvPr>
        </p:nvSpPr>
        <p:spPr/>
        <p:txBody>
          <a:bodyPr/>
          <a:lstStyle/>
          <a:p>
            <a:pPr>
              <a:defRPr/>
            </a:pPr>
            <a:fld id="{7AF9680F-9127-4013-999A-75DCEC9283E7}" type="slidenum">
              <a:rPr lang="fr-BE" smtClean="0"/>
              <a:pPr>
                <a:defRPr/>
              </a:pPr>
              <a:t>27</a:t>
            </a:fld>
            <a:endParaRPr lang="fr-BE" dirty="0"/>
          </a:p>
        </p:txBody>
      </p:sp>
    </p:spTree>
    <p:extLst>
      <p:ext uri="{BB962C8B-B14F-4D97-AF65-F5344CB8AC3E}">
        <p14:creationId xmlns:p14="http://schemas.microsoft.com/office/powerpoint/2010/main" val="818025214"/>
      </p:ext>
    </p:extLst>
  </p:cSld>
  <p:clrMapOvr>
    <a:masterClrMapping/>
  </p:clrMapOvr>
  <p:transition spd="slow" advTm="75815"/>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p:cNvSpPr>
          <p:nvPr>
            <p:ph type="title"/>
          </p:nvPr>
        </p:nvSpPr>
        <p:spPr>
          <a:xfrm>
            <a:off x="474663" y="549275"/>
            <a:ext cx="8229600" cy="1143000"/>
          </a:xfrm>
        </p:spPr>
        <p:txBody>
          <a:bodyPr/>
          <a:lstStyle/>
          <a:p>
            <a:r>
              <a:rPr lang="fr-BE" dirty="0" smtClean="0"/>
              <a:t>Relation entre le Q.I et l’activité électrochimique du cerveau</a:t>
            </a:r>
            <a:br>
              <a:rPr lang="fr-BE" dirty="0" smtClean="0"/>
            </a:br>
            <a:endParaRPr lang="fr-BE" dirty="0" smtClean="0"/>
          </a:p>
        </p:txBody>
      </p:sp>
      <p:sp>
        <p:nvSpPr>
          <p:cNvPr id="4" name="Espace réservé du numéro de diapositive 3"/>
          <p:cNvSpPr>
            <a:spLocks noGrp="1"/>
          </p:cNvSpPr>
          <p:nvPr>
            <p:ph type="sldNum" sz="quarter" idx="12"/>
          </p:nvPr>
        </p:nvSpPr>
        <p:spPr/>
        <p:txBody>
          <a:bodyPr/>
          <a:lstStyle/>
          <a:p>
            <a:pPr>
              <a:defRPr/>
            </a:pPr>
            <a:fld id="{0E40555A-FE6B-4A52-8D75-089994A007A1}" type="slidenum">
              <a:rPr lang="fr-BE" smtClean="0"/>
              <a:pPr>
                <a:defRPr/>
              </a:pPr>
              <a:t>28</a:t>
            </a:fld>
            <a:endParaRPr lang="fr-BE" dirty="0"/>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290763"/>
            <a:ext cx="7810500"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ZoneTexte 1"/>
          <p:cNvSpPr txBox="1">
            <a:spLocks noChangeArrowheads="1"/>
          </p:cNvSpPr>
          <p:nvPr/>
        </p:nvSpPr>
        <p:spPr bwMode="auto">
          <a:xfrm>
            <a:off x="1835696" y="5445224"/>
            <a:ext cx="373221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Le Q.I corrèle: </a:t>
            </a:r>
          </a:p>
          <a:p>
            <a:pPr eaLnBrk="1" hangingPunct="1"/>
            <a:r>
              <a:rPr lang="fr-BE" dirty="0"/>
              <a:t>-avec la complexité des ondes à l’EEG.</a:t>
            </a:r>
          </a:p>
          <a:p>
            <a:pPr eaLnBrk="1" hangingPunct="1"/>
            <a:r>
              <a:rPr lang="fr-BE" dirty="0"/>
              <a:t>-avec la fréquence des ondes alpha.</a:t>
            </a:r>
          </a:p>
        </p:txBody>
      </p:sp>
      <p:sp>
        <p:nvSpPr>
          <p:cNvPr id="2" name="ZoneTexte 1"/>
          <p:cNvSpPr txBox="1"/>
          <p:nvPr/>
        </p:nvSpPr>
        <p:spPr>
          <a:xfrm>
            <a:off x="0" y="6596390"/>
            <a:ext cx="4089581" cy="261610"/>
          </a:xfrm>
          <a:prstGeom prst="rect">
            <a:avLst/>
          </a:prstGeom>
          <a:noFill/>
        </p:spPr>
        <p:txBody>
          <a:bodyPr wrap="none" rtlCol="0">
            <a:spAutoFit/>
          </a:bodyPr>
          <a:lstStyle/>
          <a:p>
            <a:r>
              <a:rPr lang="fr-BE" sz="1100" dirty="0" smtClean="0"/>
              <a:t>Image extraite de « Q.I et intelligence humaine »,  1998, Mackintosh.</a:t>
            </a:r>
            <a:endParaRPr lang="fr-BE" sz="1100" dirty="0"/>
          </a:p>
        </p:txBody>
      </p:sp>
      <p:sp>
        <p:nvSpPr>
          <p:cNvPr id="3" name="ZoneTexte 2"/>
          <p:cNvSpPr txBox="1"/>
          <p:nvPr/>
        </p:nvSpPr>
        <p:spPr>
          <a:xfrm>
            <a:off x="684213" y="1772816"/>
            <a:ext cx="6423553" cy="369332"/>
          </a:xfrm>
          <a:prstGeom prst="rect">
            <a:avLst/>
          </a:prstGeom>
          <a:noFill/>
        </p:spPr>
        <p:txBody>
          <a:bodyPr wrap="none" rtlCol="0">
            <a:spAutoFit/>
          </a:bodyPr>
          <a:lstStyle/>
          <a:p>
            <a:r>
              <a:rPr lang="fr-BE" dirty="0" smtClean="0"/>
              <a:t>L’expression « encéphalogramme plat » n’est pas sans fondement…</a:t>
            </a:r>
            <a:endParaRPr lang="fr-BE"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29</a:t>
            </a:fld>
            <a:endParaRPr lang="fr-BE" dirty="0"/>
          </a:p>
        </p:txBody>
      </p:sp>
      <p:sp>
        <p:nvSpPr>
          <p:cNvPr id="6" name="ZoneTexte 5"/>
          <p:cNvSpPr txBox="1"/>
          <p:nvPr/>
        </p:nvSpPr>
        <p:spPr>
          <a:xfrm>
            <a:off x="0" y="6596390"/>
            <a:ext cx="4754828" cy="261610"/>
          </a:xfrm>
          <a:prstGeom prst="rect">
            <a:avLst/>
          </a:prstGeom>
          <a:noFill/>
        </p:spPr>
        <p:txBody>
          <a:bodyPr wrap="none" rtlCol="0">
            <a:spAutoFit/>
          </a:bodyPr>
          <a:lstStyle/>
          <a:p>
            <a:r>
              <a:rPr lang="fr-BE" sz="1100" dirty="0" smtClean="0"/>
              <a:t>Tiré de « The I.Q argument: race, intelligence and education », H.Eysenck, 1971.</a:t>
            </a:r>
            <a:endParaRPr lang="fr-BE" sz="11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124743"/>
            <a:ext cx="2520280" cy="3986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3604238" y="1686716"/>
            <a:ext cx="5112568" cy="2862322"/>
          </a:xfrm>
          <a:prstGeom prst="rect">
            <a:avLst/>
          </a:prstGeom>
          <a:noFill/>
        </p:spPr>
        <p:txBody>
          <a:bodyPr wrap="square" rtlCol="0">
            <a:spAutoFit/>
          </a:bodyPr>
          <a:lstStyle/>
          <a:p>
            <a:r>
              <a:rPr lang="fr-BE" dirty="0" smtClean="0"/>
              <a:t>Potentiels évoqués, enregistrés à l’EEG.</a:t>
            </a:r>
            <a:br>
              <a:rPr lang="fr-BE" dirty="0" smtClean="0"/>
            </a:br>
            <a:r>
              <a:rPr lang="fr-BE" dirty="0" smtClean="0"/>
              <a:t>Le score utilisé est la longueur des 4 premières ondes cérébrales E1 à E4.</a:t>
            </a:r>
            <a:br>
              <a:rPr lang="fr-BE" dirty="0" smtClean="0"/>
            </a:br>
            <a:r>
              <a:rPr lang="fr-BE" dirty="0" smtClean="0"/>
              <a:t/>
            </a:r>
            <a:br>
              <a:rPr lang="fr-BE" dirty="0" smtClean="0"/>
            </a:br>
            <a:r>
              <a:rPr lang="fr-BE" dirty="0" smtClean="0"/>
              <a:t>Ce score est plus petit chez les individus brillants et plus élevé chez les individus peu intelligents.</a:t>
            </a:r>
            <a:br>
              <a:rPr lang="fr-BE" dirty="0" smtClean="0"/>
            </a:br>
            <a:r>
              <a:rPr lang="fr-BE" dirty="0" smtClean="0"/>
              <a:t/>
            </a:r>
            <a:br>
              <a:rPr lang="fr-BE" dirty="0" smtClean="0"/>
            </a:br>
            <a:r>
              <a:rPr lang="fr-BE" dirty="0" smtClean="0"/>
              <a:t>En d’autres termes: la transmission de l’information est plus rapide chez les gens brillants et moins chez les individus moins intelligents.</a:t>
            </a:r>
            <a:endParaRPr lang="fr-BE" dirty="0"/>
          </a:p>
        </p:txBody>
      </p:sp>
    </p:spTree>
    <p:extLst>
      <p:ext uri="{BB962C8B-B14F-4D97-AF65-F5344CB8AC3E}">
        <p14:creationId xmlns:p14="http://schemas.microsoft.com/office/powerpoint/2010/main" val="39484642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395288" y="0"/>
            <a:ext cx="8229600" cy="1143000"/>
          </a:xfrm>
        </p:spPr>
        <p:txBody>
          <a:bodyPr/>
          <a:lstStyle/>
          <a:p>
            <a:pPr eaLnBrk="1" hangingPunct="1"/>
            <a:r>
              <a:rPr lang="fr-BE" dirty="0" smtClean="0"/>
              <a:t>Table des matières</a:t>
            </a:r>
          </a:p>
        </p:txBody>
      </p:sp>
      <p:sp>
        <p:nvSpPr>
          <p:cNvPr id="3" name="Espace réservé du contenu 2"/>
          <p:cNvSpPr>
            <a:spLocks noGrp="1"/>
          </p:cNvSpPr>
          <p:nvPr>
            <p:ph idx="1"/>
          </p:nvPr>
        </p:nvSpPr>
        <p:spPr>
          <a:xfrm>
            <a:off x="323850" y="1125538"/>
            <a:ext cx="8640763" cy="5588000"/>
          </a:xfrm>
        </p:spPr>
        <p:txBody>
          <a:bodyPr rtlCol="0">
            <a:normAutofit fontScale="92500"/>
          </a:bodyPr>
          <a:lstStyle/>
          <a:p>
            <a:pPr marL="0" indent="0" eaLnBrk="1" fontAlgn="auto" hangingPunct="1">
              <a:spcAft>
                <a:spcPts val="0"/>
              </a:spcAft>
              <a:buFont typeface="Arial" pitchFamily="34" charset="0"/>
              <a:buNone/>
              <a:defRPr/>
            </a:pPr>
            <a:r>
              <a:rPr lang="fr-BE" dirty="0" smtClean="0">
                <a:solidFill>
                  <a:srgbClr val="FF0000"/>
                </a:solidFill>
              </a:rPr>
              <a:t>1. Les </a:t>
            </a:r>
            <a:r>
              <a:rPr lang="fr-BE" dirty="0">
                <a:solidFill>
                  <a:srgbClr val="FF0000"/>
                </a:solidFill>
              </a:rPr>
              <a:t>9</a:t>
            </a:r>
            <a:r>
              <a:rPr lang="fr-BE" dirty="0" smtClean="0">
                <a:solidFill>
                  <a:srgbClr val="FF0000"/>
                </a:solidFill>
              </a:rPr>
              <a:t> grandes races humaines</a:t>
            </a:r>
          </a:p>
          <a:p>
            <a:pPr marL="0" indent="0" eaLnBrk="1" fontAlgn="auto" hangingPunct="1">
              <a:spcAft>
                <a:spcPts val="0"/>
              </a:spcAft>
              <a:buFont typeface="Arial" pitchFamily="34" charset="0"/>
              <a:buNone/>
              <a:defRPr/>
            </a:pPr>
            <a:r>
              <a:rPr lang="fr-BE" dirty="0" smtClean="0"/>
              <a:t>2. Qu’est ce que l’intelligence ? </a:t>
            </a:r>
          </a:p>
          <a:p>
            <a:pPr marL="0" indent="0" eaLnBrk="1" fontAlgn="auto" hangingPunct="1">
              <a:spcAft>
                <a:spcPts val="0"/>
              </a:spcAft>
              <a:buFont typeface="Arial" pitchFamily="34" charset="0"/>
              <a:buNone/>
              <a:defRPr/>
            </a:pPr>
            <a:r>
              <a:rPr lang="fr-BE" dirty="0" smtClean="0"/>
              <a:t>3. Validité du Q.I</a:t>
            </a:r>
          </a:p>
          <a:p>
            <a:pPr marL="0" indent="0" eaLnBrk="1" fontAlgn="auto" hangingPunct="1">
              <a:spcAft>
                <a:spcPts val="0"/>
              </a:spcAft>
              <a:buFont typeface="Arial" pitchFamily="34" charset="0"/>
              <a:buNone/>
              <a:defRPr/>
            </a:pPr>
            <a:r>
              <a:rPr lang="fr-BE" dirty="0"/>
              <a:t>4</a:t>
            </a:r>
            <a:r>
              <a:rPr lang="fr-BE" dirty="0" smtClean="0"/>
              <a:t>. Q.I moyen à travers le monde</a:t>
            </a:r>
          </a:p>
          <a:p>
            <a:pPr marL="0" indent="0" eaLnBrk="1" fontAlgn="auto" hangingPunct="1">
              <a:spcAft>
                <a:spcPts val="0"/>
              </a:spcAft>
              <a:buFont typeface="Arial" pitchFamily="34" charset="0"/>
              <a:buNone/>
              <a:defRPr/>
            </a:pPr>
            <a:r>
              <a:rPr lang="fr-BE" dirty="0"/>
              <a:t>5</a:t>
            </a:r>
            <a:r>
              <a:rPr lang="fr-BE" dirty="0" smtClean="0"/>
              <a:t>. L’intelligence, essentiellement génétique</a:t>
            </a:r>
          </a:p>
          <a:p>
            <a:pPr marL="0" indent="0" eaLnBrk="1" fontAlgn="auto" hangingPunct="1">
              <a:spcAft>
                <a:spcPts val="0"/>
              </a:spcAft>
              <a:buFont typeface="Arial" pitchFamily="34" charset="0"/>
              <a:buNone/>
              <a:defRPr/>
            </a:pPr>
            <a:r>
              <a:rPr lang="fr-BE" dirty="0"/>
              <a:t>6</a:t>
            </a:r>
            <a:r>
              <a:rPr lang="fr-BE" dirty="0" smtClean="0"/>
              <a:t>. Causes des différences entre les races</a:t>
            </a:r>
          </a:p>
          <a:p>
            <a:pPr marL="0" indent="0" eaLnBrk="1" fontAlgn="auto" hangingPunct="1">
              <a:spcAft>
                <a:spcPts val="0"/>
              </a:spcAft>
              <a:buFont typeface="Arial" pitchFamily="34" charset="0"/>
              <a:buNone/>
              <a:defRPr/>
            </a:pPr>
            <a:r>
              <a:rPr lang="fr-BE" dirty="0"/>
              <a:t>7</a:t>
            </a:r>
            <a:r>
              <a:rPr lang="fr-BE" dirty="0" smtClean="0"/>
              <a:t>. Pourquoi le monde entier n’est-il pas développé ?</a:t>
            </a:r>
          </a:p>
          <a:p>
            <a:pPr marL="0" indent="0" eaLnBrk="1" fontAlgn="auto" hangingPunct="1">
              <a:spcAft>
                <a:spcPts val="0"/>
              </a:spcAft>
              <a:buFont typeface="Arial" pitchFamily="34" charset="0"/>
              <a:buNone/>
              <a:defRPr/>
            </a:pPr>
            <a:r>
              <a:rPr lang="fr-BE" dirty="0"/>
              <a:t>8</a:t>
            </a:r>
            <a:r>
              <a:rPr lang="fr-BE" dirty="0" smtClean="0"/>
              <a:t>. Bio-cratie mondiale</a:t>
            </a:r>
          </a:p>
          <a:p>
            <a:pPr marL="0" indent="0" eaLnBrk="1" fontAlgn="auto" hangingPunct="1">
              <a:spcAft>
                <a:spcPts val="0"/>
              </a:spcAft>
              <a:buFont typeface="Arial" pitchFamily="34" charset="0"/>
              <a:buNone/>
              <a:defRPr/>
            </a:pPr>
            <a:r>
              <a:rPr lang="fr-BE" dirty="0"/>
              <a:t>9</a:t>
            </a:r>
            <a:r>
              <a:rPr lang="fr-BE" dirty="0" smtClean="0"/>
              <a:t>. Accréditation scientifique</a:t>
            </a:r>
          </a:p>
          <a:p>
            <a:pPr marL="0" indent="0" eaLnBrk="1" fontAlgn="auto" hangingPunct="1">
              <a:spcAft>
                <a:spcPts val="0"/>
              </a:spcAft>
              <a:buFont typeface="Arial" pitchFamily="34" charset="0"/>
              <a:buNone/>
              <a:defRPr/>
            </a:pPr>
            <a:r>
              <a:rPr lang="fr-BE" dirty="0" smtClean="0"/>
              <a:t>10. Crépuscule </a:t>
            </a:r>
            <a:r>
              <a:rPr lang="fr-BE" dirty="0"/>
              <a:t>occidental et conclusion générale</a:t>
            </a:r>
            <a:endParaRPr lang="fr-BE" dirty="0" smtClean="0"/>
          </a:p>
          <a:p>
            <a:pPr marL="0" indent="0" eaLnBrk="1" fontAlgn="auto" hangingPunct="1">
              <a:spcAft>
                <a:spcPts val="0"/>
              </a:spcAft>
              <a:buFont typeface="Arial" pitchFamily="34" charset="0"/>
              <a:buNone/>
              <a:defRPr/>
            </a:pPr>
            <a:endParaRPr lang="fr-BE" dirty="0" smtClean="0"/>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9280920D-8C01-40DA-BB3C-D999F543CD2D}" type="slidenum">
              <a:rPr lang="fr-BE"/>
              <a:pPr>
                <a:defRPr/>
              </a:pPr>
              <a:t>3</a:t>
            </a:fld>
            <a:endParaRPr lang="fr-BE" dirty="0"/>
          </a:p>
        </p:txBody>
      </p:sp>
    </p:spTree>
  </p:cSld>
  <p:clrMapOvr>
    <a:masterClrMapping/>
  </p:clrMapOvr>
  <p:transition spd="slow" advTm="17345"/>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a:xfrm>
            <a:off x="250825" y="188913"/>
            <a:ext cx="8229600" cy="1143000"/>
          </a:xfrm>
        </p:spPr>
        <p:txBody>
          <a:bodyPr/>
          <a:lstStyle/>
          <a:p>
            <a:r>
              <a:rPr lang="fr-BE" dirty="0" smtClean="0"/>
              <a:t>Métabolisme cérébral du glucose</a:t>
            </a:r>
          </a:p>
        </p:txBody>
      </p:sp>
      <p:sp>
        <p:nvSpPr>
          <p:cNvPr id="25603" name="Espace réservé du contenu 2"/>
          <p:cNvSpPr>
            <a:spLocks noGrp="1"/>
          </p:cNvSpPr>
          <p:nvPr>
            <p:ph idx="1"/>
          </p:nvPr>
        </p:nvSpPr>
        <p:spPr>
          <a:xfrm>
            <a:off x="323850" y="1773239"/>
            <a:ext cx="9144000" cy="4680098"/>
          </a:xfrm>
        </p:spPr>
        <p:txBody>
          <a:bodyPr/>
          <a:lstStyle/>
          <a:p>
            <a:pPr marL="0" indent="0">
              <a:buFont typeface="Arial" charset="0"/>
              <a:buNone/>
            </a:pPr>
            <a:r>
              <a:rPr lang="fr-BE" sz="1400" dirty="0" smtClean="0"/>
              <a:t>-&gt; La principale source d’énergie du cerveau est le glucose.</a:t>
            </a:r>
          </a:p>
          <a:p>
            <a:pPr marL="0" indent="0">
              <a:buFont typeface="Arial" charset="0"/>
              <a:buNone/>
            </a:pPr>
            <a:r>
              <a:rPr lang="fr-BE" sz="1400" dirty="0" smtClean="0"/>
              <a:t>-&gt; </a:t>
            </a:r>
            <a:r>
              <a:rPr lang="fr-BE" sz="1400" b="1" dirty="0" smtClean="0"/>
              <a:t>Pour une même tache cognitive</a:t>
            </a:r>
            <a:r>
              <a:rPr lang="fr-BE" sz="1400" dirty="0" smtClean="0"/>
              <a:t>, le cerveau des </a:t>
            </a:r>
            <a:r>
              <a:rPr lang="fr-BE" sz="1400" b="1" dirty="0" smtClean="0"/>
              <a:t>hauts Q.I consomment moins de glucose</a:t>
            </a:r>
            <a:r>
              <a:rPr lang="fr-BE" sz="1400" dirty="0" smtClean="0"/>
              <a:t>. </a:t>
            </a:r>
          </a:p>
          <a:p>
            <a:pPr marL="0" indent="0">
              <a:buFont typeface="Arial" charset="0"/>
              <a:buNone/>
            </a:pPr>
            <a:r>
              <a:rPr lang="fr-BE" sz="1400" dirty="0" smtClean="0"/>
              <a:t>Corrélation de -0,7 à -0,8 entre le Q.I et GMR (glucose metabolism rate)</a:t>
            </a:r>
          </a:p>
          <a:p>
            <a:pPr marL="0" indent="0">
              <a:buFont typeface="Arial" charset="0"/>
              <a:buNone/>
            </a:pPr>
            <a:r>
              <a:rPr lang="fr-BE" sz="1400" dirty="0" smtClean="0"/>
              <a:t>-&gt; Pour une même tâche, les hauts Q.I fonctionnent à plus bas régime de glucose alors que les plus bas Q.I arrivent plus rapidement à saturation.</a:t>
            </a:r>
            <a:br>
              <a:rPr lang="fr-BE" sz="1400" dirty="0" smtClean="0"/>
            </a:br>
            <a:r>
              <a:rPr lang="fr-BE" sz="1400" dirty="0" smtClean="0"/>
              <a:t>-&gt; Le cerveau des hauts Q.I est plus efficace.</a:t>
            </a:r>
          </a:p>
          <a:p>
            <a:pPr marL="0" indent="0">
              <a:buFont typeface="Arial" charset="0"/>
              <a:buNone/>
            </a:pPr>
            <a:endParaRPr lang="fr-BE" sz="1400" dirty="0" smtClean="0"/>
          </a:p>
          <a:p>
            <a:pPr marL="0" indent="0">
              <a:buFont typeface="Arial" charset="0"/>
              <a:buNone/>
            </a:pPr>
            <a:r>
              <a:rPr lang="fr-BE" sz="1400" dirty="0" smtClean="0"/>
              <a:t>-&gt; Analogie avec un ordinateur:</a:t>
            </a:r>
          </a:p>
          <a:p>
            <a:pPr marL="0" indent="0">
              <a:buFont typeface="Arial" charset="0"/>
              <a:buNone/>
            </a:pPr>
            <a:r>
              <a:rPr lang="fr-BE" sz="1400" dirty="0" smtClean="0"/>
              <a:t>        -un ordinateur peu puissant arrive plus rapidement à saturation de son processeur.</a:t>
            </a:r>
          </a:p>
          <a:p>
            <a:pPr marL="0" indent="0">
              <a:buFont typeface="Arial" charset="0"/>
              <a:buNone/>
            </a:pPr>
            <a:r>
              <a:rPr lang="fr-BE" sz="1400" dirty="0" smtClean="0"/>
              <a:t>        -un ordinateur plus puissant est plus efficace, il traite des informations identiques en utilisant une moins grande part </a:t>
            </a:r>
          </a:p>
          <a:p>
            <a:pPr marL="0" indent="0">
              <a:buFont typeface="Arial" charset="0"/>
              <a:buNone/>
            </a:pPr>
            <a:r>
              <a:rPr lang="fr-BE" sz="1400" dirty="0" smtClean="0"/>
              <a:t>de ses ressources système.</a:t>
            </a:r>
          </a:p>
          <a:p>
            <a:pPr marL="0" indent="0">
              <a:buFont typeface="Arial" charset="0"/>
              <a:buNone/>
            </a:pPr>
            <a:endParaRPr lang="fr-BE" sz="1400" dirty="0" smtClean="0"/>
          </a:p>
          <a:p>
            <a:pPr marL="0" indent="0">
              <a:buFont typeface="Arial" charset="0"/>
              <a:buNone/>
            </a:pPr>
            <a:endParaRPr lang="fr-BE" sz="1400" dirty="0" smtClean="0"/>
          </a:p>
          <a:p>
            <a:pPr marL="0" indent="0">
              <a:buFont typeface="Arial" charset="0"/>
              <a:buNone/>
            </a:pPr>
            <a:endParaRPr lang="fr-BE" dirty="0" smtClean="0"/>
          </a:p>
        </p:txBody>
      </p:sp>
      <p:sp>
        <p:nvSpPr>
          <p:cNvPr id="4" name="Espace réservé du numéro de diapositive 3"/>
          <p:cNvSpPr>
            <a:spLocks noGrp="1"/>
          </p:cNvSpPr>
          <p:nvPr>
            <p:ph type="sldNum" sz="quarter" idx="12"/>
          </p:nvPr>
        </p:nvSpPr>
        <p:spPr/>
        <p:txBody>
          <a:bodyPr/>
          <a:lstStyle/>
          <a:p>
            <a:pPr>
              <a:defRPr/>
            </a:pPr>
            <a:fld id="{37313BD0-2051-4F5C-B6D0-7B00593AA0BD}" type="slidenum">
              <a:rPr lang="fr-BE" smtClean="0"/>
              <a:pPr>
                <a:defRPr/>
              </a:pPr>
              <a:t>30</a:t>
            </a:fld>
            <a:endParaRPr lang="fr-BE"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0825" y="908050"/>
            <a:ext cx="8229600" cy="4926013"/>
          </a:xfrm>
        </p:spPr>
        <p:txBody>
          <a:bodyPr/>
          <a:lstStyle/>
          <a:p>
            <a:pPr marL="0" indent="0">
              <a:buFont typeface="Arial" charset="0"/>
              <a:buNone/>
              <a:defRPr/>
            </a:pPr>
            <a:r>
              <a:rPr lang="fr-BE" sz="1400" dirty="0" smtClean="0"/>
              <a:t>Si on calibre subjectivement un niveau de difficulté, par exemple réussir une tâche cognitive dans 75 pourcent des cas ce qui sera définit comme une tâche difficile:</a:t>
            </a:r>
          </a:p>
          <a:p>
            <a:pPr marL="0" indent="0">
              <a:buFont typeface="Arial" charset="0"/>
              <a:buNone/>
              <a:defRPr/>
            </a:pPr>
            <a:r>
              <a:rPr lang="fr-BE" sz="1400" dirty="0" smtClean="0"/>
              <a:t>Avec un taux de réussite de 75 % :</a:t>
            </a:r>
          </a:p>
          <a:p>
            <a:pPr marL="0" indent="0">
              <a:buFont typeface="Arial" charset="0"/>
              <a:buNone/>
              <a:defRPr/>
            </a:pPr>
            <a:r>
              <a:rPr lang="fr-BE" sz="1400" dirty="0" smtClean="0"/>
              <a:t>-Les bas Q.I arrivent à effectuer une tâche moins compliquée, par exemple retenir 6 chiffres.</a:t>
            </a:r>
          </a:p>
          <a:p>
            <a:pPr marL="0" indent="0">
              <a:buFont typeface="Arial" charset="0"/>
              <a:buNone/>
              <a:defRPr/>
            </a:pPr>
            <a:r>
              <a:rPr lang="fr-BE" sz="1400" dirty="0" smtClean="0"/>
              <a:t>-Les hauts Q.I arrivent à effectuer une tâche plus compliquée, par exemple retenir 7 chiffres.</a:t>
            </a:r>
          </a:p>
          <a:p>
            <a:pPr marL="0" indent="0">
              <a:buFont typeface="Arial" charset="0"/>
              <a:buNone/>
              <a:defRPr/>
            </a:pPr>
            <a:endParaRPr lang="fr-BE" sz="1400" dirty="0" smtClean="0"/>
          </a:p>
          <a:p>
            <a:pPr marL="0" indent="0">
              <a:buFont typeface="Arial" charset="0"/>
              <a:buNone/>
              <a:defRPr/>
            </a:pPr>
            <a:r>
              <a:rPr lang="fr-BE" sz="1400" dirty="0" smtClean="0"/>
              <a:t>Dans ce cas là, les hauts Q.I corrèlent positivement avec le GMR, ceci signifie que les hauts Q.I sont en mesure d’apporter plus de carburant pour résoudre une tâche difficile.</a:t>
            </a:r>
          </a:p>
          <a:p>
            <a:pPr marL="0" indent="0">
              <a:buFont typeface="Arial" charset="0"/>
              <a:buNone/>
              <a:defRPr/>
            </a:pPr>
            <a:endParaRPr lang="fr-BE" sz="1400" dirty="0"/>
          </a:p>
          <a:p>
            <a:pPr marL="0" indent="0">
              <a:buFont typeface="Arial" charset="0"/>
              <a:buNone/>
              <a:defRPr/>
            </a:pPr>
            <a:r>
              <a:rPr lang="fr-BE" sz="1400" dirty="0" smtClean="0"/>
              <a:t>Analogie avec un ordinateur:</a:t>
            </a:r>
          </a:p>
          <a:p>
            <a:pPr marL="0" indent="0">
              <a:buFont typeface="Arial" charset="0"/>
              <a:buNone/>
              <a:defRPr/>
            </a:pPr>
            <a:r>
              <a:rPr lang="fr-BE" sz="1400" dirty="0"/>
              <a:t> </a:t>
            </a:r>
            <a:r>
              <a:rPr lang="fr-BE" sz="1400" dirty="0" smtClean="0"/>
              <a:t>-Lorsqu’un ordinateur de faible processeur fonctionne à 80 pourcent de ses capacités (on fixe subjectivement ce seuil comme une « tâche difficile »), il va accomplir une tâche moindre, atteindre une vitesse de processeur moindre et consommer moins.</a:t>
            </a:r>
          </a:p>
          <a:p>
            <a:pPr marL="0" indent="0">
              <a:buFont typeface="Arial" charset="0"/>
              <a:buNone/>
              <a:defRPr/>
            </a:pPr>
            <a:r>
              <a:rPr lang="fr-BE" sz="1400" dirty="0" smtClean="0"/>
              <a:t>-Lorsqu’un ordinateur de haut processeur fonctionne à 80 pourcent de ses capacités (seuil fixé subjectivement comme une « tâche difficile »), il va accomplir des tâches plus difficiles car il est en mesure d’atteindre une vitesse de processeur supérieure en consommant plus.</a:t>
            </a:r>
          </a:p>
          <a:p>
            <a:pPr marL="0" indent="0">
              <a:buFont typeface="Arial" charset="0"/>
              <a:buNone/>
              <a:defRPr/>
            </a:pPr>
            <a:endParaRPr lang="fr-BE" sz="1400" dirty="0"/>
          </a:p>
          <a:p>
            <a:pPr marL="0" indent="0">
              <a:buFont typeface="Arial" charset="0"/>
              <a:buNone/>
              <a:defRPr/>
            </a:pPr>
            <a:r>
              <a:rPr lang="fr-BE" sz="1400" dirty="0" smtClean="0"/>
              <a:t>-&gt; pour une même tâche objective, les </a:t>
            </a:r>
            <a:r>
              <a:rPr lang="fr-BE" sz="1400" b="1" dirty="0" smtClean="0"/>
              <a:t>hauts Q.I </a:t>
            </a:r>
            <a:r>
              <a:rPr lang="fr-BE" sz="1400" dirty="0" smtClean="0"/>
              <a:t>consomment moins -&gt; </a:t>
            </a:r>
            <a:r>
              <a:rPr lang="fr-BE" sz="1400" b="1" dirty="0" smtClean="0"/>
              <a:t>cerveaux plus efficaces.</a:t>
            </a:r>
          </a:p>
          <a:p>
            <a:pPr marL="0" indent="0">
              <a:buFont typeface="Arial" charset="0"/>
              <a:buNone/>
              <a:defRPr/>
            </a:pPr>
            <a:r>
              <a:rPr lang="fr-BE" sz="1400" dirty="0" smtClean="0"/>
              <a:t>-&gt; pour une tâche jugée subjectivement difficile, les </a:t>
            </a:r>
            <a:r>
              <a:rPr lang="fr-BE" sz="1400" b="1" dirty="0" smtClean="0"/>
              <a:t>hauts Q.I </a:t>
            </a:r>
            <a:r>
              <a:rPr lang="fr-BE" sz="1400" dirty="0" smtClean="0"/>
              <a:t>accomplissent des tâches plus complexes, ils sont en mesure d’atteindre une puissance de traitement supérieur en métabolisant plus du glucose (GMR plus important) -&gt; Ils sont capables de monter plus haut dans leur GMR -&gt; </a:t>
            </a:r>
            <a:r>
              <a:rPr lang="fr-BE" sz="1400" b="1" dirty="0" smtClean="0"/>
              <a:t>cerveaux plus puissants.</a:t>
            </a:r>
          </a:p>
          <a:p>
            <a:pPr>
              <a:defRPr/>
            </a:pPr>
            <a:endParaRPr lang="fr-BE" dirty="0"/>
          </a:p>
        </p:txBody>
      </p:sp>
      <p:sp>
        <p:nvSpPr>
          <p:cNvPr id="4" name="Espace réservé du numéro de diapositive 3"/>
          <p:cNvSpPr>
            <a:spLocks noGrp="1"/>
          </p:cNvSpPr>
          <p:nvPr>
            <p:ph type="sldNum" sz="quarter" idx="12"/>
          </p:nvPr>
        </p:nvSpPr>
        <p:spPr/>
        <p:txBody>
          <a:bodyPr/>
          <a:lstStyle/>
          <a:p>
            <a:pPr>
              <a:defRPr/>
            </a:pPr>
            <a:fld id="{6074DC84-56B4-40DD-8C81-2EF7D3D0545E}" type="slidenum">
              <a:rPr lang="fr-BE" smtClean="0"/>
              <a:pPr>
                <a:defRPr/>
              </a:pPr>
              <a:t>31</a:t>
            </a:fld>
            <a:endParaRPr lang="fr-BE"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
          <p:cNvSpPr>
            <a:spLocks noGrp="1"/>
          </p:cNvSpPr>
          <p:nvPr>
            <p:ph type="title"/>
          </p:nvPr>
        </p:nvSpPr>
        <p:spPr>
          <a:xfrm>
            <a:off x="465138" y="332656"/>
            <a:ext cx="8229600" cy="1143000"/>
          </a:xfrm>
        </p:spPr>
        <p:txBody>
          <a:bodyPr/>
          <a:lstStyle/>
          <a:p>
            <a:r>
              <a:rPr lang="fr-BE" dirty="0" smtClean="0"/>
              <a:t>Vitesse de conduction des nerfs crâniens et périphériques. (+0,4)</a:t>
            </a:r>
            <a:br>
              <a:rPr lang="fr-BE" dirty="0" smtClean="0"/>
            </a:br>
            <a:endParaRPr lang="fr-BE" dirty="0" smtClean="0"/>
          </a:p>
        </p:txBody>
      </p:sp>
      <p:sp>
        <p:nvSpPr>
          <p:cNvPr id="4" name="Espace réservé du numéro de diapositive 3"/>
          <p:cNvSpPr>
            <a:spLocks noGrp="1"/>
          </p:cNvSpPr>
          <p:nvPr>
            <p:ph type="sldNum" sz="quarter" idx="12"/>
          </p:nvPr>
        </p:nvSpPr>
        <p:spPr/>
        <p:txBody>
          <a:bodyPr/>
          <a:lstStyle/>
          <a:p>
            <a:pPr>
              <a:defRPr/>
            </a:pPr>
            <a:fld id="{78A26D6A-3D99-4047-8129-03F03B3251D8}" type="slidenum">
              <a:rPr lang="fr-BE" smtClean="0"/>
              <a:pPr>
                <a:defRPr/>
              </a:pPr>
              <a:t>32</a:t>
            </a:fld>
            <a:endParaRPr lang="fr-BE" dirty="0"/>
          </a:p>
        </p:txBody>
      </p:sp>
      <p:pic>
        <p:nvPicPr>
          <p:cNvPr id="276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340768"/>
            <a:ext cx="41910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ZoneTexte 4"/>
          <p:cNvSpPr txBox="1">
            <a:spLocks noChangeArrowheads="1"/>
          </p:cNvSpPr>
          <p:nvPr/>
        </p:nvSpPr>
        <p:spPr bwMode="auto">
          <a:xfrm>
            <a:off x="395536" y="5680898"/>
            <a:ext cx="817409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dirty="0"/>
              <a:t>Une lumière clignote en face </a:t>
            </a:r>
            <a:r>
              <a:rPr lang="fr-FR" dirty="0" smtClean="0"/>
              <a:t>des yeux, </a:t>
            </a:r>
            <a:r>
              <a:rPr lang="fr-FR" dirty="0"/>
              <a:t>une machine mesure le temps qu'il faut pour </a:t>
            </a:r>
            <a:r>
              <a:rPr lang="fr-FR" dirty="0" smtClean="0"/>
              <a:t/>
            </a:r>
            <a:br>
              <a:rPr lang="fr-FR" dirty="0" smtClean="0"/>
            </a:br>
            <a:r>
              <a:rPr lang="fr-FR" dirty="0" smtClean="0"/>
              <a:t>que </a:t>
            </a:r>
            <a:r>
              <a:rPr lang="fr-FR" dirty="0"/>
              <a:t>le message </a:t>
            </a:r>
            <a:r>
              <a:rPr lang="fr-FR" dirty="0" smtClean="0"/>
              <a:t>atteigne </a:t>
            </a:r>
            <a:r>
              <a:rPr lang="fr-FR" dirty="0"/>
              <a:t>les centres de la vision à l'arrière </a:t>
            </a:r>
            <a:r>
              <a:rPr lang="fr-FR" dirty="0" smtClean="0"/>
              <a:t>du </a:t>
            </a:r>
            <a:r>
              <a:rPr lang="fr-FR" dirty="0"/>
              <a:t>cerveau. </a:t>
            </a:r>
            <a:r>
              <a:rPr lang="fr-FR" dirty="0" smtClean="0"/>
              <a:t/>
            </a:r>
            <a:br>
              <a:rPr lang="fr-FR" dirty="0" smtClean="0"/>
            </a:br>
            <a:r>
              <a:rPr lang="fr-FR" dirty="0" smtClean="0"/>
              <a:t>Cette </a:t>
            </a:r>
            <a:r>
              <a:rPr lang="fr-FR" dirty="0"/>
              <a:t>vitesse est corrélée </a:t>
            </a:r>
            <a:r>
              <a:rPr lang="fr-FR" dirty="0" smtClean="0"/>
              <a:t>(+0,4</a:t>
            </a:r>
            <a:r>
              <a:rPr lang="fr-FR" dirty="0"/>
              <a:t>) avec un QI d'une personne.</a:t>
            </a:r>
            <a:r>
              <a:rPr lang="fr-BE" dirty="0" smtClean="0"/>
              <a:t/>
            </a:r>
            <a:br>
              <a:rPr lang="fr-BE" dirty="0" smtClean="0"/>
            </a:br>
            <a:r>
              <a:rPr lang="fr-BE" dirty="0" smtClean="0"/>
              <a:t>-&gt; Meilleure </a:t>
            </a:r>
            <a:r>
              <a:rPr lang="fr-BE" dirty="0"/>
              <a:t>myélinisation nerveuse chez les hauts </a:t>
            </a:r>
            <a:r>
              <a:rPr lang="fr-BE" dirty="0" smtClean="0"/>
              <a:t>Q.I.</a:t>
            </a:r>
            <a:endParaRPr lang="fr-BE" dirty="0"/>
          </a:p>
        </p:txBody>
      </p:sp>
      <p:sp>
        <p:nvSpPr>
          <p:cNvPr id="2" name="ZoneTexte 1"/>
          <p:cNvSpPr txBox="1"/>
          <p:nvPr/>
        </p:nvSpPr>
        <p:spPr>
          <a:xfrm>
            <a:off x="6675438" y="4365104"/>
            <a:ext cx="2448272" cy="400110"/>
          </a:xfrm>
          <a:prstGeom prst="rect">
            <a:avLst/>
          </a:prstGeom>
          <a:noFill/>
        </p:spPr>
        <p:txBody>
          <a:bodyPr wrap="square" rtlCol="0">
            <a:spAutoFit/>
          </a:bodyPr>
          <a:lstStyle/>
          <a:p>
            <a:r>
              <a:rPr lang="fr-BE" sz="1000" dirty="0"/>
              <a:t>Image extraite de « </a:t>
            </a:r>
            <a:r>
              <a:rPr lang="fr-BE" sz="1000" dirty="0" smtClean="0"/>
              <a:t>The g factor</a:t>
            </a:r>
            <a:r>
              <a:rPr lang="fr-BE" sz="1000" dirty="0"/>
              <a:t> »,  1998, </a:t>
            </a:r>
            <a:r>
              <a:rPr lang="fr-BE" sz="1000" dirty="0" smtClean="0"/>
              <a:t>A. Jensen.</a:t>
            </a:r>
            <a:endParaRPr lang="fr-BE" sz="1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Le pH cérébral, un corrélat biochimique du Q.I</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33</a:t>
            </a:fld>
            <a:endParaRPr lang="fr-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132856"/>
            <a:ext cx="357187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1043608" y="5232403"/>
            <a:ext cx="7721394" cy="923330"/>
          </a:xfrm>
          <a:prstGeom prst="rect">
            <a:avLst/>
          </a:prstGeom>
          <a:noFill/>
        </p:spPr>
        <p:txBody>
          <a:bodyPr wrap="square" rtlCol="0">
            <a:spAutoFit/>
          </a:bodyPr>
          <a:lstStyle/>
          <a:p>
            <a:r>
              <a:rPr lang="fr-BE" dirty="0" smtClean="0"/>
              <a:t>-&gt; Un pH plus élevé augmente la vitesse de conduction</a:t>
            </a:r>
          </a:p>
          <a:p>
            <a:r>
              <a:rPr lang="fr-BE" dirty="0" smtClean="0"/>
              <a:t>-&gt; Les variations de pH module également l’activité de nombreux récepteurs et neurotransmetteurs</a:t>
            </a:r>
            <a:endParaRPr lang="fr-BE" dirty="0"/>
          </a:p>
        </p:txBody>
      </p:sp>
      <p:sp>
        <p:nvSpPr>
          <p:cNvPr id="6" name="ZoneTexte 5"/>
          <p:cNvSpPr txBox="1"/>
          <p:nvPr/>
        </p:nvSpPr>
        <p:spPr>
          <a:xfrm>
            <a:off x="0" y="6512131"/>
            <a:ext cx="4045082" cy="369332"/>
          </a:xfrm>
          <a:prstGeom prst="rect">
            <a:avLst/>
          </a:prstGeom>
          <a:noFill/>
        </p:spPr>
        <p:txBody>
          <a:bodyPr wrap="none" rtlCol="0">
            <a:spAutoFit/>
          </a:bodyPr>
          <a:lstStyle/>
          <a:p>
            <a:r>
              <a:rPr lang="fr-BE" dirty="0">
                <a:hlinkClick r:id="rId4"/>
              </a:rPr>
              <a:t>http://</a:t>
            </a:r>
            <a:r>
              <a:rPr lang="fr-BE" dirty="0" smtClean="0">
                <a:hlinkClick r:id="rId4"/>
              </a:rPr>
              <a:t>www.vivalis.si/literatura/2a96.pdf</a:t>
            </a:r>
            <a:r>
              <a:rPr lang="fr-BE" dirty="0" smtClean="0"/>
              <a:t> </a:t>
            </a:r>
            <a:endParaRPr lang="fr-BE" dirty="0"/>
          </a:p>
        </p:txBody>
      </p:sp>
    </p:spTree>
    <p:extLst>
      <p:ext uri="{BB962C8B-B14F-4D97-AF65-F5344CB8AC3E}">
        <p14:creationId xmlns:p14="http://schemas.microsoft.com/office/powerpoint/2010/main" val="40983844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1"/>
          <p:cNvSpPr>
            <a:spLocks noGrp="1"/>
          </p:cNvSpPr>
          <p:nvPr>
            <p:ph type="title"/>
          </p:nvPr>
        </p:nvSpPr>
        <p:spPr>
          <a:xfrm>
            <a:off x="323850" y="44450"/>
            <a:ext cx="8229600" cy="1143000"/>
          </a:xfrm>
        </p:spPr>
        <p:txBody>
          <a:bodyPr/>
          <a:lstStyle/>
          <a:p>
            <a:r>
              <a:rPr lang="fr-BE" sz="3200" dirty="0" smtClean="0"/>
              <a:t>Corrélation de 0,45 entre la capacité crânienne et le Q.I.</a:t>
            </a:r>
          </a:p>
        </p:txBody>
      </p:sp>
      <p:sp>
        <p:nvSpPr>
          <p:cNvPr id="29699" name="Espace réservé du contenu 2"/>
          <p:cNvSpPr>
            <a:spLocks noGrp="1"/>
          </p:cNvSpPr>
          <p:nvPr>
            <p:ph idx="1"/>
          </p:nvPr>
        </p:nvSpPr>
        <p:spPr>
          <a:xfrm>
            <a:off x="250825" y="1268413"/>
            <a:ext cx="8229600" cy="4525962"/>
          </a:xfrm>
        </p:spPr>
        <p:txBody>
          <a:bodyPr/>
          <a:lstStyle/>
          <a:p>
            <a:pPr>
              <a:defRPr/>
            </a:pPr>
            <a:r>
              <a:rPr lang="fr-BE" sz="1400" dirty="0" smtClean="0"/>
              <a:t>La </a:t>
            </a:r>
            <a:r>
              <a:rPr lang="fr-BE" sz="1400" b="1" dirty="0" smtClean="0"/>
              <a:t>capacité crânienne</a:t>
            </a:r>
            <a:r>
              <a:rPr lang="fr-BE" sz="1400" dirty="0" smtClean="0"/>
              <a:t> dans une population montre, comme g, une </a:t>
            </a:r>
            <a:r>
              <a:rPr lang="fr-BE" sz="1400" b="1" dirty="0" smtClean="0"/>
              <a:t>distribution gaussienne</a:t>
            </a:r>
            <a:r>
              <a:rPr lang="fr-BE" sz="1400" dirty="0" smtClean="0"/>
              <a:t> (voir figure 1 ci-dessous).</a:t>
            </a:r>
          </a:p>
          <a:p>
            <a:pPr>
              <a:defRPr/>
            </a:pPr>
            <a:r>
              <a:rPr lang="fr-BE" sz="1400" dirty="0" smtClean="0"/>
              <a:t>Une corrélation de 0,45 entre g (=Q.I) et la capacité crânienne signifie que:</a:t>
            </a:r>
          </a:p>
          <a:p>
            <a:pPr marL="0" indent="0">
              <a:buFont typeface="Arial" charset="0"/>
              <a:buNone/>
              <a:defRPr/>
            </a:pPr>
            <a:r>
              <a:rPr lang="fr-BE" sz="1400" dirty="0" smtClean="0"/>
              <a:t> 1. </a:t>
            </a:r>
            <a:r>
              <a:rPr lang="fr-BE" sz="1400" dirty="0"/>
              <a:t>U</a:t>
            </a:r>
            <a:r>
              <a:rPr lang="fr-BE" sz="1400" dirty="0" smtClean="0"/>
              <a:t>ne augmentation de 1 SD de capacité crânienne (à peu près 120 grammes en masse) augmente le Q.I d’en moyenne 0,45 SD (7 points de Q.I)</a:t>
            </a:r>
          </a:p>
          <a:p>
            <a:pPr marL="0" indent="0">
              <a:buFont typeface="Arial" charset="0"/>
              <a:buNone/>
              <a:defRPr/>
            </a:pPr>
            <a:r>
              <a:rPr lang="fr-BE" sz="1400" dirty="0"/>
              <a:t> </a:t>
            </a:r>
            <a:r>
              <a:rPr lang="fr-BE" sz="1400" dirty="0" smtClean="0"/>
              <a:t>2. Les Q.I de 115 (1SD au dessus de la moyenne) ont une capacité crânienne moyenne de 0,45 SD au dessus de la moyenne. (A peu près 55 grammes de plus en masse)</a:t>
            </a:r>
          </a:p>
          <a:p>
            <a:pPr>
              <a:defRPr/>
            </a:pPr>
            <a:r>
              <a:rPr lang="fr-BE" sz="1400" dirty="0" smtClean="0"/>
              <a:t>Corrélation retrouvée dans des centaines d’études au Japon, Europe, Amérique.</a:t>
            </a:r>
          </a:p>
          <a:p>
            <a:pPr>
              <a:defRPr/>
            </a:pPr>
            <a:r>
              <a:rPr lang="fr-BE" sz="1400" dirty="0" smtClean="0"/>
              <a:t>Non limitée à l’homo sapiens: les souris ayant une capacité crânienne supérieure sont plus intelligentes et retrouvent plus rapidement leur chemin dans un labyrinthe.</a:t>
            </a:r>
          </a:p>
          <a:p>
            <a:pPr>
              <a:defRPr/>
            </a:pPr>
            <a:r>
              <a:rPr lang="fr-BE" sz="1400" dirty="0" smtClean="0"/>
              <a:t>Les étudiants universitaires, dont le Q.I moyen est significativement supérieur à la moyenne nationale, ont une capacité crânienne plus importante.</a:t>
            </a:r>
          </a:p>
        </p:txBody>
      </p:sp>
      <p:sp>
        <p:nvSpPr>
          <p:cNvPr id="4" name="Espace réservé du numéro de diapositive 3"/>
          <p:cNvSpPr>
            <a:spLocks noGrp="1"/>
          </p:cNvSpPr>
          <p:nvPr>
            <p:ph type="sldNum" sz="quarter" idx="12"/>
          </p:nvPr>
        </p:nvSpPr>
        <p:spPr>
          <a:xfrm>
            <a:off x="6804248" y="6371203"/>
            <a:ext cx="2133600" cy="365125"/>
          </a:xfrm>
        </p:spPr>
        <p:txBody>
          <a:bodyPr/>
          <a:lstStyle/>
          <a:p>
            <a:pPr>
              <a:defRPr/>
            </a:pPr>
            <a:fld id="{989DC9B1-58C7-4135-9CB4-3E3B90D8E39A}" type="slidenum">
              <a:rPr lang="fr-BE" smtClean="0"/>
              <a:pPr>
                <a:defRPr/>
              </a:pPr>
              <a:t>34</a:t>
            </a:fld>
            <a:endParaRPr lang="fr-BE" dirty="0"/>
          </a:p>
        </p:txBody>
      </p:sp>
      <p:pic>
        <p:nvPicPr>
          <p:cNvPr id="4915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4365625"/>
            <a:ext cx="42481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8" name="ZoneTexte 1"/>
          <p:cNvSpPr txBox="1">
            <a:spLocks noChangeArrowheads="1"/>
          </p:cNvSpPr>
          <p:nvPr/>
        </p:nvSpPr>
        <p:spPr bwMode="auto">
          <a:xfrm>
            <a:off x="2051050" y="6118225"/>
            <a:ext cx="43926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400" dirty="0"/>
              <a:t>Figure 1: Capacité crânienne chez les afro-américains (rouge) et chez les européens (blanc)</a:t>
            </a:r>
          </a:p>
        </p:txBody>
      </p:sp>
      <p:sp>
        <p:nvSpPr>
          <p:cNvPr id="2" name="ZoneTexte 1"/>
          <p:cNvSpPr txBox="1"/>
          <p:nvPr/>
        </p:nvSpPr>
        <p:spPr>
          <a:xfrm>
            <a:off x="6163504" y="6309320"/>
            <a:ext cx="2996333" cy="877163"/>
          </a:xfrm>
          <a:prstGeom prst="rect">
            <a:avLst/>
          </a:prstGeom>
          <a:noFill/>
        </p:spPr>
        <p:txBody>
          <a:bodyPr wrap="none" rtlCol="0">
            <a:spAutoFit/>
          </a:bodyPr>
          <a:lstStyle/>
          <a:p>
            <a:pPr eaLnBrk="1" hangingPunct="1"/>
            <a:r>
              <a:rPr lang="fr-BE" sz="1100" dirty="0" smtClean="0"/>
              <a:t>  Vernon</a:t>
            </a:r>
            <a:r>
              <a:rPr lang="fr-BE" sz="1100" dirty="0"/>
              <a:t>, Wicket, Bazana et Stelmack, 2000.</a:t>
            </a:r>
          </a:p>
          <a:p>
            <a:pPr eaLnBrk="1" hangingPunct="1"/>
            <a:r>
              <a:rPr lang="fr-BE" sz="1100" dirty="0"/>
              <a:t>  </a:t>
            </a:r>
            <a:r>
              <a:rPr lang="fr-BE" sz="1100" dirty="0" smtClean="0"/>
              <a:t>« Whole brain size and general mental ability », </a:t>
            </a:r>
            <a:br>
              <a:rPr lang="fr-BE" sz="1100" dirty="0" smtClean="0"/>
            </a:br>
            <a:r>
              <a:rPr lang="fr-BE" sz="1100" dirty="0" smtClean="0"/>
              <a:t>   Rushton</a:t>
            </a:r>
            <a:r>
              <a:rPr lang="fr-BE" sz="1100" dirty="0"/>
              <a:t>, 2009.</a:t>
            </a:r>
          </a:p>
          <a:p>
            <a:endParaRPr lang="fr-BE" dirty="0"/>
          </a:p>
        </p:txBody>
      </p:sp>
    </p:spTree>
    <p:extLst>
      <p:ext uri="{BB962C8B-B14F-4D97-AF65-F5344CB8AC3E}">
        <p14:creationId xmlns:p14="http://schemas.microsoft.com/office/powerpoint/2010/main" val="3495414038"/>
      </p:ext>
    </p:extLst>
  </p:cSld>
  <p:clrMapOvr>
    <a:masterClrMapping/>
  </p:clrMapOvr>
  <p:transition spd="slow" advTm="110508"/>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2492A615-3668-43A7-8A91-C3F64F2AAA1B}" type="slidenum">
              <a:rPr lang="fr-BE" smtClean="0"/>
              <a:pPr>
                <a:defRPr/>
              </a:pPr>
              <a:t>35</a:t>
            </a:fld>
            <a:endParaRPr lang="fr-BE" dirty="0"/>
          </a:p>
        </p:txBody>
      </p:sp>
      <p:pic>
        <p:nvPicPr>
          <p:cNvPr id="5017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1050" y="1916113"/>
            <a:ext cx="5251450" cy="3444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0" name="ZoneTexte 9"/>
          <p:cNvSpPr txBox="1">
            <a:spLocks noChangeArrowheads="1"/>
          </p:cNvSpPr>
          <p:nvPr/>
        </p:nvSpPr>
        <p:spPr bwMode="auto">
          <a:xfrm>
            <a:off x="250825" y="765175"/>
            <a:ext cx="89360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400" dirty="0"/>
              <a:t>Parmi les étudiants </a:t>
            </a:r>
            <a:r>
              <a:rPr lang="fr-BE" sz="1400" dirty="0" smtClean="0"/>
              <a:t>universitaires, </a:t>
            </a:r>
            <a:r>
              <a:rPr lang="fr-BE" sz="1400" dirty="0"/>
              <a:t>les élèves terminant avec distinction montrent une capacité crânienne</a:t>
            </a:r>
          </a:p>
          <a:p>
            <a:pPr eaLnBrk="1" hangingPunct="1"/>
            <a:r>
              <a:rPr lang="fr-BE" sz="1400" dirty="0"/>
              <a:t> significativement supérieure et ceux finissant avec grande distinction montre une capacité crânienne supérieure à celle </a:t>
            </a:r>
          </a:p>
          <a:p>
            <a:pPr eaLnBrk="1" hangingPunct="1"/>
            <a:r>
              <a:rPr lang="fr-BE" sz="1400" dirty="0"/>
              <a:t>de ceux finissant avec distinction.</a:t>
            </a:r>
          </a:p>
        </p:txBody>
      </p:sp>
      <p:sp>
        <p:nvSpPr>
          <p:cNvPr id="50181" name="ZoneTexte 10"/>
          <p:cNvSpPr txBox="1">
            <a:spLocks noChangeArrowheads="1"/>
          </p:cNvSpPr>
          <p:nvPr/>
        </p:nvSpPr>
        <p:spPr bwMode="auto">
          <a:xfrm>
            <a:off x="1116013" y="6146800"/>
            <a:ext cx="6657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Population générale &lt; universitaires &lt; distinction &lt; grande distinction</a:t>
            </a:r>
          </a:p>
        </p:txBody>
      </p:sp>
    </p:spTree>
    <p:extLst>
      <p:ext uri="{BB962C8B-B14F-4D97-AF65-F5344CB8AC3E}">
        <p14:creationId xmlns:p14="http://schemas.microsoft.com/office/powerpoint/2010/main" val="191206869"/>
      </p:ext>
    </p:extLst>
  </p:cSld>
  <p:clrMapOvr>
    <a:masterClrMapping/>
  </p:clrMapOvr>
  <p:transition spd="slow" advTm="43003"/>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950" y="549275"/>
            <a:ext cx="9288463" cy="7056438"/>
          </a:xfrm>
        </p:spPr>
        <p:txBody>
          <a:bodyPr/>
          <a:lstStyle/>
          <a:p>
            <a:pPr>
              <a:defRPr/>
            </a:pPr>
            <a:r>
              <a:rPr lang="fr-BE" dirty="0" smtClean="0"/>
              <a:t>2. Quelques corrélations sociales avec le Q.I…</a:t>
            </a:r>
          </a:p>
          <a:p>
            <a:pPr>
              <a:buFont typeface="Arial" charset="0"/>
              <a:buAutoNum type="arabicPeriod"/>
              <a:defRPr/>
            </a:pPr>
            <a:r>
              <a:rPr lang="fr-BE" sz="1800" dirty="0" smtClean="0"/>
              <a:t>Corrélation avec les résultats en math et science (+0,8)</a:t>
            </a:r>
          </a:p>
          <a:p>
            <a:pPr>
              <a:buFont typeface="Arial" charset="0"/>
              <a:buAutoNum type="arabicPeriod"/>
              <a:defRPr/>
            </a:pPr>
            <a:r>
              <a:rPr lang="fr-BE" sz="1800" dirty="0" smtClean="0"/>
              <a:t>Corrélation avec le salaire (+0,4 à +0,6)</a:t>
            </a:r>
          </a:p>
          <a:p>
            <a:pPr>
              <a:buFont typeface="Arial" charset="0"/>
              <a:buAutoNum type="arabicPeriod"/>
              <a:defRPr/>
            </a:pPr>
            <a:r>
              <a:rPr lang="fr-BE" sz="1800" dirty="0" smtClean="0"/>
              <a:t>Corrélation avec le niveau de scolarité atteint à l’âge adulte</a:t>
            </a:r>
          </a:p>
          <a:p>
            <a:pPr>
              <a:buFont typeface="Arial" charset="0"/>
              <a:buAutoNum type="arabicPeriod"/>
              <a:defRPr/>
            </a:pPr>
            <a:r>
              <a:rPr lang="fr-BE" sz="1800" dirty="0" smtClean="0"/>
              <a:t>Corrélation avec le statut socio-économique</a:t>
            </a:r>
          </a:p>
          <a:p>
            <a:pPr>
              <a:buFont typeface="Arial" charset="0"/>
              <a:buAutoNum type="arabicPeriod"/>
              <a:defRPr/>
            </a:pPr>
            <a:r>
              <a:rPr lang="fr-BE" sz="1800" dirty="0" smtClean="0"/>
              <a:t>Corrélation avec la productivité d’un individu, quelle que soit la difficulté de son travail</a:t>
            </a:r>
          </a:p>
          <a:p>
            <a:pPr>
              <a:buFont typeface="Arial" charset="0"/>
              <a:buAutoNum type="arabicPeriod"/>
              <a:defRPr/>
            </a:pPr>
            <a:r>
              <a:rPr lang="fr-BE" sz="1800" dirty="0" smtClean="0"/>
              <a:t>Corrélation avec la compétence d’un individu dans son travail</a:t>
            </a:r>
          </a:p>
          <a:p>
            <a:pPr>
              <a:buFont typeface="Arial" charset="0"/>
              <a:buAutoNum type="arabicPeriod"/>
              <a:defRPr/>
            </a:pPr>
            <a:r>
              <a:rPr lang="fr-BE" sz="1800" dirty="0" smtClean="0"/>
              <a:t>Corrélation avec les scores PISA ( &gt; 0,8)</a:t>
            </a:r>
          </a:p>
          <a:p>
            <a:pPr>
              <a:buFont typeface="Arial" charset="0"/>
              <a:buAutoNum type="arabicPeriod" startAt="8"/>
              <a:defRPr/>
            </a:pPr>
            <a:r>
              <a:rPr lang="fr-BE" sz="1800" dirty="0" smtClean="0"/>
              <a:t>Le Q.I moyen national, prédictif du salaire moyen par habitant de 1500 à 2000. (Voir plus loin)</a:t>
            </a:r>
          </a:p>
          <a:p>
            <a:pPr>
              <a:buFont typeface="Arial" charset="0"/>
              <a:buAutoNum type="arabicPeriod" startAt="8"/>
              <a:defRPr/>
            </a:pPr>
            <a:r>
              <a:rPr lang="fr-BE" sz="1800" dirty="0" smtClean="0"/>
              <a:t>Le </a:t>
            </a:r>
            <a:r>
              <a:rPr lang="fr-BE" sz="1800" dirty="0"/>
              <a:t>Q.I moyen </a:t>
            </a:r>
            <a:r>
              <a:rPr lang="fr-BE" sz="1800" dirty="0" smtClean="0"/>
              <a:t>national, prédictif du niveau technologique national de -1000ACN à +2000PCN</a:t>
            </a:r>
          </a:p>
          <a:p>
            <a:pPr marL="0" indent="0">
              <a:buFont typeface="Arial" charset="0"/>
              <a:buNone/>
              <a:defRPr/>
            </a:pPr>
            <a:r>
              <a:rPr lang="fr-BE" sz="1800" dirty="0" smtClean="0"/>
              <a:t>10.   Le Q.I moyen national, prédictif de l'espérance de vie à la naissance</a:t>
            </a:r>
          </a:p>
          <a:p>
            <a:pPr marL="0" indent="0">
              <a:buFont typeface="Arial" charset="0"/>
              <a:buNone/>
              <a:defRPr/>
            </a:pPr>
            <a:r>
              <a:rPr lang="fr-BE" sz="1800" dirty="0" smtClean="0"/>
              <a:t>11. Le Q.I moyen national, prédictif du taux d'alphabétisation</a:t>
            </a:r>
          </a:p>
          <a:p>
            <a:pPr marL="0" indent="0">
              <a:buFont typeface="Arial" charset="0"/>
              <a:buNone/>
              <a:defRPr/>
            </a:pPr>
            <a:r>
              <a:rPr lang="fr-BE" sz="1800" dirty="0" smtClean="0"/>
              <a:t>12. Corrélation du Q.I moyen national avec l'indice de développement humain (&gt;0,75)</a:t>
            </a:r>
          </a:p>
          <a:p>
            <a:pPr marL="0" indent="0">
              <a:buFont typeface="Arial" charset="0"/>
              <a:buNone/>
              <a:defRPr/>
            </a:pPr>
            <a:r>
              <a:rPr lang="fr-BE" sz="1800" dirty="0" smtClean="0"/>
              <a:t>13. Corrélation avec les crimes et délits (corrélation nettement négative)</a:t>
            </a:r>
          </a:p>
          <a:p>
            <a:pPr>
              <a:defRPr/>
            </a:pPr>
            <a:endParaRPr lang="fr-BE" sz="1800" dirty="0"/>
          </a:p>
          <a:p>
            <a:pPr>
              <a:defRPr/>
            </a:pPr>
            <a:endParaRPr lang="fr-BE" dirty="0"/>
          </a:p>
        </p:txBody>
      </p:sp>
      <p:sp>
        <p:nvSpPr>
          <p:cNvPr id="4" name="Espace réservé du numéro de diapositive 3"/>
          <p:cNvSpPr>
            <a:spLocks noGrp="1"/>
          </p:cNvSpPr>
          <p:nvPr>
            <p:ph type="sldNum" sz="quarter" idx="12"/>
          </p:nvPr>
        </p:nvSpPr>
        <p:spPr/>
        <p:txBody>
          <a:bodyPr/>
          <a:lstStyle/>
          <a:p>
            <a:pPr>
              <a:defRPr/>
            </a:pPr>
            <a:fld id="{022CF7B1-A6D1-4C5B-9998-8639F3EBD213}" type="slidenum">
              <a:rPr lang="fr-BE" smtClean="0"/>
              <a:pPr>
                <a:defRPr/>
              </a:pPr>
              <a:t>36</a:t>
            </a:fld>
            <a:endParaRPr lang="fr-BE" dirty="0"/>
          </a:p>
        </p:txBody>
      </p:sp>
      <p:sp>
        <p:nvSpPr>
          <p:cNvPr id="28676" name="ZoneTexte 5"/>
          <p:cNvSpPr txBox="1">
            <a:spLocks noChangeArrowheads="1"/>
          </p:cNvSpPr>
          <p:nvPr/>
        </p:nvSpPr>
        <p:spPr bwMode="auto">
          <a:xfrm>
            <a:off x="2123728" y="5984874"/>
            <a:ext cx="4006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hlinkClick r:id="rId3"/>
              </a:rPr>
              <a:t>http://intelligence.wikeo.be/credi2.html</a:t>
            </a:r>
            <a:r>
              <a:rPr lang="fr-BE" dirty="0"/>
              <a:t> </a:t>
            </a:r>
          </a:p>
          <a:p>
            <a:pPr eaLnBrk="1" hangingPunct="1"/>
            <a:endParaRPr lang="fr-BE" dirty="0"/>
          </a:p>
        </p:txBody>
      </p:sp>
      <p:sp>
        <p:nvSpPr>
          <p:cNvPr id="28677" name="ZoneTexte 6"/>
          <p:cNvSpPr txBox="1">
            <a:spLocks noChangeArrowheads="1"/>
          </p:cNvSpPr>
          <p:nvPr/>
        </p:nvSpPr>
        <p:spPr bwMode="auto">
          <a:xfrm>
            <a:off x="156213" y="5984875"/>
            <a:ext cx="1991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smtClean="0"/>
              <a:t>Pour aller plus loin:</a:t>
            </a:r>
            <a:endParaRPr lang="fr-BE" dirty="0"/>
          </a:p>
          <a:p>
            <a:pPr eaLnBrk="1" hangingPunct="1"/>
            <a:endParaRPr lang="fr-BE" dirty="0"/>
          </a:p>
        </p:txBody>
      </p:sp>
    </p:spTree>
  </p:cSld>
  <p:clrMapOvr>
    <a:masterClrMapping/>
  </p:clrMapOvr>
  <p:transition spd="slow" advTm="80018"/>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Espace réservé du contenu 4" descr="http://www.iq-tests.eu/images/800-2.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684213" y="908050"/>
            <a:ext cx="7272337" cy="4897438"/>
          </a:xfrm>
        </p:spPr>
      </p:pic>
      <p:sp>
        <p:nvSpPr>
          <p:cNvPr id="4" name="Espace réservé du numéro de diapositive 3"/>
          <p:cNvSpPr>
            <a:spLocks noGrp="1"/>
          </p:cNvSpPr>
          <p:nvPr>
            <p:ph type="sldNum" sz="quarter" idx="12"/>
          </p:nvPr>
        </p:nvSpPr>
        <p:spPr/>
        <p:txBody>
          <a:bodyPr/>
          <a:lstStyle/>
          <a:p>
            <a:pPr>
              <a:defRPr/>
            </a:pPr>
            <a:fld id="{33D15E8B-1AC4-42A0-B6CB-D1DD43E71FCB}" type="slidenum">
              <a:rPr lang="fr-BE"/>
              <a:pPr>
                <a:defRPr/>
              </a:pPr>
              <a:t>37</a:t>
            </a:fld>
            <a:endParaRPr lang="fr-BE" dirty="0"/>
          </a:p>
        </p:txBody>
      </p:sp>
      <p:sp>
        <p:nvSpPr>
          <p:cNvPr id="29700" name="ZoneTexte 1"/>
          <p:cNvSpPr txBox="1">
            <a:spLocks noChangeArrowheads="1"/>
          </p:cNvSpPr>
          <p:nvPr/>
        </p:nvSpPr>
        <p:spPr bwMode="auto">
          <a:xfrm>
            <a:off x="1979613" y="6080125"/>
            <a:ext cx="5697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400" dirty="0"/>
              <a:t>D’après Murray et Hernstein, professeur à Harvard, « </a:t>
            </a:r>
            <a:r>
              <a:rPr lang="fr-BE" sz="1400" dirty="0" smtClean="0"/>
              <a:t>The </a:t>
            </a:r>
            <a:r>
              <a:rPr lang="fr-BE" sz="1400" dirty="0"/>
              <a:t>bell curve », 1994.</a:t>
            </a:r>
          </a:p>
        </p:txBody>
      </p:sp>
    </p:spTree>
  </p:cSld>
  <p:clrMapOvr>
    <a:masterClrMapping/>
  </p:clrMapOvr>
  <p:transition spd="slow" advTm="71619"/>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D05CCAD0-BD56-4CE6-976D-9BEB6E913C17}" type="slidenum">
              <a:rPr lang="fr-BE" smtClean="0"/>
              <a:pPr>
                <a:defRPr/>
              </a:pPr>
              <a:t>38</a:t>
            </a:fld>
            <a:endParaRPr lang="fr-BE" dirty="0"/>
          </a:p>
        </p:txBody>
      </p:sp>
      <p:pic>
        <p:nvPicPr>
          <p:cNvPr id="307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4288"/>
            <a:ext cx="6565900" cy="684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47A6BE0B-C705-4049-B0B7-7F0671430F56}" type="slidenum">
              <a:rPr lang="fr-BE" smtClean="0"/>
              <a:pPr>
                <a:defRPr/>
              </a:pPr>
              <a:t>39</a:t>
            </a:fld>
            <a:endParaRPr lang="fr-BE" dirty="0"/>
          </a:p>
        </p:txBody>
      </p:sp>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692150"/>
            <a:ext cx="7616825" cy="532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8364" y="6551507"/>
            <a:ext cx="6375463" cy="261610"/>
          </a:xfrm>
          <a:prstGeom prst="rect">
            <a:avLst/>
          </a:prstGeom>
          <a:noFill/>
        </p:spPr>
        <p:txBody>
          <a:bodyPr wrap="none" rtlCol="0">
            <a:spAutoFit/>
          </a:bodyPr>
          <a:lstStyle/>
          <a:p>
            <a:r>
              <a:rPr lang="fr-BE" sz="1100" dirty="0" smtClean="0"/>
              <a:t>Tiré de « Le quotient intellectuel.  Ses déterminants et son avenir », 2009, sous la direction de Serge Larivée.</a:t>
            </a:r>
            <a:endParaRPr lang="fr-BE" sz="11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395288" y="115888"/>
            <a:ext cx="8229600" cy="1143000"/>
          </a:xfrm>
        </p:spPr>
        <p:txBody>
          <a:bodyPr/>
          <a:lstStyle/>
          <a:p>
            <a:pPr eaLnBrk="1" hangingPunct="1"/>
            <a:r>
              <a:rPr lang="fr-BE" dirty="0"/>
              <a:t>9</a:t>
            </a:r>
            <a:r>
              <a:rPr lang="fr-BE" dirty="0" smtClean="0"/>
              <a:t> grandes races humaines</a:t>
            </a:r>
          </a:p>
        </p:txBody>
      </p:sp>
      <p:sp>
        <p:nvSpPr>
          <p:cNvPr id="3" name="Espace réservé du contenu 2"/>
          <p:cNvSpPr>
            <a:spLocks noGrp="1"/>
          </p:cNvSpPr>
          <p:nvPr>
            <p:ph idx="1"/>
          </p:nvPr>
        </p:nvSpPr>
        <p:spPr>
          <a:xfrm>
            <a:off x="395288" y="1341438"/>
            <a:ext cx="8229600" cy="4525962"/>
          </a:xfrm>
        </p:spPr>
        <p:txBody>
          <a:bodyPr rtlCol="0">
            <a:normAutofit/>
          </a:bodyPr>
          <a:lstStyle/>
          <a:p>
            <a:pPr marL="0" indent="0" eaLnBrk="1" fontAlgn="auto" hangingPunct="1">
              <a:spcAft>
                <a:spcPts val="0"/>
              </a:spcAft>
              <a:buFont typeface="Arial" pitchFamily="34" charset="0"/>
              <a:buNone/>
              <a:defRPr/>
            </a:pPr>
            <a:r>
              <a:rPr lang="fr-BE" sz="1400" dirty="0"/>
              <a:t>La définition biologique d'une race:</a:t>
            </a:r>
          </a:p>
          <a:p>
            <a:pPr marL="0" indent="0" eaLnBrk="1" fontAlgn="auto" hangingPunct="1">
              <a:spcAft>
                <a:spcPts val="0"/>
              </a:spcAft>
              <a:buFont typeface="Arial" pitchFamily="34" charset="0"/>
              <a:buNone/>
              <a:defRPr/>
            </a:pPr>
            <a:r>
              <a:rPr lang="fr-BE" sz="1400" b="1" dirty="0" smtClean="0"/>
              <a:t>« Subdivision d'une espèce qui hérite des caractéristiques la distinguant des autres populations de l'espèce. Au sens génétique une race est une population qui diffère dans l'incidence de certains gènes des autres populations, conséquence d'une isolation, le plus souvent géographique »</a:t>
            </a:r>
          </a:p>
          <a:p>
            <a:pPr marL="0" indent="0" eaLnBrk="1" fontAlgn="auto" hangingPunct="1">
              <a:spcAft>
                <a:spcPts val="0"/>
              </a:spcAft>
              <a:buFont typeface="Arial" pitchFamily="34" charset="0"/>
              <a:buNone/>
              <a:defRPr/>
            </a:pPr>
            <a:endParaRPr lang="fr-BE" sz="1400" b="1" dirty="0" smtClean="0"/>
          </a:p>
          <a:p>
            <a:pPr marL="0" indent="0" eaLnBrk="1" fontAlgn="auto" hangingPunct="1">
              <a:spcAft>
                <a:spcPts val="0"/>
              </a:spcAft>
              <a:buFont typeface="Arial" pitchFamily="34" charset="0"/>
              <a:buNone/>
              <a:defRPr/>
            </a:pPr>
            <a:r>
              <a:rPr lang="fr-BE" sz="1400" dirty="0" smtClean="0"/>
              <a:t>Une </a:t>
            </a:r>
            <a:r>
              <a:rPr lang="fr-BE" sz="1400" b="1" dirty="0" smtClean="0"/>
              <a:t>race</a:t>
            </a:r>
            <a:r>
              <a:rPr lang="fr-BE" sz="1400" dirty="0" smtClean="0"/>
              <a:t> se caractérise par une </a:t>
            </a:r>
            <a:r>
              <a:rPr lang="fr-BE" sz="1400" b="1" dirty="0" smtClean="0"/>
              <a:t>unité fréquentielle méga-poly-génétique</a:t>
            </a:r>
            <a:r>
              <a:rPr lang="fr-BE" sz="1400" dirty="0" smtClean="0"/>
              <a:t>.</a:t>
            </a:r>
          </a:p>
          <a:p>
            <a:pPr eaLnBrk="1" fontAlgn="auto" hangingPunct="1">
              <a:spcAft>
                <a:spcPts val="0"/>
              </a:spcAft>
              <a:buFont typeface="Arial" pitchFamily="34" charset="0"/>
              <a:buChar char="•"/>
              <a:defRPr/>
            </a:pPr>
            <a:endParaRPr lang="fr-BE" dirty="0"/>
          </a:p>
        </p:txBody>
      </p:sp>
      <p:sp>
        <p:nvSpPr>
          <p:cNvPr id="5" name="Espace réservé du numéro de diapositive 4"/>
          <p:cNvSpPr>
            <a:spLocks noGrp="1"/>
          </p:cNvSpPr>
          <p:nvPr>
            <p:ph type="sldNum" sz="quarter" idx="12"/>
          </p:nvPr>
        </p:nvSpPr>
        <p:spPr/>
        <p:txBody>
          <a:bodyPr/>
          <a:lstStyle/>
          <a:p>
            <a:pPr>
              <a:defRPr/>
            </a:pPr>
            <a:fld id="{609A564C-DD18-4E49-A590-4A743CEC6993}" type="slidenum">
              <a:rPr lang="fr-BE"/>
              <a:pPr>
                <a:defRPr/>
              </a:pPr>
              <a:t>4</a:t>
            </a:fld>
            <a:endParaRPr lang="fr-BE" dirty="0"/>
          </a:p>
        </p:txBody>
      </p:sp>
      <p:pic>
        <p:nvPicPr>
          <p:cNvPr id="51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3068638"/>
            <a:ext cx="5284788"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6" name="ZoneTexte 3"/>
          <p:cNvSpPr txBox="1">
            <a:spLocks noChangeArrowheads="1"/>
          </p:cNvSpPr>
          <p:nvPr/>
        </p:nvSpPr>
        <p:spPr bwMode="auto">
          <a:xfrm>
            <a:off x="1722460" y="5680746"/>
            <a:ext cx="63671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 les pygmées et les bushmen (</a:t>
            </a:r>
            <a:r>
              <a:rPr lang="fr-BE" dirty="0" smtClean="0"/>
              <a:t>sous-groupes africains particuliers)</a:t>
            </a:r>
            <a:endParaRPr lang="fr-BE" dirty="0"/>
          </a:p>
        </p:txBody>
      </p:sp>
      <p:sp>
        <p:nvSpPr>
          <p:cNvPr id="4" name="ZoneTexte 3"/>
          <p:cNvSpPr txBox="1"/>
          <p:nvPr/>
        </p:nvSpPr>
        <p:spPr>
          <a:xfrm>
            <a:off x="7132" y="6397390"/>
            <a:ext cx="5487400" cy="430887"/>
          </a:xfrm>
          <a:prstGeom prst="rect">
            <a:avLst/>
          </a:prstGeom>
          <a:noFill/>
        </p:spPr>
        <p:txBody>
          <a:bodyPr wrap="none" rtlCol="0">
            <a:spAutoFit/>
          </a:bodyPr>
          <a:lstStyle/>
          <a:p>
            <a:r>
              <a:rPr lang="fr-BE" sz="1100" dirty="0" smtClean="0"/>
              <a:t>Tableau issu de « The history and geography of human genes », 2000, Sforza, </a:t>
            </a:r>
            <a:br>
              <a:rPr lang="fr-BE" sz="1100" dirty="0" smtClean="0"/>
            </a:br>
            <a:r>
              <a:rPr lang="fr-BE" sz="1100" dirty="0" smtClean="0"/>
              <a:t>Menozzi et Piazza  distinguent 10 grands « clusters génétiques » dans l’espèce homo sapiens. </a:t>
            </a:r>
            <a:endParaRPr lang="fr-BE" sz="1100" dirty="0"/>
          </a:p>
        </p:txBody>
      </p:sp>
    </p:spTree>
  </p:cSld>
  <p:clrMapOvr>
    <a:masterClrMapping/>
  </p:clrMapOvr>
  <p:transition spd="slow" advTm="5483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020F92AA-4236-4D85-A006-EA16128A18E7}" type="slidenum">
              <a:rPr lang="fr-BE" smtClean="0"/>
              <a:pPr>
                <a:defRPr/>
              </a:pPr>
              <a:t>40</a:t>
            </a:fld>
            <a:endParaRPr lang="fr-BE" dirty="0"/>
          </a:p>
        </p:txBody>
      </p:sp>
      <p:pic>
        <p:nvPicPr>
          <p:cNvPr id="327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060575"/>
            <a:ext cx="5795962"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5867" y="6581199"/>
            <a:ext cx="2645276" cy="261610"/>
          </a:xfrm>
          <a:prstGeom prst="rect">
            <a:avLst/>
          </a:prstGeom>
          <a:noFill/>
        </p:spPr>
        <p:txBody>
          <a:bodyPr wrap="none" rtlCol="0">
            <a:spAutoFit/>
          </a:bodyPr>
          <a:lstStyle/>
          <a:p>
            <a:r>
              <a:rPr lang="fr-BE" sz="1100" dirty="0" smtClean="0"/>
              <a:t>Tiré de « The g factor », 1998, A. R. Jensen.</a:t>
            </a:r>
            <a:endParaRPr lang="fr-BE" sz="11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B5999060-73D9-4636-BBF2-C5B3C4BD3047}" type="slidenum">
              <a:rPr lang="fr-BE" smtClean="0"/>
              <a:pPr>
                <a:defRPr/>
              </a:pPr>
              <a:t>41</a:t>
            </a:fld>
            <a:endParaRPr lang="fr-BE" dirty="0"/>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7938"/>
            <a:ext cx="5329237"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148064" y="6525344"/>
            <a:ext cx="2645276" cy="261610"/>
          </a:xfrm>
          <a:prstGeom prst="rect">
            <a:avLst/>
          </a:prstGeom>
        </p:spPr>
        <p:txBody>
          <a:bodyPr wrap="none">
            <a:spAutoFit/>
          </a:bodyPr>
          <a:lstStyle/>
          <a:p>
            <a:r>
              <a:rPr lang="fr-BE" sz="1100" dirty="0"/>
              <a:t>Tiré de « The g factor », 1998, A. R. Jensen.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393700" y="115888"/>
            <a:ext cx="8229600" cy="1143000"/>
          </a:xfrm>
        </p:spPr>
        <p:txBody>
          <a:bodyPr/>
          <a:lstStyle/>
          <a:p>
            <a:r>
              <a:rPr lang="fr-BE" dirty="0" smtClean="0"/>
              <a:t>Le « génie » nécessite un niveau de g (=Q.I) extrêmement élevé.</a:t>
            </a:r>
          </a:p>
        </p:txBody>
      </p:sp>
      <p:sp>
        <p:nvSpPr>
          <p:cNvPr id="4" name="Espace réservé du numéro de diapositive 3"/>
          <p:cNvSpPr>
            <a:spLocks noGrp="1"/>
          </p:cNvSpPr>
          <p:nvPr>
            <p:ph type="sldNum" sz="quarter" idx="12"/>
          </p:nvPr>
        </p:nvSpPr>
        <p:spPr/>
        <p:txBody>
          <a:bodyPr/>
          <a:lstStyle/>
          <a:p>
            <a:pPr>
              <a:defRPr/>
            </a:pPr>
            <a:fld id="{73B461F7-B273-44EA-899A-2F91AAC3E829}" type="slidenum">
              <a:rPr lang="fr-BE" smtClean="0"/>
              <a:pPr>
                <a:defRPr/>
              </a:pPr>
              <a:t>42</a:t>
            </a:fld>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3591011570"/>
              </p:ext>
            </p:extLst>
          </p:nvPr>
        </p:nvGraphicFramePr>
        <p:xfrm>
          <a:off x="1908720" y="1484784"/>
          <a:ext cx="4535488" cy="2991798"/>
        </p:xfrm>
        <a:graphic>
          <a:graphicData uri="http://schemas.openxmlformats.org/drawingml/2006/table">
            <a:tbl>
              <a:tblPr/>
              <a:tblGrid>
                <a:gridCol w="1643941"/>
                <a:gridCol w="1858084"/>
                <a:gridCol w="261732"/>
                <a:gridCol w="771731"/>
              </a:tblGrid>
              <a:tr h="551472">
                <a:tc gridSpan="3">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rPr>
                        <a:t>Mean IQs of Historical Geniuses, Estimated by Catherine Cox</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65" marR="685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fr-BE"/>
                    </a:p>
                  </a:txBody>
                  <a:tcPr/>
                </a:tc>
                <a:tc hMerge="1">
                  <a:txBody>
                    <a:bodyPr/>
                    <a:lstStyle/>
                    <a:p>
                      <a:endParaRPr lang="fr-BE"/>
                    </a:p>
                  </a:txBody>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Calibri" pitchFamily="34" charset="0"/>
                        </a:rPr>
                        <a:t> </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65" marR="685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44636">
                <a:tc>
                  <a:txBody>
                    <a:bodyPr/>
                    <a:lstStyle/>
                    <a:p>
                      <a:pPr marL="10160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dirty="0" smtClean="0">
                          <a:ln>
                            <a:noFill/>
                          </a:ln>
                          <a:solidFill>
                            <a:srgbClr val="000000"/>
                          </a:solidFill>
                          <a:effectLst/>
                          <a:latin typeface="Calibri" pitchFamily="34" charset="0"/>
                        </a:rPr>
                        <a:t>Category</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65" marR="685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dirty="0" smtClean="0">
                          <a:ln>
                            <a:noFill/>
                          </a:ln>
                          <a:solidFill>
                            <a:srgbClr val="000000"/>
                          </a:solidFill>
                          <a:effectLst/>
                          <a:latin typeface="Calibri" pitchFamily="34" charset="0"/>
                        </a:rPr>
                        <a:t>Mean IQ</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65" marR="685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gridSpan="2">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BE" sz="1100" b="0" i="0" u="none" strike="noStrike" cap="none" normalizeH="0" baseline="0" dirty="0" smtClean="0">
                          <a:ln>
                            <a:noFill/>
                          </a:ln>
                          <a:solidFill>
                            <a:srgbClr val="000000"/>
                          </a:solidFill>
                          <a:effectLst/>
                          <a:latin typeface="Calibri" pitchFamily="34" charset="0"/>
                        </a:rPr>
                        <a:t> </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fr-BE"/>
                    </a:p>
                  </a:txBody>
                  <a:tcPr/>
                </a:tc>
              </a:tr>
              <a:tr h="1895690">
                <a:tc>
                  <a:txBody>
                    <a:bodyPr/>
                    <a:lstStyle/>
                    <a:p>
                      <a:pPr marL="101600" marR="0" lvl="0" indent="0" algn="l" defTabSz="914400" rtl="0" eaLnBrk="1" fontAlgn="base" latinLnBrk="0" hangingPunct="1">
                        <a:lnSpc>
                          <a:spcPct val="115000"/>
                        </a:lnSpc>
                        <a:spcBef>
                          <a:spcPts val="538"/>
                        </a:spcBef>
                        <a:spcAft>
                          <a:spcPct val="0"/>
                        </a:spcAft>
                        <a:buClrTx/>
                        <a:buSzTx/>
                        <a:buFontTx/>
                        <a:buNone/>
                        <a:tabLst/>
                      </a:pPr>
                      <a:r>
                        <a:rPr kumimoji="0" lang="fr-FR" sz="1100" b="0" i="0" u="none" strike="noStrike" cap="none" normalizeH="0" baseline="0" dirty="0" smtClean="0">
                          <a:ln>
                            <a:noFill/>
                          </a:ln>
                          <a:solidFill>
                            <a:srgbClr val="000000"/>
                          </a:solidFill>
                          <a:effectLst/>
                          <a:latin typeface="Calibri" pitchFamily="34" charset="0"/>
                        </a:rPr>
                        <a:t>Scientiste</a:t>
                      </a:r>
                      <a:endParaRPr kumimoji="0" lang="fr-BE" sz="1100" b="0" i="0" u="none" strike="noStrike" cap="none" normalizeH="0" baseline="0" dirty="0" smtClean="0">
                        <a:ln>
                          <a:noFill/>
                        </a:ln>
                        <a:solidFill>
                          <a:srgbClr val="000000"/>
                        </a:solidFill>
                        <a:effectLst/>
                        <a:latin typeface="Calibri" pitchFamily="34" charset="0"/>
                      </a:endParaRPr>
                    </a:p>
                    <a:p>
                      <a:pPr marL="101600" marR="0" lvl="0" indent="0" algn="l" defTabSz="914400" rtl="0" eaLnBrk="1" fontAlgn="base" latinLnBrk="0" hangingPunct="1">
                        <a:lnSpc>
                          <a:spcPct val="117000"/>
                        </a:lnSpc>
                        <a:spcBef>
                          <a:spcPct val="0"/>
                        </a:spcBef>
                        <a:spcAft>
                          <a:spcPct val="0"/>
                        </a:spcAft>
                        <a:buClrTx/>
                        <a:buSzTx/>
                        <a:buFontTx/>
                        <a:buNone/>
                        <a:tabLst/>
                      </a:pPr>
                      <a:r>
                        <a:rPr kumimoji="0" lang="fr-FR" sz="1100" b="0" i="0" u="none" strike="noStrike" cap="none" normalizeH="0" baseline="0" dirty="0" smtClean="0">
                          <a:ln>
                            <a:noFill/>
                          </a:ln>
                          <a:solidFill>
                            <a:srgbClr val="000000"/>
                          </a:solidFill>
                          <a:effectLst/>
                          <a:latin typeface="Calibri" pitchFamily="34" charset="0"/>
                        </a:rPr>
                        <a:t>Soldiers</a:t>
                      </a:r>
                      <a:endParaRPr kumimoji="0" lang="fr-BE" sz="1100" b="0" i="0" u="none" strike="noStrike" cap="none" normalizeH="0" baseline="0" dirty="0" smtClean="0">
                        <a:ln>
                          <a:noFill/>
                        </a:ln>
                        <a:solidFill>
                          <a:srgbClr val="000000"/>
                        </a:solidFill>
                        <a:effectLst/>
                        <a:latin typeface="Calibri" pitchFamily="34" charset="0"/>
                      </a:endParaRPr>
                    </a:p>
                    <a:p>
                      <a:pPr marL="10160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dirty="0" smtClean="0">
                          <a:ln>
                            <a:noFill/>
                          </a:ln>
                          <a:solidFill>
                            <a:srgbClr val="000000"/>
                          </a:solidFill>
                          <a:effectLst/>
                          <a:latin typeface="Calibri" pitchFamily="34" charset="0"/>
                        </a:rPr>
                        <a:t>Statestnen</a:t>
                      </a:r>
                      <a:endParaRPr kumimoji="0" lang="fr-BE" sz="1100" b="0" i="0" u="none" strike="noStrike" cap="none" normalizeH="0" baseline="0" dirty="0" smtClean="0">
                        <a:ln>
                          <a:noFill/>
                        </a:ln>
                        <a:solidFill>
                          <a:srgbClr val="000000"/>
                        </a:solidFill>
                        <a:effectLst/>
                        <a:latin typeface="Calibri" pitchFamily="34" charset="0"/>
                      </a:endParaRPr>
                    </a:p>
                    <a:p>
                      <a:pPr marL="101600" marR="0" lvl="0" indent="0" algn="l" defTabSz="914400" rtl="0" eaLnBrk="1" fontAlgn="base" latinLnBrk="0" hangingPunct="1">
                        <a:lnSpc>
                          <a:spcPct val="120000"/>
                        </a:lnSpc>
                        <a:spcBef>
                          <a:spcPct val="0"/>
                        </a:spcBef>
                        <a:spcAft>
                          <a:spcPct val="0"/>
                        </a:spcAft>
                        <a:buClrTx/>
                        <a:buSzTx/>
                        <a:buFontTx/>
                        <a:buNone/>
                        <a:tabLst/>
                      </a:pPr>
                      <a:r>
                        <a:rPr kumimoji="0" lang="fr-FR" sz="1100" b="0" i="0" u="none" strike="noStrike" cap="none" normalizeH="0" baseline="0" dirty="0" smtClean="0">
                          <a:ln>
                            <a:noFill/>
                          </a:ln>
                          <a:solidFill>
                            <a:srgbClr val="000000"/>
                          </a:solidFill>
                          <a:effectLst/>
                          <a:latin typeface="Calibri" pitchFamily="34" charset="0"/>
                        </a:rPr>
                        <a:t>Writers</a:t>
                      </a:r>
                      <a:endParaRPr kumimoji="0" lang="fr-BE" sz="1100" b="0" i="0" u="none" strike="noStrike" cap="none" normalizeH="0" baseline="0" dirty="0" smtClean="0">
                        <a:ln>
                          <a:noFill/>
                        </a:ln>
                        <a:solidFill>
                          <a:srgbClr val="000000"/>
                        </a:solidFill>
                        <a:effectLst/>
                        <a:latin typeface="Calibri" pitchFamily="34" charset="0"/>
                      </a:endParaRPr>
                    </a:p>
                    <a:p>
                      <a:pPr marL="101600" marR="0" lvl="0" indent="0" algn="l" defTabSz="914400" rtl="0" eaLnBrk="1" fontAlgn="base" latinLnBrk="0" hangingPunct="1">
                        <a:lnSpc>
                          <a:spcPct val="120000"/>
                        </a:lnSpc>
                        <a:spcBef>
                          <a:spcPct val="0"/>
                        </a:spcBef>
                        <a:spcAft>
                          <a:spcPct val="0"/>
                        </a:spcAft>
                        <a:buClrTx/>
                        <a:buSzTx/>
                        <a:buFontTx/>
                        <a:buNone/>
                        <a:tabLst/>
                      </a:pPr>
                      <a:r>
                        <a:rPr kumimoji="0" lang="fr-FR" sz="1100" b="0" i="0" u="none" strike="noStrike" cap="none" normalizeH="0" baseline="0" dirty="0" smtClean="0">
                          <a:ln>
                            <a:noFill/>
                          </a:ln>
                          <a:solidFill>
                            <a:srgbClr val="000000"/>
                          </a:solidFill>
                          <a:effectLst/>
                          <a:latin typeface="Calibri" pitchFamily="34" charset="0"/>
                        </a:rPr>
                        <a:t>Artist</a:t>
                      </a:r>
                      <a:endParaRPr kumimoji="0" lang="fr-BE" sz="1100" b="0" i="0" u="none" strike="noStrike" cap="none" normalizeH="0" baseline="0" dirty="0" smtClean="0">
                        <a:ln>
                          <a:noFill/>
                        </a:ln>
                        <a:solidFill>
                          <a:srgbClr val="000000"/>
                        </a:solidFill>
                        <a:effectLst/>
                        <a:latin typeface="Calibri" pitchFamily="34" charset="0"/>
                      </a:endParaRPr>
                    </a:p>
                    <a:p>
                      <a:pPr marL="101600" marR="0" lvl="0" indent="0" algn="l" defTabSz="914400" rtl="0" eaLnBrk="1" fontAlgn="base" latinLnBrk="0" hangingPunct="1">
                        <a:lnSpc>
                          <a:spcPct val="120000"/>
                        </a:lnSpc>
                        <a:spcBef>
                          <a:spcPct val="0"/>
                        </a:spcBef>
                        <a:spcAft>
                          <a:spcPct val="0"/>
                        </a:spcAft>
                        <a:buClrTx/>
                        <a:buSzTx/>
                        <a:buFontTx/>
                        <a:buNone/>
                        <a:tabLst/>
                      </a:pPr>
                      <a:r>
                        <a:rPr kumimoji="0" lang="fr-FR" sz="1100" b="0" i="0" u="none" strike="noStrike" cap="none" normalizeH="0" baseline="0" dirty="0" smtClean="0">
                          <a:ln>
                            <a:noFill/>
                          </a:ln>
                          <a:solidFill>
                            <a:srgbClr val="000000"/>
                          </a:solidFill>
                          <a:effectLst/>
                          <a:latin typeface="Calibri" pitchFamily="34" charset="0"/>
                        </a:rPr>
                        <a:t>Musicians </a:t>
                      </a:r>
                      <a:endParaRPr kumimoji="0" lang="fr-BE" sz="1100" b="0" i="0" u="none" strike="noStrike" cap="none" normalizeH="0" baseline="0" dirty="0" smtClean="0">
                        <a:ln>
                          <a:noFill/>
                        </a:ln>
                        <a:solidFill>
                          <a:srgbClr val="000000"/>
                        </a:solidFill>
                        <a:effectLst/>
                        <a:latin typeface="Calibri" pitchFamily="34" charset="0"/>
                      </a:endParaRPr>
                    </a:p>
                    <a:p>
                      <a:pPr marL="101600" marR="0" lvl="0" indent="0" algn="l" defTabSz="914400" rtl="0" eaLnBrk="1" fontAlgn="base" latinLnBrk="0" hangingPunct="1">
                        <a:lnSpc>
                          <a:spcPct val="120000"/>
                        </a:lnSpc>
                        <a:spcBef>
                          <a:spcPct val="0"/>
                        </a:spcBef>
                        <a:spcAft>
                          <a:spcPct val="0"/>
                        </a:spcAft>
                        <a:buClrTx/>
                        <a:buSzTx/>
                        <a:buFontTx/>
                        <a:buNone/>
                        <a:tabLst/>
                      </a:pPr>
                      <a:r>
                        <a:rPr kumimoji="0" lang="fr-FR" sz="1100" b="0" i="0" u="none" strike="noStrike" cap="none" normalizeH="0" baseline="0" dirty="0" smtClean="0">
                          <a:ln>
                            <a:noFill/>
                          </a:ln>
                          <a:solidFill>
                            <a:srgbClr val="000000"/>
                          </a:solidFill>
                          <a:effectLst/>
                          <a:latin typeface="Calibri" pitchFamily="34" charset="0"/>
                        </a:rPr>
                        <a:t>Philosophers</a:t>
                      </a:r>
                      <a:endParaRPr kumimoji="0" lang="fr-BE" sz="1100" b="0" i="0" u="none" strike="noStrike" cap="none" normalizeH="0" baseline="0" dirty="0" smtClean="0">
                        <a:ln>
                          <a:noFill/>
                        </a:ln>
                        <a:solidFill>
                          <a:srgbClr val="000000"/>
                        </a:solidFill>
                        <a:effectLst/>
                        <a:latin typeface="Calibri" pitchFamily="34" charset="0"/>
                      </a:endParaRPr>
                    </a:p>
                    <a:p>
                      <a:pPr marL="101600" marR="0" lvl="0" indent="0" algn="l" defTabSz="914400" rtl="0" eaLnBrk="1" fontAlgn="base" latinLnBrk="0" hangingPunct="1">
                        <a:lnSpc>
                          <a:spcPct val="120000"/>
                        </a:lnSpc>
                        <a:spcBef>
                          <a:spcPct val="0"/>
                        </a:spcBef>
                        <a:spcAft>
                          <a:spcPct val="0"/>
                        </a:spcAft>
                        <a:buClrTx/>
                        <a:buSzTx/>
                        <a:buFontTx/>
                        <a:buNone/>
                        <a:tabLst/>
                      </a:pPr>
                      <a:r>
                        <a:rPr kumimoji="0" lang="fr-FR" sz="1100" b="0" i="0" u="none" strike="noStrike" cap="none" normalizeH="0" baseline="0" dirty="0" smtClean="0">
                          <a:ln>
                            <a:noFill/>
                          </a:ln>
                          <a:solidFill>
                            <a:srgbClr val="000000"/>
                          </a:solidFill>
                          <a:effectLst/>
                          <a:latin typeface="Calibri" pitchFamily="34" charset="0"/>
                        </a:rPr>
                        <a:t>Religions leaders</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65" marR="685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20000"/>
                        </a:lnSpc>
                        <a:spcBef>
                          <a:spcPts val="363"/>
                        </a:spcBef>
                        <a:spcAft>
                          <a:spcPct val="0"/>
                        </a:spcAft>
                        <a:buClrTx/>
                        <a:buSzTx/>
                        <a:buFontTx/>
                        <a:buNone/>
                        <a:tabLst/>
                      </a:pPr>
                      <a:r>
                        <a:rPr kumimoji="0" lang="fr-FR" sz="1100" b="0" i="0" u="none" strike="noStrike" cap="none" normalizeH="0" baseline="0" dirty="0" smtClean="0">
                          <a:ln>
                            <a:noFill/>
                          </a:ln>
                          <a:solidFill>
                            <a:srgbClr val="000000"/>
                          </a:solidFill>
                          <a:effectLst/>
                          <a:latin typeface="Calibri" pitchFamily="34" charset="0"/>
                        </a:rPr>
                        <a:t>155</a:t>
                      </a:r>
                      <a:endParaRPr kumimoji="0" lang="fr-BE" sz="1100" b="0" i="0" u="none" strike="noStrike" cap="none" normalizeH="0" baseline="0" dirty="0" smtClean="0">
                        <a:ln>
                          <a:noFill/>
                        </a:ln>
                        <a:solidFill>
                          <a:srgbClr val="000000"/>
                        </a:solidFill>
                        <a:effectLst/>
                        <a:latin typeface="Calibri" pitchFamily="34" charset="0"/>
                      </a:endParaRPr>
                    </a:p>
                    <a:p>
                      <a:pPr marL="0" marR="0" lvl="0" indent="0" algn="r"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dirty="0" smtClean="0">
                          <a:ln>
                            <a:noFill/>
                          </a:ln>
                          <a:solidFill>
                            <a:srgbClr val="000000"/>
                          </a:solidFill>
                          <a:effectLst/>
                          <a:latin typeface="Calibri" pitchFamily="34" charset="0"/>
                        </a:rPr>
                        <a:t>132</a:t>
                      </a:r>
                      <a:endParaRPr kumimoji="0" lang="fr-BE" sz="1100" b="0" i="0" u="none" strike="noStrike" cap="none" normalizeH="0" baseline="0" dirty="0" smtClean="0">
                        <a:ln>
                          <a:noFill/>
                        </a:ln>
                        <a:solidFill>
                          <a:srgbClr val="000000"/>
                        </a:solidFill>
                        <a:effectLst/>
                        <a:latin typeface="Calibri" pitchFamily="34" charset="0"/>
                      </a:endParaRPr>
                    </a:p>
                    <a:p>
                      <a:pPr marL="0" marR="0" lvl="0" indent="0" algn="r"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dirty="0" smtClean="0">
                          <a:ln>
                            <a:noFill/>
                          </a:ln>
                          <a:solidFill>
                            <a:srgbClr val="000000"/>
                          </a:solidFill>
                          <a:effectLst/>
                          <a:latin typeface="Calibri" pitchFamily="34" charset="0"/>
                        </a:rPr>
                        <a:t>162</a:t>
                      </a:r>
                      <a:endParaRPr kumimoji="0" lang="fr-BE" sz="1100" b="0" i="0" u="none" strike="noStrike" cap="none" normalizeH="0" baseline="0" dirty="0" smtClean="0">
                        <a:ln>
                          <a:noFill/>
                        </a:ln>
                        <a:solidFill>
                          <a:srgbClr val="000000"/>
                        </a:solidFill>
                        <a:effectLst/>
                        <a:latin typeface="Calibri" pitchFamily="34" charset="0"/>
                      </a:endParaRPr>
                    </a:p>
                    <a:p>
                      <a:pPr marL="0" marR="0" lvl="0" indent="0" algn="r" defTabSz="914400" rtl="0" eaLnBrk="1" fontAlgn="base" latinLnBrk="0" hangingPunct="1">
                        <a:lnSpc>
                          <a:spcPct val="123000"/>
                        </a:lnSpc>
                        <a:spcBef>
                          <a:spcPct val="0"/>
                        </a:spcBef>
                        <a:spcAft>
                          <a:spcPct val="0"/>
                        </a:spcAft>
                        <a:buClrTx/>
                        <a:buSzTx/>
                        <a:buFontTx/>
                        <a:buNone/>
                        <a:tabLst/>
                      </a:pPr>
                      <a:r>
                        <a:rPr kumimoji="0" lang="fr-FR" sz="1100" b="0" i="0" u="none" strike="noStrike" cap="none" normalizeH="0" baseline="0" dirty="0" smtClean="0">
                          <a:ln>
                            <a:noFill/>
                          </a:ln>
                          <a:solidFill>
                            <a:srgbClr val="000000"/>
                          </a:solidFill>
                          <a:effectLst/>
                          <a:latin typeface="Calibri" pitchFamily="34" charset="0"/>
                        </a:rPr>
                        <a:t>164</a:t>
                      </a:r>
                      <a:endParaRPr kumimoji="0" lang="fr-BE" sz="1100" b="0" i="0" u="none" strike="noStrike" cap="none" normalizeH="0" baseline="0" dirty="0" smtClean="0">
                        <a:ln>
                          <a:noFill/>
                        </a:ln>
                        <a:solidFill>
                          <a:srgbClr val="000000"/>
                        </a:solidFill>
                        <a:effectLst/>
                        <a:latin typeface="Calibri" pitchFamily="34" charset="0"/>
                      </a:endParaRPr>
                    </a:p>
                    <a:p>
                      <a:pPr marL="0" marR="0" lvl="0" indent="0" algn="r" defTabSz="914400" rtl="0" eaLnBrk="1" fontAlgn="base" latinLnBrk="0" hangingPunct="1">
                        <a:lnSpc>
                          <a:spcPct val="123000"/>
                        </a:lnSpc>
                        <a:spcBef>
                          <a:spcPct val="0"/>
                        </a:spcBef>
                        <a:spcAft>
                          <a:spcPct val="0"/>
                        </a:spcAft>
                        <a:buClrTx/>
                        <a:buSzTx/>
                        <a:buFontTx/>
                        <a:buNone/>
                        <a:tabLst/>
                      </a:pPr>
                      <a:r>
                        <a:rPr kumimoji="0" lang="fr-FR" sz="1100" b="0" i="0" u="none" strike="noStrike" cap="none" normalizeH="0" baseline="0" dirty="0" smtClean="0">
                          <a:ln>
                            <a:noFill/>
                          </a:ln>
                          <a:solidFill>
                            <a:srgbClr val="000000"/>
                          </a:solidFill>
                          <a:effectLst/>
                          <a:latin typeface="Calibri" pitchFamily="34" charset="0"/>
                        </a:rPr>
                        <a:t>150</a:t>
                      </a:r>
                      <a:endParaRPr kumimoji="0" lang="fr-BE" sz="1100" b="0" i="0" u="none" strike="noStrike" cap="none" normalizeH="0" baseline="0" dirty="0" smtClean="0">
                        <a:ln>
                          <a:noFill/>
                        </a:ln>
                        <a:solidFill>
                          <a:srgbClr val="000000"/>
                        </a:solidFill>
                        <a:effectLst/>
                        <a:latin typeface="Calibri" pitchFamily="34" charset="0"/>
                      </a:endParaRPr>
                    </a:p>
                    <a:p>
                      <a:pPr marL="0" marR="0" lvl="0" indent="0" algn="r" defTabSz="914400" rtl="0" eaLnBrk="1" fontAlgn="base" latinLnBrk="0" hangingPunct="1">
                        <a:lnSpc>
                          <a:spcPct val="123000"/>
                        </a:lnSpc>
                        <a:spcBef>
                          <a:spcPct val="0"/>
                        </a:spcBef>
                        <a:spcAft>
                          <a:spcPct val="0"/>
                        </a:spcAft>
                        <a:buClrTx/>
                        <a:buSzTx/>
                        <a:buFontTx/>
                        <a:buNone/>
                        <a:tabLst/>
                      </a:pPr>
                      <a:r>
                        <a:rPr kumimoji="0" lang="fr-FR" sz="1100" b="0" i="0" u="none" strike="noStrike" cap="none" normalizeH="0" baseline="0" dirty="0" smtClean="0">
                          <a:ln>
                            <a:noFill/>
                          </a:ln>
                          <a:solidFill>
                            <a:srgbClr val="000000"/>
                          </a:solidFill>
                          <a:effectLst/>
                          <a:latin typeface="Calibri" pitchFamily="34" charset="0"/>
                        </a:rPr>
                        <a:t>164</a:t>
                      </a:r>
                      <a:endParaRPr kumimoji="0" lang="fr-BE" sz="1100" b="0" i="0" u="none" strike="noStrike" cap="none" normalizeH="0" baseline="0" dirty="0" smtClean="0">
                        <a:ln>
                          <a:noFill/>
                        </a:ln>
                        <a:solidFill>
                          <a:srgbClr val="000000"/>
                        </a:solidFill>
                        <a:effectLst/>
                        <a:latin typeface="Calibri" pitchFamily="34" charset="0"/>
                      </a:endParaRPr>
                    </a:p>
                    <a:p>
                      <a:pPr marL="0" marR="0" lvl="0" indent="0" algn="r" defTabSz="914400" rtl="0" eaLnBrk="1" fontAlgn="base" latinLnBrk="0" hangingPunct="1">
                        <a:lnSpc>
                          <a:spcPct val="123000"/>
                        </a:lnSpc>
                        <a:spcBef>
                          <a:spcPct val="0"/>
                        </a:spcBef>
                        <a:spcAft>
                          <a:spcPct val="0"/>
                        </a:spcAft>
                        <a:buClrTx/>
                        <a:buSzTx/>
                        <a:buFontTx/>
                        <a:buNone/>
                        <a:tabLst/>
                      </a:pPr>
                      <a:r>
                        <a:rPr kumimoji="0" lang="fr-FR" sz="1100" b="0" i="0" u="none" strike="noStrike" cap="none" normalizeH="0" baseline="0" dirty="0" smtClean="0">
                          <a:ln>
                            <a:noFill/>
                          </a:ln>
                          <a:solidFill>
                            <a:srgbClr val="000000"/>
                          </a:solidFill>
                          <a:effectLst/>
                          <a:latin typeface="Calibri" pitchFamily="34" charset="0"/>
                        </a:rPr>
                        <a:t>175</a:t>
                      </a:r>
                      <a:endParaRPr kumimoji="0" lang="fr-BE" sz="1100" b="0" i="0" u="none" strike="noStrike" cap="none" normalizeH="0" baseline="0" dirty="0" smtClean="0">
                        <a:ln>
                          <a:noFill/>
                        </a:ln>
                        <a:solidFill>
                          <a:srgbClr val="000000"/>
                        </a:solidFill>
                        <a:effectLst/>
                        <a:latin typeface="Calibri" pitchFamily="34" charset="0"/>
                      </a:endParaRPr>
                    </a:p>
                    <a:p>
                      <a:pPr marL="0" marR="0" lvl="0" indent="0" algn="r" defTabSz="914400" rtl="0" eaLnBrk="1" fontAlgn="base" latinLnBrk="0" hangingPunct="1">
                        <a:lnSpc>
                          <a:spcPct val="123000"/>
                        </a:lnSpc>
                        <a:spcBef>
                          <a:spcPct val="0"/>
                        </a:spcBef>
                        <a:spcAft>
                          <a:spcPct val="0"/>
                        </a:spcAft>
                        <a:buClrTx/>
                        <a:buSzTx/>
                        <a:buFontTx/>
                        <a:buNone/>
                        <a:tabLst/>
                      </a:pPr>
                      <a:r>
                        <a:rPr kumimoji="0" lang="fr-FR" sz="1100" b="0" i="0" u="none" strike="noStrike" cap="none" normalizeH="0" baseline="0" dirty="0" smtClean="0">
                          <a:ln>
                            <a:noFill/>
                          </a:ln>
                          <a:solidFill>
                            <a:srgbClr val="000000"/>
                          </a:solidFill>
                          <a:effectLst/>
                          <a:latin typeface="Calibri" pitchFamily="34" charset="0"/>
                        </a:rPr>
                        <a:t>160</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65" marR="685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gridSpan="2">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BE" sz="1100" b="0" i="0" u="none" strike="noStrike" cap="none" normalizeH="0" baseline="0" dirty="0" smtClean="0">
                          <a:ln>
                            <a:noFill/>
                          </a:ln>
                          <a:solidFill>
                            <a:srgbClr val="000000"/>
                          </a:solidFill>
                          <a:effectLst/>
                          <a:latin typeface="Calibri" pitchFamily="34" charset="0"/>
                        </a:rPr>
                        <a:t> </a:t>
                      </a:r>
                      <a:endParaRPr kumimoji="0" lang="fr-BE" sz="11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fr-BE"/>
                    </a:p>
                  </a:txBody>
                  <a:tcPr/>
                </a:tc>
              </a:tr>
            </a:tbl>
          </a:graphicData>
        </a:graphic>
      </p:graphicFrame>
      <p:sp>
        <p:nvSpPr>
          <p:cNvPr id="34841" name="ZoneTexte 2"/>
          <p:cNvSpPr txBox="1">
            <a:spLocks noChangeArrowheads="1"/>
          </p:cNvSpPr>
          <p:nvPr/>
        </p:nvSpPr>
        <p:spPr bwMode="auto">
          <a:xfrm>
            <a:off x="1475656" y="4581128"/>
            <a:ext cx="65532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Q.I moyen de 158, soit ~ 1/20000 (potentiellement </a:t>
            </a:r>
            <a:r>
              <a:rPr lang="fr-BE" dirty="0" smtClean="0"/>
              <a:t>50 </a:t>
            </a:r>
            <a:r>
              <a:rPr lang="fr-BE" dirty="0"/>
              <a:t>individus </a:t>
            </a:r>
            <a:r>
              <a:rPr lang="fr-BE" dirty="0" smtClean="0"/>
              <a:t>par million </a:t>
            </a:r>
            <a:r>
              <a:rPr lang="fr-BE" dirty="0"/>
              <a:t>chez les caucasiens)</a:t>
            </a:r>
          </a:p>
          <a:p>
            <a:pPr eaLnBrk="1" hangingPunct="1"/>
            <a:r>
              <a:rPr lang="fr-BE" dirty="0"/>
              <a:t>          -&gt; Un très haut niveau de Q.I est nécessaire </a:t>
            </a:r>
            <a:r>
              <a:rPr lang="fr-BE" dirty="0" smtClean="0"/>
              <a:t/>
            </a:r>
            <a:br>
              <a:rPr lang="fr-BE" dirty="0" smtClean="0"/>
            </a:br>
            <a:r>
              <a:rPr lang="fr-BE" dirty="0" smtClean="0"/>
              <a:t>          -&gt; Capacité crânienne moyenne supérieure de 4.0,45=1,8SD &gt; moyenne générale, soit 1,8.120 = 216 grammes &gt; moyenne générale (1369 cc versus 1585 cc pour une population ayant un Q.I moyen de 158)</a:t>
            </a:r>
            <a:endParaRPr lang="fr-BE" dirty="0"/>
          </a:p>
          <a:p>
            <a:pPr eaLnBrk="1" hangingPunct="1"/>
            <a:r>
              <a:rPr lang="fr-BE" dirty="0"/>
              <a:t>          -&gt; </a:t>
            </a:r>
            <a:r>
              <a:rPr lang="fr-BE" b="1" dirty="0"/>
              <a:t>Base biologique évidente </a:t>
            </a:r>
            <a:r>
              <a:rPr lang="fr-BE" dirty="0"/>
              <a:t>du </a:t>
            </a:r>
            <a:r>
              <a:rPr lang="fr-BE" dirty="0" smtClean="0"/>
              <a:t>génie          </a:t>
            </a:r>
            <a:endParaRPr lang="fr-BE" dirty="0"/>
          </a:p>
          <a:p>
            <a:pPr eaLnBrk="1" hangingPunct="1"/>
            <a:r>
              <a:rPr lang="fr-BE" dirty="0"/>
              <a:t>               </a:t>
            </a:r>
          </a:p>
        </p:txBody>
      </p:sp>
      <p:sp>
        <p:nvSpPr>
          <p:cNvPr id="2" name="ZoneTexte 1"/>
          <p:cNvSpPr txBox="1"/>
          <p:nvPr/>
        </p:nvSpPr>
        <p:spPr>
          <a:xfrm>
            <a:off x="6444208" y="3727823"/>
            <a:ext cx="2797561" cy="430887"/>
          </a:xfrm>
          <a:prstGeom prst="rect">
            <a:avLst/>
          </a:prstGeom>
          <a:noFill/>
        </p:spPr>
        <p:txBody>
          <a:bodyPr wrap="none" rtlCol="0">
            <a:spAutoFit/>
          </a:bodyPr>
          <a:lstStyle/>
          <a:p>
            <a:r>
              <a:rPr lang="fr-BE" sz="1100" dirty="0" smtClean="0"/>
              <a:t>Tableau tiré de « Eugenics, a reassessment », </a:t>
            </a:r>
            <a:br>
              <a:rPr lang="fr-BE" sz="1100" dirty="0" smtClean="0"/>
            </a:br>
            <a:r>
              <a:rPr lang="fr-BE" sz="1100" dirty="0" smtClean="0"/>
              <a:t>2001, Richard Lynn.</a:t>
            </a:r>
            <a:endParaRPr lang="fr-BE" sz="1100" dirty="0"/>
          </a:p>
        </p:txBody>
      </p:sp>
    </p:spTree>
  </p:cSld>
  <p:clrMapOvr>
    <a:masterClrMapping/>
  </p:clrMapOvr>
  <p:transition spd="slow" advTm="84437"/>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16632"/>
            <a:ext cx="8640960" cy="1152128"/>
          </a:xfrm>
        </p:spPr>
        <p:txBody>
          <a:bodyPr/>
          <a:lstStyle/>
          <a:p>
            <a:r>
              <a:rPr lang="fr-BE" sz="1800" dirty="0" smtClean="0"/>
              <a:t>A titre anecdotique, l’estimation de « 216 grammes de cerveau de plus » pour une population d’homo sapiens européens avec un Q.I de 160+, est fort proche de la différence de 240 cc retrouvée effectivement dans une étude du cerveau de 65 hommes éminents…  </a:t>
            </a:r>
            <a:endParaRPr lang="fr-BE" sz="18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43</a:t>
            </a:fld>
            <a:endParaRPr lang="fr-BE" dirty="0"/>
          </a:p>
        </p:txBody>
      </p:sp>
      <p:pic>
        <p:nvPicPr>
          <p:cNvPr id="1026" name="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300338"/>
            <a:ext cx="3312368" cy="551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ag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3806" y="1300338"/>
            <a:ext cx="3250002" cy="547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6958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116632"/>
            <a:ext cx="8928992" cy="6624736"/>
          </a:xfrm>
        </p:spPr>
        <p:txBody>
          <a:bodyPr/>
          <a:lstStyle/>
          <a:p>
            <a:r>
              <a:rPr lang="fr-BE" sz="1800" dirty="0" smtClean="0"/>
              <a:t>Il est à noter qu’on peut trouver des individus exceptionnellement doués ayant une capacité crânienne en dessous de la moyenne, la corrélation n’est pas de 1.</a:t>
            </a:r>
          </a:p>
          <a:p>
            <a:pPr marL="0" indent="0">
              <a:buNone/>
            </a:pPr>
            <a:endParaRPr lang="fr-BE" sz="1800" dirty="0"/>
          </a:p>
          <a:p>
            <a:r>
              <a:rPr lang="fr-BE" sz="1800" dirty="0" smtClean="0"/>
              <a:t>Imaginez un coffre-fort rempli de bijoux et de billets de banque de 5-10-20-50-100-200-500 euros.</a:t>
            </a:r>
            <a:br>
              <a:rPr lang="fr-BE" sz="1800" dirty="0" smtClean="0"/>
            </a:br>
            <a:r>
              <a:rPr lang="fr-BE" sz="1800" dirty="0" smtClean="0"/>
              <a:t>A l’aveugle, vous prélevez à l’aide d’une petite pelle de disons 1200ml un plein contenu issus de ce coffre. Vous répétez l’opération 10 fois.</a:t>
            </a:r>
            <a:br>
              <a:rPr lang="fr-BE" sz="1800" dirty="0" smtClean="0"/>
            </a:br>
            <a:r>
              <a:rPr lang="fr-BE" sz="1800" dirty="0" smtClean="0"/>
              <a:t>A l’aide d’une plus grosse pelle de 1400ml, vous effectuez pareillement, à l’aveugle, 10 prises dans le coffre-fort.</a:t>
            </a:r>
            <a:br>
              <a:rPr lang="fr-BE" sz="1800" dirty="0" smtClean="0"/>
            </a:br>
            <a:r>
              <a:rPr lang="fr-BE" sz="1800" dirty="0" smtClean="0"/>
              <a:t/>
            </a:r>
            <a:br>
              <a:rPr lang="fr-BE" sz="1800" dirty="0" smtClean="0"/>
            </a:br>
            <a:r>
              <a:rPr lang="fr-BE" sz="1800" dirty="0" smtClean="0"/>
              <a:t>Que constatez-vous ?</a:t>
            </a:r>
            <a:br>
              <a:rPr lang="fr-BE" sz="1800" dirty="0" smtClean="0"/>
            </a:br>
            <a:endParaRPr lang="fr-BE" sz="1800" dirty="0" smtClean="0"/>
          </a:p>
          <a:p>
            <a:r>
              <a:rPr lang="fr-BE" sz="1800" dirty="0" smtClean="0"/>
              <a:t>1. En moyenne, la valeur d’une prise de 1400ml est supérieure à celle de 1200ml.</a:t>
            </a:r>
          </a:p>
          <a:p>
            <a:r>
              <a:rPr lang="fr-BE" sz="1800" dirty="0" smtClean="0"/>
              <a:t>2. Cela n’est pas vrai dans tous les cas: il est possible qu’une prise de 1200 ml aient une très grande valeur, tout simplement parce que fort dense en billets de 500 et en bijoux, par exemple. A l’inverse une prise de 1400ml peut s’avérer de peu de valeur car plus dense en billets de 5 et 10 euros.</a:t>
            </a:r>
            <a:br>
              <a:rPr lang="fr-BE" sz="1800" dirty="0" smtClean="0"/>
            </a:br>
            <a:r>
              <a:rPr lang="fr-BE" sz="1800" dirty="0" smtClean="0"/>
              <a:t/>
            </a:r>
            <a:br>
              <a:rPr lang="fr-BE" sz="1800" dirty="0" smtClean="0"/>
            </a:br>
            <a:r>
              <a:rPr lang="fr-BE" sz="1800" dirty="0" smtClean="0"/>
              <a:t/>
            </a:r>
            <a:br>
              <a:rPr lang="fr-BE" sz="1800" dirty="0" smtClean="0"/>
            </a:br>
            <a:endParaRPr lang="fr-BE" sz="18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44</a:t>
            </a:fld>
            <a:endParaRPr lang="fr-BE" dirty="0"/>
          </a:p>
        </p:txBody>
      </p:sp>
    </p:spTree>
    <p:extLst>
      <p:ext uri="{BB962C8B-B14F-4D97-AF65-F5344CB8AC3E}">
        <p14:creationId xmlns:p14="http://schemas.microsoft.com/office/powerpoint/2010/main" val="21802292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a:spLocks noGrp="1"/>
          </p:cNvSpPr>
          <p:nvPr>
            <p:ph type="title"/>
          </p:nvPr>
        </p:nvSpPr>
        <p:spPr>
          <a:xfrm>
            <a:off x="395288" y="0"/>
            <a:ext cx="8229600" cy="1143000"/>
          </a:xfrm>
        </p:spPr>
        <p:txBody>
          <a:bodyPr/>
          <a:lstStyle/>
          <a:p>
            <a:pPr eaLnBrk="1" hangingPunct="1"/>
            <a:r>
              <a:rPr lang="fr-BE" dirty="0" smtClean="0"/>
              <a:t>Table des matières</a:t>
            </a:r>
          </a:p>
        </p:txBody>
      </p:sp>
      <p:sp>
        <p:nvSpPr>
          <p:cNvPr id="3" name="Espace réservé du contenu 2"/>
          <p:cNvSpPr>
            <a:spLocks noGrp="1"/>
          </p:cNvSpPr>
          <p:nvPr>
            <p:ph idx="1"/>
          </p:nvPr>
        </p:nvSpPr>
        <p:spPr>
          <a:xfrm>
            <a:off x="323850" y="1125538"/>
            <a:ext cx="8640763" cy="5588000"/>
          </a:xfrm>
        </p:spPr>
        <p:txBody>
          <a:bodyPr rtlCol="0">
            <a:normAutofit fontScale="92500"/>
          </a:bodyPr>
          <a:lstStyle/>
          <a:p>
            <a:pPr marL="0" indent="0" eaLnBrk="1" fontAlgn="auto" hangingPunct="1">
              <a:spcAft>
                <a:spcPts val="0"/>
              </a:spcAft>
              <a:buFont typeface="Arial" pitchFamily="34" charset="0"/>
              <a:buNone/>
              <a:defRPr/>
            </a:pPr>
            <a:r>
              <a:rPr lang="fr-BE" dirty="0" smtClean="0"/>
              <a:t>1. Les </a:t>
            </a:r>
            <a:r>
              <a:rPr lang="fr-BE" dirty="0"/>
              <a:t>9</a:t>
            </a:r>
            <a:r>
              <a:rPr lang="fr-BE" dirty="0" smtClean="0"/>
              <a:t> grandes races humaines</a:t>
            </a:r>
          </a:p>
          <a:p>
            <a:pPr marL="0" indent="0" eaLnBrk="1" fontAlgn="auto" hangingPunct="1">
              <a:spcAft>
                <a:spcPts val="0"/>
              </a:spcAft>
              <a:buFont typeface="Arial" pitchFamily="34" charset="0"/>
              <a:buNone/>
              <a:defRPr/>
            </a:pPr>
            <a:r>
              <a:rPr lang="fr-BE" dirty="0" smtClean="0"/>
              <a:t>2. Qu’est ce que l’intelligence ? </a:t>
            </a:r>
          </a:p>
          <a:p>
            <a:pPr marL="0" indent="0" eaLnBrk="1" fontAlgn="auto" hangingPunct="1">
              <a:spcAft>
                <a:spcPts val="0"/>
              </a:spcAft>
              <a:buFont typeface="Arial" pitchFamily="34" charset="0"/>
              <a:buNone/>
              <a:defRPr/>
            </a:pPr>
            <a:r>
              <a:rPr lang="fr-BE" dirty="0" smtClean="0"/>
              <a:t>3. Validité de la mesure de g</a:t>
            </a:r>
          </a:p>
          <a:p>
            <a:pPr marL="0" indent="0" eaLnBrk="1" fontAlgn="auto" hangingPunct="1">
              <a:spcAft>
                <a:spcPts val="0"/>
              </a:spcAft>
              <a:buFont typeface="Arial" pitchFamily="34" charset="0"/>
              <a:buNone/>
              <a:defRPr/>
            </a:pPr>
            <a:r>
              <a:rPr lang="fr-BE" dirty="0">
                <a:solidFill>
                  <a:srgbClr val="FF0000"/>
                </a:solidFill>
              </a:rPr>
              <a:t>4</a:t>
            </a:r>
            <a:r>
              <a:rPr lang="fr-BE" dirty="0" smtClean="0">
                <a:solidFill>
                  <a:srgbClr val="FF0000"/>
                </a:solidFill>
              </a:rPr>
              <a:t>. Q.I moyen à travers le monde</a:t>
            </a:r>
          </a:p>
          <a:p>
            <a:pPr marL="0" indent="0" eaLnBrk="1" fontAlgn="auto" hangingPunct="1">
              <a:spcAft>
                <a:spcPts val="0"/>
              </a:spcAft>
              <a:buFont typeface="Arial" pitchFamily="34" charset="0"/>
              <a:buNone/>
              <a:defRPr/>
            </a:pPr>
            <a:r>
              <a:rPr lang="fr-BE" dirty="0"/>
              <a:t>5</a:t>
            </a:r>
            <a:r>
              <a:rPr lang="fr-BE" dirty="0" smtClean="0"/>
              <a:t>. L’intelligence, essentiellement génétique</a:t>
            </a:r>
          </a:p>
          <a:p>
            <a:pPr marL="0" indent="0" eaLnBrk="1" fontAlgn="auto" hangingPunct="1">
              <a:spcAft>
                <a:spcPts val="0"/>
              </a:spcAft>
              <a:buFont typeface="Arial" pitchFamily="34" charset="0"/>
              <a:buNone/>
              <a:defRPr/>
            </a:pPr>
            <a:r>
              <a:rPr lang="fr-BE" dirty="0"/>
              <a:t>6</a:t>
            </a:r>
            <a:r>
              <a:rPr lang="fr-BE" dirty="0" smtClean="0"/>
              <a:t>. Causes des différences entre les races</a:t>
            </a:r>
          </a:p>
          <a:p>
            <a:pPr marL="0" indent="0" eaLnBrk="1" fontAlgn="auto" hangingPunct="1">
              <a:spcAft>
                <a:spcPts val="0"/>
              </a:spcAft>
              <a:buFont typeface="Arial" pitchFamily="34" charset="0"/>
              <a:buNone/>
              <a:defRPr/>
            </a:pPr>
            <a:r>
              <a:rPr lang="fr-BE" dirty="0"/>
              <a:t>7</a:t>
            </a:r>
            <a:r>
              <a:rPr lang="fr-BE" dirty="0" smtClean="0"/>
              <a:t>. Pourquoi le monde entier n’est-il pas développé ?</a:t>
            </a:r>
          </a:p>
          <a:p>
            <a:pPr marL="0" indent="0" eaLnBrk="1" fontAlgn="auto" hangingPunct="1">
              <a:spcAft>
                <a:spcPts val="0"/>
              </a:spcAft>
              <a:buFont typeface="Arial" pitchFamily="34" charset="0"/>
              <a:buNone/>
              <a:defRPr/>
            </a:pPr>
            <a:r>
              <a:rPr lang="fr-BE" dirty="0"/>
              <a:t>8</a:t>
            </a:r>
            <a:r>
              <a:rPr lang="fr-BE" dirty="0" smtClean="0"/>
              <a:t>. Bio-cratie mondiale</a:t>
            </a:r>
          </a:p>
          <a:p>
            <a:pPr marL="0" indent="0" eaLnBrk="1" fontAlgn="auto" hangingPunct="1">
              <a:spcAft>
                <a:spcPts val="0"/>
              </a:spcAft>
              <a:buFont typeface="Arial" pitchFamily="34" charset="0"/>
              <a:buNone/>
              <a:defRPr/>
            </a:pPr>
            <a:r>
              <a:rPr lang="fr-BE" dirty="0"/>
              <a:t>9</a:t>
            </a:r>
            <a:r>
              <a:rPr lang="fr-BE" dirty="0" smtClean="0"/>
              <a:t>. Accréditation scientifique</a:t>
            </a:r>
          </a:p>
          <a:p>
            <a:pPr marL="0" indent="0" eaLnBrk="1" fontAlgn="auto" hangingPunct="1">
              <a:spcAft>
                <a:spcPts val="0"/>
              </a:spcAft>
              <a:buFont typeface="Arial" pitchFamily="34" charset="0"/>
              <a:buNone/>
              <a:defRPr/>
            </a:pPr>
            <a:r>
              <a:rPr lang="fr-BE" dirty="0" smtClean="0"/>
              <a:t>10. Crépuscule </a:t>
            </a:r>
            <a:r>
              <a:rPr lang="fr-BE" dirty="0"/>
              <a:t>occidental et conclusion générale</a:t>
            </a:r>
            <a:endParaRPr lang="fr-BE" dirty="0" smtClean="0"/>
          </a:p>
          <a:p>
            <a:pPr marL="0" indent="0" eaLnBrk="1" fontAlgn="auto" hangingPunct="1">
              <a:spcAft>
                <a:spcPts val="0"/>
              </a:spcAft>
              <a:buFont typeface="Arial" pitchFamily="34" charset="0"/>
              <a:buNone/>
              <a:defRPr/>
            </a:pPr>
            <a:endParaRPr lang="fr-BE" dirty="0" smtClean="0"/>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ED7FEE61-A6FA-4618-AC40-F27E955BA75B}" type="slidenum">
              <a:rPr lang="fr-BE"/>
              <a:pPr>
                <a:defRPr/>
              </a:pPr>
              <a:t>45</a:t>
            </a:fld>
            <a:endParaRPr lang="fr-BE" dirty="0"/>
          </a:p>
        </p:txBody>
      </p:sp>
    </p:spTree>
  </p:cSld>
  <p:clrMapOvr>
    <a:masterClrMapping/>
  </p:clrMapOvr>
  <p:transition spd="slow" advTm="6833"/>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a:xfrm>
            <a:off x="493204" y="-162272"/>
            <a:ext cx="8229600" cy="1143000"/>
          </a:xfrm>
        </p:spPr>
        <p:txBody>
          <a:bodyPr/>
          <a:lstStyle/>
          <a:p>
            <a:pPr eaLnBrk="1" hangingPunct="1"/>
            <a:r>
              <a:rPr lang="fr-BE" sz="2400" dirty="0" smtClean="0"/>
              <a:t>g moyen=Q.I moyen, des </a:t>
            </a:r>
            <a:r>
              <a:rPr lang="fr-BE" sz="2400" b="1" dirty="0" smtClean="0"/>
              <a:t>populations indigènes</a:t>
            </a:r>
            <a:r>
              <a:rPr lang="fr-BE" sz="2400" dirty="0" smtClean="0"/>
              <a:t> à travers le monde </a:t>
            </a:r>
            <a:r>
              <a:rPr lang="fr-BE" sz="1100" dirty="0" smtClean="0"/>
              <a:t>(L’Amérique désigne les amérindiens, l’Australie les aborigènes d’Australie)</a:t>
            </a:r>
            <a:endParaRPr lang="fr-BE" sz="2400" dirty="0" smtClean="0"/>
          </a:p>
        </p:txBody>
      </p:sp>
      <p:sp>
        <p:nvSpPr>
          <p:cNvPr id="5" name="Espace réservé du numéro de diapositive 4"/>
          <p:cNvSpPr>
            <a:spLocks noGrp="1"/>
          </p:cNvSpPr>
          <p:nvPr>
            <p:ph type="sldNum" sz="quarter" idx="12"/>
          </p:nvPr>
        </p:nvSpPr>
        <p:spPr/>
        <p:txBody>
          <a:bodyPr/>
          <a:lstStyle/>
          <a:p>
            <a:pPr>
              <a:defRPr/>
            </a:pPr>
            <a:fld id="{9AA61CC0-98A4-4824-B5CA-EC2272226E70}" type="slidenum">
              <a:rPr lang="fr-BE"/>
              <a:pPr>
                <a:defRPr/>
              </a:pPr>
              <a:t>46</a:t>
            </a:fld>
            <a:endParaRPr lang="fr-BE" dirty="0"/>
          </a:p>
        </p:txBody>
      </p:sp>
      <p:sp>
        <p:nvSpPr>
          <p:cNvPr id="36869" name="ZoneTexte 3"/>
          <p:cNvSpPr txBox="1">
            <a:spLocks noChangeArrowheads="1"/>
          </p:cNvSpPr>
          <p:nvPr/>
        </p:nvSpPr>
        <p:spPr bwMode="auto">
          <a:xfrm>
            <a:off x="611560" y="6391274"/>
            <a:ext cx="900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400" dirty="0"/>
              <a:t>(620 études différentes collectées, 813000 personnes, voir « race differences in intelligence, 2006, Lynn)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908720"/>
            <a:ext cx="7344816" cy="542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83161"/>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850" y="476250"/>
            <a:ext cx="8569325" cy="5616575"/>
          </a:xfrm>
        </p:spPr>
        <p:txBody>
          <a:bodyPr rtlCol="0">
            <a:normAutofit fontScale="85000" lnSpcReduction="10000"/>
          </a:bodyPr>
          <a:lstStyle/>
          <a:p>
            <a:pPr marL="0" indent="0" eaLnBrk="1" fontAlgn="auto" hangingPunct="1">
              <a:spcAft>
                <a:spcPts val="0"/>
              </a:spcAft>
              <a:buFont typeface="Arial" pitchFamily="34" charset="0"/>
              <a:buNone/>
              <a:defRPr/>
            </a:pPr>
            <a:r>
              <a:rPr lang="fr-BE" dirty="0" smtClean="0"/>
              <a:t>En Afrique sub-saharienne… g moyen = Q.I moyen </a:t>
            </a:r>
            <a:r>
              <a:rPr lang="fr-BE" dirty="0"/>
              <a:t>=</a:t>
            </a:r>
            <a:r>
              <a:rPr lang="fr-BE" dirty="0" smtClean="0"/>
              <a:t> 67.</a:t>
            </a:r>
          </a:p>
          <a:p>
            <a:pPr marL="0" indent="0" eaLnBrk="1" fontAlgn="auto" hangingPunct="1">
              <a:spcAft>
                <a:spcPts val="0"/>
              </a:spcAft>
              <a:buFont typeface="Arial" pitchFamily="34" charset="0"/>
              <a:buNone/>
              <a:defRPr/>
            </a:pPr>
            <a:endParaRPr lang="fr-BE" dirty="0" smtClean="0"/>
          </a:p>
          <a:p>
            <a:pPr eaLnBrk="1" fontAlgn="auto" hangingPunct="1">
              <a:spcAft>
                <a:spcPts val="0"/>
              </a:spcAft>
              <a:buFontTx/>
              <a:buChar char="-"/>
              <a:defRPr/>
            </a:pPr>
            <a:r>
              <a:rPr lang="fr-BE" dirty="0" smtClean="0"/>
              <a:t>Un Q.I de 100 correspond aux habiletés cognitives d’un européen de 16 ans.</a:t>
            </a:r>
          </a:p>
          <a:p>
            <a:pPr eaLnBrk="1" fontAlgn="auto" hangingPunct="1">
              <a:spcAft>
                <a:spcPts val="0"/>
              </a:spcAft>
              <a:buFontTx/>
              <a:buChar char="-"/>
              <a:defRPr/>
            </a:pPr>
            <a:r>
              <a:rPr lang="fr-BE" dirty="0" smtClean="0"/>
              <a:t>Afrique sub-saharienne: Q.I moyen de ~70. (borderline, seuil du retard mental suivant les normes européennes)</a:t>
            </a:r>
          </a:p>
          <a:p>
            <a:pPr eaLnBrk="1" fontAlgn="auto" hangingPunct="1">
              <a:spcAft>
                <a:spcPts val="0"/>
              </a:spcAft>
              <a:buFontTx/>
              <a:buChar char="-"/>
              <a:defRPr/>
            </a:pPr>
            <a:r>
              <a:rPr lang="fr-BE" dirty="0" smtClean="0"/>
              <a:t>Les africains ne sont pas « attardés mentaux ». Une meilleure façon de voir les choses: Q.I de 70 = Age mental d’un européen de 11 ans (en comparaison d’un européen de 16 ans).</a:t>
            </a:r>
          </a:p>
          <a:p>
            <a:pPr eaLnBrk="1" fontAlgn="auto" hangingPunct="1">
              <a:spcAft>
                <a:spcPts val="0"/>
              </a:spcAft>
              <a:buFontTx/>
              <a:buChar char="-"/>
              <a:defRPr/>
            </a:pPr>
            <a:r>
              <a:rPr lang="fr-BE" dirty="0" smtClean="0"/>
              <a:t>Un enfant de 11 ans n’est pas « mentalement retardé », il peut faire des tas de choses: travailler dans une usine, faire de la supervision…</a:t>
            </a:r>
          </a:p>
          <a:p>
            <a:pPr eaLnBrk="1" fontAlgn="auto" hangingPunct="1">
              <a:spcAft>
                <a:spcPts val="0"/>
              </a:spcAft>
              <a:buFontTx/>
              <a:buChar char="-"/>
              <a:defRPr/>
            </a:pPr>
            <a:endParaRPr lang="fr-BE" dirty="0"/>
          </a:p>
        </p:txBody>
      </p:sp>
      <p:sp>
        <p:nvSpPr>
          <p:cNvPr id="2" name="Espace réservé du numéro de diapositive 1"/>
          <p:cNvSpPr>
            <a:spLocks noGrp="1"/>
          </p:cNvSpPr>
          <p:nvPr>
            <p:ph type="sldNum" sz="quarter" idx="12"/>
          </p:nvPr>
        </p:nvSpPr>
        <p:spPr/>
        <p:txBody>
          <a:bodyPr/>
          <a:lstStyle/>
          <a:p>
            <a:pPr>
              <a:defRPr/>
            </a:pPr>
            <a:fld id="{F4149CD7-5D6F-4FC4-AE51-7B684419118E}" type="slidenum">
              <a:rPr lang="fr-BE"/>
              <a:pPr>
                <a:defRPr/>
              </a:pPr>
              <a:t>47</a:t>
            </a:fld>
            <a:endParaRPr lang="fr-BE" dirty="0"/>
          </a:p>
        </p:txBody>
      </p:sp>
    </p:spTree>
  </p:cSld>
  <p:clrMapOvr>
    <a:masterClrMapping/>
  </p:clrMapOvr>
  <p:transition spd="slow" advTm="58436"/>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u contenu 2"/>
          <p:cNvSpPr>
            <a:spLocks noGrp="1"/>
          </p:cNvSpPr>
          <p:nvPr>
            <p:ph idx="1"/>
          </p:nvPr>
        </p:nvSpPr>
        <p:spPr>
          <a:xfrm>
            <a:off x="179512" y="548680"/>
            <a:ext cx="8568952" cy="5544616"/>
          </a:xfrm>
        </p:spPr>
        <p:txBody>
          <a:bodyPr/>
          <a:lstStyle/>
          <a:p>
            <a:pPr marL="0" indent="0" eaLnBrk="1" hangingPunct="1">
              <a:buFont typeface="Arial" charset="0"/>
              <a:buNone/>
            </a:pPr>
            <a:r>
              <a:rPr lang="fr-BE" dirty="0" smtClean="0"/>
              <a:t>-Q.I moyen des est-asiatiques (mongoloïdes): 105.</a:t>
            </a:r>
          </a:p>
          <a:p>
            <a:pPr marL="0" indent="0" eaLnBrk="1" hangingPunct="1">
              <a:buFont typeface="Arial" charset="0"/>
              <a:buNone/>
            </a:pPr>
            <a:r>
              <a:rPr lang="fr-BE" dirty="0" smtClean="0"/>
              <a:t>-Q.I moyen des mongoloïdes (chinois, japonais, coréens, taïwanais…) légèrement supérieur à celui des européens, 105, âge mental d’un « enfant de 17 ans »</a:t>
            </a:r>
          </a:p>
          <a:p>
            <a:pPr marL="0" indent="0" eaLnBrk="1" hangingPunct="1">
              <a:buFont typeface="Arial" charset="0"/>
              <a:buNone/>
            </a:pPr>
            <a:r>
              <a:rPr lang="fr-BE" dirty="0" smtClean="0"/>
              <a:t>-Les critiques des tests de Q.I n’examinent jamais ce point particulier…</a:t>
            </a:r>
          </a:p>
          <a:p>
            <a:pPr marL="0" indent="0" eaLnBrk="1" hangingPunct="1">
              <a:buFont typeface="Arial" charset="0"/>
              <a:buNone/>
            </a:pPr>
            <a:r>
              <a:rPr lang="fr-BE" dirty="0" smtClean="0"/>
              <a:t>-Les afro-américains ont un Q.I moyen de 85, intermédiaire entre celui des africains d'Afrique sub-saharienne et celui des européens. </a:t>
            </a:r>
            <a:r>
              <a:rPr lang="fr-BE" sz="1400" dirty="0" smtClean="0"/>
              <a:t>(les afro-américains ont en moyenne 25% d’ascendance européenne. Les purs noirs d’Amérique ont un Q.I de 80 de moyenne, voir plus loin)</a:t>
            </a:r>
          </a:p>
        </p:txBody>
      </p:sp>
      <p:sp>
        <p:nvSpPr>
          <p:cNvPr id="4" name="Espace réservé du numéro de diapositive 3"/>
          <p:cNvSpPr>
            <a:spLocks noGrp="1"/>
          </p:cNvSpPr>
          <p:nvPr>
            <p:ph type="sldNum" sz="quarter" idx="12"/>
          </p:nvPr>
        </p:nvSpPr>
        <p:spPr/>
        <p:txBody>
          <a:bodyPr/>
          <a:lstStyle/>
          <a:p>
            <a:pPr>
              <a:defRPr/>
            </a:pPr>
            <a:fld id="{0831CED0-8A91-42ED-B26F-524811D16DF2}" type="slidenum">
              <a:rPr lang="fr-BE"/>
              <a:pPr>
                <a:defRPr/>
              </a:pPr>
              <a:t>48</a:t>
            </a:fld>
            <a:endParaRPr lang="fr-BE" dirty="0"/>
          </a:p>
        </p:txBody>
      </p:sp>
    </p:spTree>
  </p:cSld>
  <p:clrMapOvr>
    <a:masterClrMapping/>
  </p:clrMapOvr>
  <p:transition spd="slow" advTm="104346"/>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313" y="-11113"/>
            <a:ext cx="8229600" cy="1143001"/>
          </a:xfrm>
        </p:spPr>
        <p:txBody>
          <a:bodyPr rtlCol="0">
            <a:normAutofit fontScale="90000"/>
          </a:bodyPr>
          <a:lstStyle/>
          <a:p>
            <a:pPr eaLnBrk="1" fontAlgn="auto" hangingPunct="1">
              <a:spcAft>
                <a:spcPts val="0"/>
              </a:spcAft>
              <a:defRPr/>
            </a:pPr>
            <a:r>
              <a:rPr lang="fr-FR" dirty="0" smtClean="0"/>
              <a:t/>
            </a:r>
            <a:br>
              <a:rPr lang="fr-FR" dirty="0" smtClean="0"/>
            </a:br>
            <a:r>
              <a:rPr lang="fr-FR" dirty="0" smtClean="0"/>
              <a:t>Résumé </a:t>
            </a:r>
            <a:r>
              <a:rPr lang="fr-FR" dirty="0"/>
              <a:t>général des différences intellectuelles entre les races.</a:t>
            </a:r>
            <a:r>
              <a:rPr lang="fr-BE" dirty="0"/>
              <a:t/>
            </a:r>
            <a:br>
              <a:rPr lang="fr-BE" dirty="0"/>
            </a:br>
            <a:endParaRPr lang="fr-BE" dirty="0"/>
          </a:p>
        </p:txBody>
      </p:sp>
      <p:sp>
        <p:nvSpPr>
          <p:cNvPr id="9" name="Espace réservé du contenu 8"/>
          <p:cNvSpPr>
            <a:spLocks noGrp="1"/>
          </p:cNvSpPr>
          <p:nvPr>
            <p:ph idx="1"/>
          </p:nvPr>
        </p:nvSpPr>
        <p:spPr>
          <a:xfrm>
            <a:off x="395288" y="1268413"/>
            <a:ext cx="8424862" cy="5184775"/>
          </a:xfrm>
        </p:spPr>
        <p:txBody>
          <a:bodyPr rtlCol="0">
            <a:normAutofit fontScale="70000" lnSpcReduction="20000"/>
          </a:bodyPr>
          <a:lstStyle/>
          <a:p>
            <a:pPr marL="0" indent="0" eaLnBrk="1" fontAlgn="auto" hangingPunct="1">
              <a:spcAft>
                <a:spcPts val="0"/>
              </a:spcAft>
              <a:buFont typeface="Arial" pitchFamily="34" charset="0"/>
              <a:buNone/>
              <a:defRPr/>
            </a:pPr>
            <a:r>
              <a:rPr lang="fr-BE" dirty="0" smtClean="0"/>
              <a:t>Quel que </a:t>
            </a:r>
            <a:r>
              <a:rPr lang="fr-BE" dirty="0"/>
              <a:t>soit le pays à travers le </a:t>
            </a:r>
            <a:r>
              <a:rPr lang="fr-BE" dirty="0" smtClean="0"/>
              <a:t>monde:</a:t>
            </a:r>
          </a:p>
          <a:p>
            <a:pPr marL="0" indent="0" eaLnBrk="1" fontAlgn="auto" hangingPunct="1">
              <a:spcAft>
                <a:spcPts val="0"/>
              </a:spcAft>
              <a:buFont typeface="Arial" pitchFamily="34" charset="0"/>
              <a:buNone/>
              <a:defRPr/>
            </a:pPr>
            <a:endParaRPr lang="fr-BE" dirty="0" smtClean="0"/>
          </a:p>
          <a:p>
            <a:pPr marL="0" indent="0" eaLnBrk="1" fontAlgn="auto" hangingPunct="1">
              <a:spcAft>
                <a:spcPts val="0"/>
              </a:spcAft>
              <a:buFont typeface="Arial" pitchFamily="34" charset="0"/>
              <a:buNone/>
              <a:defRPr/>
            </a:pPr>
            <a:r>
              <a:rPr lang="fr-BE" b="1" dirty="0" smtClean="0"/>
              <a:t>     </a:t>
            </a:r>
            <a:r>
              <a:rPr lang="fr-BE" dirty="0" smtClean="0"/>
              <a:t> </a:t>
            </a:r>
            <a:r>
              <a:rPr lang="fr-BE" b="1" dirty="0" smtClean="0"/>
              <a:t>1</a:t>
            </a:r>
            <a:r>
              <a:rPr lang="fr-BE" b="1" dirty="0"/>
              <a:t>. Juifs </a:t>
            </a:r>
            <a:r>
              <a:rPr lang="fr-BE" b="1" dirty="0" smtClean="0"/>
              <a:t>Ashkénazes </a:t>
            </a:r>
            <a:r>
              <a:rPr lang="fr-BE" b="1" dirty="0"/>
              <a:t>(</a:t>
            </a:r>
            <a:r>
              <a:rPr lang="fr-BE" b="1" dirty="0" smtClean="0"/>
              <a:t>110) </a:t>
            </a:r>
            <a:r>
              <a:rPr lang="fr-BE" dirty="0" smtClean="0"/>
              <a:t>(Amérique, Europe, Afrique)</a:t>
            </a:r>
            <a:endParaRPr lang="fr-BE" dirty="0"/>
          </a:p>
          <a:p>
            <a:pPr marL="0" indent="0" eaLnBrk="1" fontAlgn="auto" hangingPunct="1">
              <a:spcAft>
                <a:spcPts val="0"/>
              </a:spcAft>
              <a:buFont typeface="Arial" pitchFamily="34" charset="0"/>
              <a:buNone/>
              <a:defRPr/>
            </a:pPr>
            <a:r>
              <a:rPr lang="fr-BE" b="1" dirty="0" smtClean="0"/>
              <a:t>      2</a:t>
            </a:r>
            <a:r>
              <a:rPr lang="fr-BE" b="1" dirty="0"/>
              <a:t>. Asiatiques de l’est (105</a:t>
            </a:r>
            <a:r>
              <a:rPr lang="fr-BE" b="1" dirty="0" smtClean="0"/>
              <a:t>) </a:t>
            </a:r>
            <a:r>
              <a:rPr lang="fr-BE" dirty="0" smtClean="0"/>
              <a:t>(Asie, Europe, Amérique…)</a:t>
            </a:r>
            <a:endParaRPr lang="fr-BE" dirty="0"/>
          </a:p>
          <a:p>
            <a:pPr marL="0" indent="0" eaLnBrk="1" fontAlgn="auto" hangingPunct="1">
              <a:spcAft>
                <a:spcPts val="0"/>
              </a:spcAft>
              <a:buFont typeface="Arial" pitchFamily="34" charset="0"/>
              <a:buNone/>
              <a:defRPr/>
            </a:pPr>
            <a:r>
              <a:rPr lang="fr-BE" b="1" dirty="0" smtClean="0"/>
              <a:t>      3</a:t>
            </a:r>
            <a:r>
              <a:rPr lang="fr-BE" b="1" dirty="0"/>
              <a:t>. Européens (100</a:t>
            </a:r>
            <a:r>
              <a:rPr lang="fr-BE" b="1" dirty="0" smtClean="0"/>
              <a:t>) </a:t>
            </a:r>
            <a:r>
              <a:rPr lang="fr-BE" dirty="0" smtClean="0"/>
              <a:t>(Australie, Amérique, Europe…)</a:t>
            </a:r>
            <a:endParaRPr lang="fr-BE" dirty="0"/>
          </a:p>
          <a:p>
            <a:pPr marL="0" indent="0" eaLnBrk="1" fontAlgn="auto" hangingPunct="1">
              <a:spcAft>
                <a:spcPts val="0"/>
              </a:spcAft>
              <a:buFont typeface="Arial" pitchFamily="34" charset="0"/>
              <a:buNone/>
              <a:defRPr/>
            </a:pPr>
            <a:r>
              <a:rPr lang="fr-BE" b="1" dirty="0" smtClean="0"/>
              <a:t>      4. </a:t>
            </a:r>
            <a:r>
              <a:rPr lang="fr-BE" b="1" dirty="0"/>
              <a:t>Inuits (91</a:t>
            </a:r>
            <a:r>
              <a:rPr lang="fr-BE" b="1" dirty="0" smtClean="0"/>
              <a:t>)</a:t>
            </a:r>
            <a:r>
              <a:rPr lang="fr-BE" dirty="0" smtClean="0"/>
              <a:t> </a:t>
            </a:r>
            <a:endParaRPr lang="fr-BE" b="1" dirty="0"/>
          </a:p>
          <a:p>
            <a:pPr marL="0" indent="0" eaLnBrk="1" fontAlgn="auto" hangingPunct="1">
              <a:spcAft>
                <a:spcPts val="0"/>
              </a:spcAft>
              <a:buFont typeface="Arial" pitchFamily="34" charset="0"/>
              <a:buNone/>
              <a:defRPr/>
            </a:pPr>
            <a:r>
              <a:rPr lang="fr-BE" b="1" dirty="0" smtClean="0"/>
              <a:t>      5. </a:t>
            </a:r>
            <a:r>
              <a:rPr lang="fr-BE" b="1" dirty="0"/>
              <a:t>Métis caucasiens-africain </a:t>
            </a:r>
            <a:r>
              <a:rPr lang="fr-BE" b="1" dirty="0" smtClean="0"/>
              <a:t>(90) </a:t>
            </a:r>
            <a:r>
              <a:rPr lang="fr-BE" dirty="0" smtClean="0"/>
              <a:t>(Europe, Amérique…)</a:t>
            </a:r>
            <a:endParaRPr lang="fr-BE" b="1" dirty="0" smtClean="0"/>
          </a:p>
          <a:p>
            <a:pPr marL="0" indent="0" eaLnBrk="1" fontAlgn="auto" hangingPunct="1">
              <a:spcAft>
                <a:spcPts val="0"/>
              </a:spcAft>
              <a:buFont typeface="Arial" pitchFamily="34" charset="0"/>
              <a:buNone/>
              <a:defRPr/>
            </a:pPr>
            <a:r>
              <a:rPr lang="fr-BE" b="1" dirty="0" smtClean="0"/>
              <a:t>      6. Asiatiques du sud-est (90) </a:t>
            </a:r>
            <a:r>
              <a:rPr lang="fr-BE" dirty="0" smtClean="0"/>
              <a:t>(Europe, Amérique, Asie)</a:t>
            </a:r>
            <a:endParaRPr lang="fr-BE" dirty="0"/>
          </a:p>
          <a:p>
            <a:pPr marL="0" indent="0" eaLnBrk="1" fontAlgn="auto" hangingPunct="1">
              <a:spcAft>
                <a:spcPts val="0"/>
              </a:spcAft>
              <a:buFont typeface="Arial" pitchFamily="34" charset="0"/>
              <a:buNone/>
              <a:defRPr/>
            </a:pPr>
            <a:r>
              <a:rPr lang="fr-BE" b="1" dirty="0" smtClean="0"/>
              <a:t>      7</a:t>
            </a:r>
            <a:r>
              <a:rPr lang="fr-BE" b="1" dirty="0"/>
              <a:t>. Amérindiens (</a:t>
            </a:r>
            <a:r>
              <a:rPr lang="fr-BE" b="1" dirty="0" smtClean="0"/>
              <a:t>87) </a:t>
            </a:r>
            <a:r>
              <a:rPr lang="fr-BE" dirty="0" smtClean="0"/>
              <a:t>(Amérique du nord et du sud)</a:t>
            </a:r>
            <a:endParaRPr lang="fr-BE" b="1" dirty="0"/>
          </a:p>
          <a:p>
            <a:pPr marL="0" indent="0" eaLnBrk="1" fontAlgn="auto" hangingPunct="1">
              <a:spcAft>
                <a:spcPts val="0"/>
              </a:spcAft>
              <a:buFont typeface="Arial" pitchFamily="34" charset="0"/>
              <a:buNone/>
              <a:defRPr/>
            </a:pPr>
            <a:r>
              <a:rPr lang="fr-BE" b="1" dirty="0" smtClean="0"/>
              <a:t>      8</a:t>
            </a:r>
            <a:r>
              <a:rPr lang="fr-BE" b="1" dirty="0"/>
              <a:t>. Nord africains et sud asiatiques (</a:t>
            </a:r>
            <a:r>
              <a:rPr lang="fr-BE" b="1" dirty="0" smtClean="0"/>
              <a:t>86) </a:t>
            </a:r>
            <a:r>
              <a:rPr lang="fr-BE" dirty="0" smtClean="0"/>
              <a:t>(Moyen-Orient, Amérique, Europe…)</a:t>
            </a:r>
            <a:endParaRPr lang="fr-BE" b="1" dirty="0"/>
          </a:p>
          <a:p>
            <a:pPr marL="0" indent="0" eaLnBrk="1" fontAlgn="auto" hangingPunct="1">
              <a:spcAft>
                <a:spcPts val="0"/>
              </a:spcAft>
              <a:buFont typeface="Arial" pitchFamily="34" charset="0"/>
              <a:buNone/>
              <a:defRPr/>
            </a:pPr>
            <a:r>
              <a:rPr lang="fr-BE" b="1" dirty="0" smtClean="0"/>
              <a:t>      9</a:t>
            </a:r>
            <a:r>
              <a:rPr lang="fr-BE" b="1" dirty="0"/>
              <a:t>. Africains </a:t>
            </a:r>
            <a:r>
              <a:rPr lang="fr-BE" b="1" dirty="0" smtClean="0"/>
              <a:t>(80) </a:t>
            </a:r>
            <a:r>
              <a:rPr lang="fr-BE" dirty="0" smtClean="0"/>
              <a:t>(Europe, Amérique du nord et du sud, Afrique)</a:t>
            </a:r>
            <a:endParaRPr lang="fr-BE" b="1" dirty="0"/>
          </a:p>
          <a:p>
            <a:pPr marL="0" indent="0" eaLnBrk="1" fontAlgn="auto" hangingPunct="1">
              <a:spcAft>
                <a:spcPts val="0"/>
              </a:spcAft>
              <a:buFont typeface="Arial" pitchFamily="34" charset="0"/>
              <a:buNone/>
              <a:defRPr/>
            </a:pPr>
            <a:r>
              <a:rPr lang="fr-BE" b="1" dirty="0" smtClean="0"/>
              <a:t>      10</a:t>
            </a:r>
            <a:r>
              <a:rPr lang="fr-BE" b="1" dirty="0"/>
              <a:t>. Aborigènes d’Australie (62)</a:t>
            </a:r>
          </a:p>
          <a:p>
            <a:pPr eaLnBrk="1" fontAlgn="auto" hangingPunct="1">
              <a:spcAft>
                <a:spcPts val="0"/>
              </a:spcAft>
              <a:buFont typeface="Arial" pitchFamily="34" charset="0"/>
              <a:buChar char="•"/>
              <a:defRPr/>
            </a:pPr>
            <a:endParaRPr lang="fr-BE" dirty="0"/>
          </a:p>
        </p:txBody>
      </p:sp>
      <p:sp>
        <p:nvSpPr>
          <p:cNvPr id="3" name="Espace réservé du numéro de diapositive 2"/>
          <p:cNvSpPr>
            <a:spLocks noGrp="1"/>
          </p:cNvSpPr>
          <p:nvPr>
            <p:ph type="sldNum" sz="quarter" idx="12"/>
          </p:nvPr>
        </p:nvSpPr>
        <p:spPr/>
        <p:txBody>
          <a:bodyPr/>
          <a:lstStyle/>
          <a:p>
            <a:pPr>
              <a:defRPr/>
            </a:pPr>
            <a:fld id="{16A95260-BC8F-478A-A318-39FB87115EF0}" type="slidenum">
              <a:rPr lang="fr-BE"/>
              <a:pPr>
                <a:defRPr/>
              </a:pPr>
              <a:t>49</a:t>
            </a:fld>
            <a:endParaRPr lang="fr-BE" dirty="0"/>
          </a:p>
        </p:txBody>
      </p:sp>
      <p:pic>
        <p:nvPicPr>
          <p:cNvPr id="399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013" y="4868863"/>
            <a:ext cx="7191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5663" y="4292600"/>
            <a:ext cx="576262"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318125"/>
            <a:ext cx="1223963" cy="84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38" y="3792538"/>
            <a:ext cx="6762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3450" y="3549650"/>
            <a:ext cx="6477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4388" y="2101850"/>
            <a:ext cx="93662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7" name="Picture 2" descr="http://www.visualphotos.com/photo/2x4645565/caucasian_girl_smiling_bld07894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688" y="2349500"/>
            <a:ext cx="509587"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5875" y="2909888"/>
            <a:ext cx="647700"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46212"/>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0825" y="188913"/>
            <a:ext cx="8642350" cy="6408737"/>
          </a:xfrm>
        </p:spPr>
        <p:txBody>
          <a:bodyPr rtlCol="0">
            <a:normAutofit/>
          </a:bodyPr>
          <a:lstStyle/>
          <a:p>
            <a:pPr marL="0" indent="0" eaLnBrk="1" fontAlgn="auto" hangingPunct="1">
              <a:spcAft>
                <a:spcPts val="0"/>
              </a:spcAft>
              <a:buFont typeface="Arial" pitchFamily="34" charset="0"/>
              <a:buNone/>
              <a:defRPr/>
            </a:pPr>
            <a:r>
              <a:rPr lang="fr-BE" sz="1400" dirty="0" smtClean="0"/>
              <a:t>L’homo sapiens émerge en Afrique il y a 200 mille ans.</a:t>
            </a:r>
          </a:p>
          <a:p>
            <a:pPr eaLnBrk="1" fontAlgn="auto" hangingPunct="1">
              <a:spcAft>
                <a:spcPts val="0"/>
              </a:spcAft>
              <a:buFont typeface="Arial" pitchFamily="34" charset="0"/>
              <a:buChar char="•"/>
              <a:defRPr/>
            </a:pPr>
            <a:r>
              <a:rPr lang="fr-BE" sz="1400" b="1" dirty="0" smtClean="0"/>
              <a:t>1. Africains</a:t>
            </a:r>
          </a:p>
          <a:p>
            <a:pPr marL="0" indent="0" eaLnBrk="1" fontAlgn="auto" hangingPunct="1">
              <a:spcAft>
                <a:spcPts val="0"/>
              </a:spcAft>
              <a:buFont typeface="Arial" pitchFamily="34" charset="0"/>
              <a:buNone/>
              <a:defRPr/>
            </a:pPr>
            <a:r>
              <a:rPr lang="fr-BE" sz="1400" dirty="0" smtClean="0"/>
              <a:t>L’homo sapiens serait apparu il y a 200 mille ans en Afrique</a:t>
            </a:r>
          </a:p>
          <a:p>
            <a:pPr marL="0" indent="0" eaLnBrk="1" fontAlgn="auto" hangingPunct="1">
              <a:spcAft>
                <a:spcPts val="0"/>
              </a:spcAft>
              <a:buFont typeface="Arial" pitchFamily="34" charset="0"/>
              <a:buNone/>
              <a:defRPr/>
            </a:pPr>
            <a:r>
              <a:rPr lang="fr-BE" sz="1400" dirty="0" smtClean="0"/>
              <a:t> équatoriale.</a:t>
            </a:r>
          </a:p>
          <a:p>
            <a:pPr eaLnBrk="1" fontAlgn="auto" hangingPunct="1">
              <a:spcAft>
                <a:spcPts val="0"/>
              </a:spcAft>
              <a:buFont typeface="Arial" pitchFamily="34" charset="0"/>
              <a:buChar char="•"/>
              <a:defRPr/>
            </a:pPr>
            <a:r>
              <a:rPr lang="fr-BE" sz="1400" b="1" dirty="0" smtClean="0"/>
              <a:t>2. Asiatiques du sud et nord africains</a:t>
            </a:r>
            <a:r>
              <a:rPr lang="fr-BE" sz="1400" dirty="0" smtClean="0"/>
              <a:t> (moyen orientaux, indiens, maghrébins)</a:t>
            </a:r>
          </a:p>
          <a:p>
            <a:pPr marL="0" indent="0" eaLnBrk="1" fontAlgn="auto" hangingPunct="1">
              <a:spcAft>
                <a:spcPts val="0"/>
              </a:spcAft>
              <a:buFont typeface="Arial" pitchFamily="34" charset="0"/>
              <a:buNone/>
              <a:defRPr/>
            </a:pPr>
            <a:r>
              <a:rPr lang="fr-BE" sz="1400" dirty="0" smtClean="0"/>
              <a:t>Les premiers groupes migrent en dehors de l’Afrique subsaharienne et colonise l’Afrique du </a:t>
            </a:r>
          </a:p>
          <a:p>
            <a:pPr marL="0" indent="0" eaLnBrk="1" fontAlgn="auto" hangingPunct="1">
              <a:spcAft>
                <a:spcPts val="0"/>
              </a:spcAft>
              <a:buFont typeface="Arial" pitchFamily="34" charset="0"/>
              <a:buNone/>
              <a:defRPr/>
            </a:pPr>
            <a:r>
              <a:rPr lang="fr-BE" sz="1400" dirty="0" smtClean="0"/>
              <a:t>nord et l’Asie du sud-ouest il y a 100 mille à 90 mille ans. À ce niveau ils furent isolés des </a:t>
            </a:r>
          </a:p>
          <a:p>
            <a:pPr marL="0" indent="0" eaLnBrk="1" fontAlgn="auto" hangingPunct="1">
              <a:spcAft>
                <a:spcPts val="0"/>
              </a:spcAft>
              <a:buFont typeface="Arial" pitchFamily="34" charset="0"/>
              <a:buNone/>
              <a:defRPr/>
            </a:pPr>
            <a:r>
              <a:rPr lang="fr-BE" sz="1400" dirty="0" smtClean="0"/>
              <a:t>africains par la distance et par le désert du Sahara et évoluèrent donc en une race distincte : </a:t>
            </a:r>
          </a:p>
          <a:p>
            <a:pPr marL="0" indent="0" eaLnBrk="1" fontAlgn="auto" hangingPunct="1">
              <a:spcAft>
                <a:spcPts val="0"/>
              </a:spcAft>
              <a:buFont typeface="Arial" pitchFamily="34" charset="0"/>
              <a:buNone/>
              <a:defRPr/>
            </a:pPr>
            <a:r>
              <a:rPr lang="fr-BE" sz="1400" dirty="0" smtClean="0"/>
              <a:t>les nord africains et sud asiatiques. </a:t>
            </a:r>
            <a:endParaRPr lang="fr-BE" sz="1400" dirty="0"/>
          </a:p>
          <a:p>
            <a:pPr eaLnBrk="1" fontAlgn="auto" hangingPunct="1">
              <a:spcAft>
                <a:spcPts val="0"/>
              </a:spcAft>
              <a:buFont typeface="Arial" pitchFamily="34" charset="0"/>
              <a:buChar char="•"/>
              <a:defRPr/>
            </a:pPr>
            <a:r>
              <a:rPr lang="fr-BE" sz="1400" b="1" dirty="0" smtClean="0"/>
              <a:t>3. Asiatiques du sud-est </a:t>
            </a:r>
            <a:r>
              <a:rPr lang="fr-BE" sz="1400" dirty="0" smtClean="0"/>
              <a:t>(Indonésie, Cambodge…)</a:t>
            </a:r>
          </a:p>
          <a:p>
            <a:pPr marL="0" indent="0" eaLnBrk="1" fontAlgn="auto" hangingPunct="1">
              <a:spcAft>
                <a:spcPts val="0"/>
              </a:spcAft>
              <a:buFont typeface="Arial" pitchFamily="34" charset="0"/>
              <a:buNone/>
              <a:defRPr/>
            </a:pPr>
            <a:r>
              <a:rPr lang="fr-BE" sz="1400" dirty="0" smtClean="0"/>
              <a:t>Des peuples d’Asie du Sud migrent en Asie du Sud-est il y a</a:t>
            </a:r>
          </a:p>
          <a:p>
            <a:pPr marL="0" indent="0" eaLnBrk="1" fontAlgn="auto" hangingPunct="1">
              <a:spcAft>
                <a:spcPts val="0"/>
              </a:spcAft>
              <a:buFont typeface="Arial" pitchFamily="34" charset="0"/>
              <a:buNone/>
              <a:defRPr/>
            </a:pPr>
            <a:r>
              <a:rPr lang="fr-BE" sz="1400" dirty="0" smtClean="0"/>
              <a:t>environ 70.000 ans et évoluent en Asiatiques du Sud-est.</a:t>
            </a:r>
          </a:p>
          <a:p>
            <a:pPr marL="0" indent="0" eaLnBrk="1" fontAlgn="auto" hangingPunct="1">
              <a:spcAft>
                <a:spcPts val="0"/>
              </a:spcAft>
              <a:buFont typeface="Arial" pitchFamily="34" charset="0"/>
              <a:buNone/>
              <a:defRPr/>
            </a:pPr>
            <a:endParaRPr lang="fr-BE" sz="1400" dirty="0"/>
          </a:p>
          <a:p>
            <a:pPr eaLnBrk="1" fontAlgn="auto" hangingPunct="1">
              <a:spcAft>
                <a:spcPts val="0"/>
              </a:spcAft>
              <a:buFont typeface="Arial" pitchFamily="34" charset="0"/>
              <a:buChar char="•"/>
              <a:defRPr/>
            </a:pPr>
            <a:r>
              <a:rPr lang="fr-BE" sz="1400" b="1" dirty="0" smtClean="0"/>
              <a:t>4. Pacific Islanders</a:t>
            </a:r>
          </a:p>
          <a:p>
            <a:pPr marL="0" indent="0" eaLnBrk="1" fontAlgn="auto" hangingPunct="1">
              <a:spcAft>
                <a:spcPts val="0"/>
              </a:spcAft>
              <a:buFont typeface="Arial" pitchFamily="34" charset="0"/>
              <a:buNone/>
              <a:defRPr/>
            </a:pPr>
            <a:r>
              <a:rPr lang="fr-BE" sz="1400" dirty="0" smtClean="0"/>
              <a:t>Il y a seulement 6000 ans, certains Asiatiques du Sud-Est ont commencé à migrer dans les</a:t>
            </a:r>
          </a:p>
          <a:p>
            <a:pPr marL="0" indent="0" eaLnBrk="1" fontAlgn="auto" hangingPunct="1">
              <a:spcAft>
                <a:spcPts val="0"/>
              </a:spcAft>
              <a:buFont typeface="Arial" pitchFamily="34" charset="0"/>
              <a:buNone/>
              <a:defRPr/>
            </a:pPr>
            <a:r>
              <a:rPr lang="fr-BE" sz="1400" dirty="0" smtClean="0"/>
              <a:t> îles du Pacifique, où ils ont évolué en une race distincte, les habitants des iles du pacifique ou </a:t>
            </a:r>
          </a:p>
          <a:p>
            <a:pPr marL="0" indent="0" eaLnBrk="1" fontAlgn="auto" hangingPunct="1">
              <a:spcAft>
                <a:spcPts val="0"/>
              </a:spcAft>
              <a:buFont typeface="Arial" pitchFamily="34" charset="0"/>
              <a:buNone/>
              <a:defRPr/>
            </a:pPr>
            <a:r>
              <a:rPr lang="fr-BE" sz="1400" dirty="0" smtClean="0"/>
              <a:t>océanique.</a:t>
            </a:r>
          </a:p>
          <a:p>
            <a:pPr marL="0" indent="0" eaLnBrk="1" fontAlgn="auto" hangingPunct="1">
              <a:spcAft>
                <a:spcPts val="0"/>
              </a:spcAft>
              <a:buFont typeface="Arial" pitchFamily="34" charset="0"/>
              <a:buNone/>
              <a:defRPr/>
            </a:pPr>
            <a:endParaRPr lang="fr-BE" sz="1400" dirty="0" smtClean="0"/>
          </a:p>
          <a:p>
            <a:pPr eaLnBrk="1" fontAlgn="auto" hangingPunct="1">
              <a:spcAft>
                <a:spcPts val="0"/>
              </a:spcAft>
              <a:buFont typeface="Arial" pitchFamily="34" charset="0"/>
              <a:buChar char="•"/>
              <a:defRPr/>
            </a:pPr>
            <a:r>
              <a:rPr lang="fr-BE" sz="1400" b="1" dirty="0" smtClean="0"/>
              <a:t>5. Aborigènes d'Australie</a:t>
            </a:r>
          </a:p>
          <a:p>
            <a:pPr marL="0" indent="0" eaLnBrk="1" fontAlgn="auto" hangingPunct="1">
              <a:spcAft>
                <a:spcPts val="0"/>
              </a:spcAft>
              <a:buFont typeface="Arial" pitchFamily="34" charset="0"/>
              <a:buNone/>
              <a:defRPr/>
            </a:pPr>
            <a:r>
              <a:rPr lang="fr-BE" sz="1400" dirty="0" smtClean="0"/>
              <a:t>Certains des peuples d’Asie du Sud et d’Asie de l‘est émigrent dans les îles de l'archipel </a:t>
            </a:r>
          </a:p>
          <a:p>
            <a:pPr marL="0" indent="0" eaLnBrk="1" fontAlgn="auto" hangingPunct="1">
              <a:spcAft>
                <a:spcPts val="0"/>
              </a:spcAft>
              <a:buFont typeface="Arial" pitchFamily="34" charset="0"/>
              <a:buNone/>
              <a:defRPr/>
            </a:pPr>
            <a:r>
              <a:rPr lang="fr-BE" sz="1400" dirty="0" smtClean="0"/>
              <a:t>indonésien et arrivent en Nouvelle Guinée il y a environ 65.000 ans. Il y a environ 60.000 </a:t>
            </a:r>
          </a:p>
          <a:p>
            <a:pPr marL="0" indent="0" eaLnBrk="1" fontAlgn="auto" hangingPunct="1">
              <a:spcAft>
                <a:spcPts val="0"/>
              </a:spcAft>
              <a:buFont typeface="Arial" pitchFamily="34" charset="0"/>
              <a:buNone/>
              <a:defRPr/>
            </a:pPr>
            <a:r>
              <a:rPr lang="fr-BE" sz="1400" dirty="0" smtClean="0"/>
              <a:t>ans certains de ces peuples émigrent en Australie, où ils évoluent en Aborigènes </a:t>
            </a:r>
          </a:p>
          <a:p>
            <a:pPr marL="0" indent="0" eaLnBrk="1" fontAlgn="auto" hangingPunct="1">
              <a:spcAft>
                <a:spcPts val="0"/>
              </a:spcAft>
              <a:buFont typeface="Arial" pitchFamily="34" charset="0"/>
              <a:buNone/>
              <a:defRPr/>
            </a:pPr>
            <a:r>
              <a:rPr lang="fr-BE" sz="1400" dirty="0" smtClean="0"/>
              <a:t>Australiens. Un peuple étroitement lié génétiquement vit en nouvelle guinée. </a:t>
            </a:r>
          </a:p>
          <a:p>
            <a:pPr marL="0" indent="0" eaLnBrk="1" fontAlgn="auto" hangingPunct="1">
              <a:spcAft>
                <a:spcPts val="0"/>
              </a:spcAft>
              <a:buFont typeface="Arial" pitchFamily="34" charset="0"/>
              <a:buNone/>
              <a:defRPr/>
            </a:pPr>
            <a:endParaRPr lang="fr-BE" sz="1400" dirty="0" smtClean="0"/>
          </a:p>
          <a:p>
            <a:pPr marL="0" indent="0" eaLnBrk="1" fontAlgn="auto" hangingPunct="1">
              <a:spcAft>
                <a:spcPts val="0"/>
              </a:spcAft>
              <a:buFont typeface="Arial" pitchFamily="34" charset="0"/>
              <a:buNone/>
              <a:defRPr/>
            </a:pPr>
            <a:endParaRPr lang="fr-BE" sz="1400" dirty="0" smtClean="0"/>
          </a:p>
          <a:p>
            <a:pPr eaLnBrk="1" fontAlgn="auto" hangingPunct="1">
              <a:spcAft>
                <a:spcPts val="0"/>
              </a:spcAft>
              <a:buFont typeface="Arial" pitchFamily="34" charset="0"/>
              <a:buChar char="•"/>
              <a:defRPr/>
            </a:pPr>
            <a:endParaRPr lang="fr-BE" sz="1400" dirty="0"/>
          </a:p>
        </p:txBody>
      </p:sp>
      <p:sp>
        <p:nvSpPr>
          <p:cNvPr id="4" name="Espace réservé du numéro de diapositive 3"/>
          <p:cNvSpPr>
            <a:spLocks noGrp="1"/>
          </p:cNvSpPr>
          <p:nvPr>
            <p:ph type="sldNum" sz="quarter" idx="12"/>
          </p:nvPr>
        </p:nvSpPr>
        <p:spPr/>
        <p:txBody>
          <a:bodyPr/>
          <a:lstStyle/>
          <a:p>
            <a:pPr>
              <a:defRPr/>
            </a:pPr>
            <a:fld id="{908AFC11-9907-4C07-9BF3-C106AF62D8B4}" type="slidenum">
              <a:rPr lang="fr-BE"/>
              <a:pPr>
                <a:defRPr/>
              </a:pPr>
              <a:t>5</a:t>
            </a:fld>
            <a:endParaRPr lang="fr-BE" dirty="0"/>
          </a:p>
        </p:txBody>
      </p:sp>
      <p:pic>
        <p:nvPicPr>
          <p:cNvPr id="61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260350"/>
            <a:ext cx="143192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1557338"/>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2420938"/>
            <a:ext cx="1535112"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2200" y="3357563"/>
            <a:ext cx="1027113" cy="154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6413" y="5157788"/>
            <a:ext cx="2200275" cy="152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12727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smtClean="0"/>
              <a:t>Afrique sub-saharienne: Q.I moyen de 67. Inné ou acquis ?</a:t>
            </a:r>
            <a:endParaRPr lang="fr-BE" dirty="0"/>
          </a:p>
        </p:txBody>
      </p:sp>
      <p:sp>
        <p:nvSpPr>
          <p:cNvPr id="3" name="Espace réservé du contenu 2"/>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endParaRPr lang="fr-BE" dirty="0" smtClean="0"/>
          </a:p>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endParaRPr lang="fr-BE" dirty="0" smtClean="0"/>
          </a:p>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endParaRPr lang="fr-BE" dirty="0" smtClean="0"/>
          </a:p>
          <a:p>
            <a:pPr eaLnBrk="1" fontAlgn="auto" hangingPunct="1">
              <a:spcAft>
                <a:spcPts val="0"/>
              </a:spcAft>
              <a:buFont typeface="Arial" pitchFamily="34" charset="0"/>
              <a:buChar char="•"/>
              <a:defRPr/>
            </a:pPr>
            <a:endParaRPr lang="fr-BE" dirty="0"/>
          </a:p>
          <a:p>
            <a:pPr eaLnBrk="1" fontAlgn="auto" hangingPunct="1">
              <a:spcAft>
                <a:spcPts val="0"/>
              </a:spcAft>
              <a:buFont typeface="Arial" pitchFamily="34" charset="0"/>
              <a:buChar char="•"/>
              <a:defRPr/>
            </a:pPr>
            <a:r>
              <a:rPr lang="fr-BE" dirty="0" smtClean="0"/>
              <a:t>Environnement défavorable -&gt; bas Q.I ?</a:t>
            </a:r>
          </a:p>
          <a:p>
            <a:pPr eaLnBrk="1" fontAlgn="auto" hangingPunct="1">
              <a:spcAft>
                <a:spcPts val="0"/>
              </a:spcAft>
              <a:buFont typeface="Arial" pitchFamily="34" charset="0"/>
              <a:buChar char="•"/>
              <a:defRPr/>
            </a:pPr>
            <a:r>
              <a:rPr lang="fr-BE" dirty="0" smtClean="0"/>
              <a:t>Ou bas Q.I -&gt; environnement défavorable ?</a:t>
            </a:r>
            <a:endParaRPr lang="fr-BE" dirty="0"/>
          </a:p>
        </p:txBody>
      </p:sp>
      <p:sp>
        <p:nvSpPr>
          <p:cNvPr id="4" name="Espace réservé du numéro de diapositive 3"/>
          <p:cNvSpPr>
            <a:spLocks noGrp="1"/>
          </p:cNvSpPr>
          <p:nvPr>
            <p:ph type="sldNum" sz="quarter" idx="12"/>
          </p:nvPr>
        </p:nvSpPr>
        <p:spPr/>
        <p:txBody>
          <a:bodyPr/>
          <a:lstStyle/>
          <a:p>
            <a:pPr>
              <a:defRPr/>
            </a:pPr>
            <a:fld id="{DBF7FF06-EC17-4FF8-9868-80E1CE3D7034}" type="slidenum">
              <a:rPr lang="fr-BE"/>
              <a:pPr>
                <a:defRPr/>
              </a:pPr>
              <a:t>50</a:t>
            </a:fld>
            <a:endParaRPr lang="fr-BE" dirty="0"/>
          </a:p>
        </p:txBody>
      </p:sp>
      <p:pic>
        <p:nvPicPr>
          <p:cNvPr id="40965" name="Picture 2" descr="http://d3.img.v4.skyrock.net/d3c/ghetto-du-monde/pics/87940957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989138"/>
            <a:ext cx="3810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6783"/>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1"/>
          <p:cNvSpPr>
            <a:spLocks noGrp="1"/>
          </p:cNvSpPr>
          <p:nvPr>
            <p:ph type="title"/>
          </p:nvPr>
        </p:nvSpPr>
        <p:spPr>
          <a:xfrm>
            <a:off x="395288" y="0"/>
            <a:ext cx="8229600" cy="1143000"/>
          </a:xfrm>
        </p:spPr>
        <p:txBody>
          <a:bodyPr/>
          <a:lstStyle/>
          <a:p>
            <a:pPr eaLnBrk="1" hangingPunct="1"/>
            <a:r>
              <a:rPr lang="fr-BE" dirty="0" smtClean="0"/>
              <a:t>Table des matières</a:t>
            </a:r>
          </a:p>
        </p:txBody>
      </p:sp>
      <p:sp>
        <p:nvSpPr>
          <p:cNvPr id="3" name="Espace réservé du contenu 2"/>
          <p:cNvSpPr>
            <a:spLocks noGrp="1"/>
          </p:cNvSpPr>
          <p:nvPr>
            <p:ph idx="1"/>
          </p:nvPr>
        </p:nvSpPr>
        <p:spPr>
          <a:xfrm>
            <a:off x="323850" y="1125538"/>
            <a:ext cx="8640763" cy="5588000"/>
          </a:xfrm>
        </p:spPr>
        <p:txBody>
          <a:bodyPr rtlCol="0">
            <a:normAutofit/>
          </a:bodyPr>
          <a:lstStyle/>
          <a:p>
            <a:pPr marL="0" indent="0" eaLnBrk="1" fontAlgn="auto" hangingPunct="1">
              <a:spcAft>
                <a:spcPts val="0"/>
              </a:spcAft>
              <a:buFont typeface="Arial" pitchFamily="34" charset="0"/>
              <a:buNone/>
              <a:defRPr/>
            </a:pPr>
            <a:r>
              <a:rPr lang="fr-BE" dirty="0" smtClean="0"/>
              <a:t>1. Les </a:t>
            </a:r>
            <a:r>
              <a:rPr lang="fr-BE" dirty="0"/>
              <a:t>9</a:t>
            </a:r>
            <a:r>
              <a:rPr lang="fr-BE" dirty="0" smtClean="0"/>
              <a:t> grandes races humaines</a:t>
            </a:r>
          </a:p>
          <a:p>
            <a:pPr marL="0" indent="0" eaLnBrk="1" fontAlgn="auto" hangingPunct="1">
              <a:spcAft>
                <a:spcPts val="0"/>
              </a:spcAft>
              <a:buFont typeface="Arial" pitchFamily="34" charset="0"/>
              <a:buNone/>
              <a:defRPr/>
            </a:pPr>
            <a:r>
              <a:rPr lang="fr-BE" dirty="0" smtClean="0"/>
              <a:t>2. Qu’est ce que l’intelligence ? </a:t>
            </a:r>
          </a:p>
          <a:p>
            <a:pPr marL="0" indent="0" eaLnBrk="1" fontAlgn="auto" hangingPunct="1">
              <a:spcAft>
                <a:spcPts val="0"/>
              </a:spcAft>
              <a:buFont typeface="Arial" pitchFamily="34" charset="0"/>
              <a:buNone/>
              <a:defRPr/>
            </a:pPr>
            <a:r>
              <a:rPr lang="fr-BE" dirty="0" smtClean="0"/>
              <a:t>3. Validité de la mesure de g</a:t>
            </a:r>
          </a:p>
          <a:p>
            <a:pPr marL="0" indent="0" eaLnBrk="1" fontAlgn="auto" hangingPunct="1">
              <a:spcAft>
                <a:spcPts val="0"/>
              </a:spcAft>
              <a:buFont typeface="Arial" pitchFamily="34" charset="0"/>
              <a:buNone/>
              <a:defRPr/>
            </a:pPr>
            <a:r>
              <a:rPr lang="fr-BE" dirty="0"/>
              <a:t>4</a:t>
            </a:r>
            <a:r>
              <a:rPr lang="fr-BE" dirty="0" smtClean="0"/>
              <a:t>. Q.I moyen à travers le monde</a:t>
            </a:r>
          </a:p>
          <a:p>
            <a:pPr marL="0" indent="0" eaLnBrk="1" fontAlgn="auto" hangingPunct="1">
              <a:spcAft>
                <a:spcPts val="0"/>
              </a:spcAft>
              <a:buFont typeface="Arial" pitchFamily="34" charset="0"/>
              <a:buNone/>
              <a:defRPr/>
            </a:pPr>
            <a:r>
              <a:rPr lang="fr-BE" dirty="0">
                <a:solidFill>
                  <a:srgbClr val="FF0000"/>
                </a:solidFill>
              </a:rPr>
              <a:t>5</a:t>
            </a:r>
            <a:r>
              <a:rPr lang="fr-BE" dirty="0" smtClean="0">
                <a:solidFill>
                  <a:srgbClr val="FF0000"/>
                </a:solidFill>
              </a:rPr>
              <a:t>. L’intelligence, essentiellement génétique (18 arguments)</a:t>
            </a:r>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16DD944C-372D-4740-AE48-91FF7169D26F}" type="slidenum">
              <a:rPr lang="fr-BE"/>
              <a:pPr>
                <a:defRPr/>
              </a:pPr>
              <a:t>51</a:t>
            </a:fld>
            <a:endParaRPr lang="fr-BE" dirty="0"/>
          </a:p>
        </p:txBody>
      </p:sp>
    </p:spTree>
  </p:cSld>
  <p:clrMapOvr>
    <a:masterClrMapping/>
  </p:clrMapOvr>
  <p:transition spd="slow" advTm="7866"/>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04" y="44624"/>
            <a:ext cx="9144000" cy="1318404"/>
          </a:xfrm>
        </p:spPr>
        <p:txBody>
          <a:bodyPr/>
          <a:lstStyle/>
          <a:p>
            <a:r>
              <a:rPr lang="fr-BE" sz="4000" dirty="0" smtClean="0"/>
              <a:t>Quelle est l’héritabilité de l’intelligence ?</a:t>
            </a:r>
            <a:endParaRPr lang="fr-BE" sz="4000" dirty="0"/>
          </a:p>
        </p:txBody>
      </p:sp>
      <p:sp>
        <p:nvSpPr>
          <p:cNvPr id="3" name="Espace réservé du contenu 2"/>
          <p:cNvSpPr>
            <a:spLocks noGrp="1"/>
          </p:cNvSpPr>
          <p:nvPr>
            <p:ph idx="1"/>
          </p:nvPr>
        </p:nvSpPr>
        <p:spPr>
          <a:xfrm>
            <a:off x="107504" y="1196752"/>
            <a:ext cx="8928992" cy="5256584"/>
          </a:xfrm>
        </p:spPr>
        <p:txBody>
          <a:bodyPr/>
          <a:lstStyle/>
          <a:p>
            <a:pPr marL="0" indent="0">
              <a:buNone/>
            </a:pPr>
            <a:r>
              <a:rPr lang="fr-BE" sz="2400" dirty="0" smtClean="0"/>
              <a:t>-&gt; Héritabilité de l’intelligence = part de la variance attribuable à des facteurs génétiques. Il y a 3 manières de l’estimer… pointant toute une héritabilité supérieure à 0,8 à l’âge adulte.</a:t>
            </a:r>
            <a:br>
              <a:rPr lang="fr-BE" sz="2400" dirty="0" smtClean="0"/>
            </a:br>
            <a:r>
              <a:rPr lang="fr-BE" sz="2400" dirty="0" smtClean="0"/>
              <a:t/>
            </a:r>
            <a:br>
              <a:rPr lang="fr-BE" sz="2400" dirty="0" smtClean="0"/>
            </a:br>
            <a:r>
              <a:rPr lang="fr-BE" sz="2400" dirty="0" smtClean="0"/>
              <a:t>Ceci signifie que si tout le monde était élevé dans un environnement identique, les différences intellectuelles entre individus seraient réduites à 80% des différences actuelles. </a:t>
            </a:r>
            <a:br>
              <a:rPr lang="fr-BE" sz="2400" dirty="0" smtClean="0"/>
            </a:br>
            <a:r>
              <a:rPr lang="fr-BE" sz="2400" dirty="0" smtClean="0"/>
              <a:t/>
            </a:r>
            <a:br>
              <a:rPr lang="fr-BE" sz="2400" dirty="0" smtClean="0"/>
            </a:br>
            <a:r>
              <a:rPr lang="fr-BE" sz="2400" dirty="0" smtClean="0"/>
              <a:t> 1</a:t>
            </a:r>
            <a:r>
              <a:rPr lang="fr-BE" sz="2400" baseline="30000" dirty="0" smtClean="0"/>
              <a:t>ère</a:t>
            </a:r>
            <a:r>
              <a:rPr lang="fr-BE" sz="2400" dirty="0" smtClean="0"/>
              <a:t> Méthode: Etudes de jumeaux vrais élevés dans des milieux différents (Données résumées par Bouchard, 1993). Chez les adultes, </a:t>
            </a:r>
            <a:r>
              <a:rPr lang="fr-BE" sz="2400" dirty="0"/>
              <a:t>l</a:t>
            </a:r>
            <a:r>
              <a:rPr lang="fr-BE" sz="2400" dirty="0" smtClean="0"/>
              <a:t>a corrélation moyenne pondérée pour la taille des échantillons est de 0,75. Ce chiffre doit être corrigé pour la fiabilité des tests (correction de l’atténuation, Bouchard, 1993, p.49; Machintosh, 1998). Cette correction augmente la corrélation à une valeur réelle de 0,83.</a:t>
            </a:r>
          </a:p>
          <a:p>
            <a:pPr marL="0" indent="0">
              <a:buNone/>
            </a:pPr>
            <a:endParaRPr lang="fr-BE" sz="24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52</a:t>
            </a:fld>
            <a:endParaRPr lang="fr-BE" dirty="0"/>
          </a:p>
        </p:txBody>
      </p:sp>
    </p:spTree>
    <p:extLst>
      <p:ext uri="{BB962C8B-B14F-4D97-AF65-F5344CB8AC3E}">
        <p14:creationId xmlns:p14="http://schemas.microsoft.com/office/powerpoint/2010/main" val="11922624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F41C9CCE-01F5-4010-872D-32D38D523E0A}" type="slidenum">
              <a:rPr lang="fr-BE" smtClean="0"/>
              <a:pPr>
                <a:defRPr/>
              </a:pPr>
              <a:t>53</a:t>
            </a:fld>
            <a:endParaRPr lang="fr-BE" dirty="0"/>
          </a:p>
        </p:txBody>
      </p:sp>
      <p:pic>
        <p:nvPicPr>
          <p:cNvPr id="44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0"/>
            <a:ext cx="8324850" cy="628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6" name="ZoneTexte 4"/>
          <p:cNvSpPr txBox="1">
            <a:spLocks noChangeArrowheads="1"/>
          </p:cNvSpPr>
          <p:nvPr/>
        </p:nvSpPr>
        <p:spPr bwMode="auto">
          <a:xfrm>
            <a:off x="179388" y="1854200"/>
            <a:ext cx="2276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-&gt; Pointe clairement </a:t>
            </a:r>
          </a:p>
          <a:p>
            <a:pPr eaLnBrk="1" hangingPunct="1"/>
            <a:r>
              <a:rPr lang="fr-BE" dirty="0"/>
              <a:t>l’origine génétique de </a:t>
            </a:r>
          </a:p>
          <a:p>
            <a:pPr eaLnBrk="1" hangingPunct="1"/>
            <a:r>
              <a:rPr lang="fr-BE" dirty="0"/>
              <a:t>l’intelligence</a:t>
            </a:r>
          </a:p>
        </p:txBody>
      </p:sp>
      <p:sp>
        <p:nvSpPr>
          <p:cNvPr id="2" name="Rectangle 1"/>
          <p:cNvSpPr/>
          <p:nvPr/>
        </p:nvSpPr>
        <p:spPr>
          <a:xfrm>
            <a:off x="0" y="6596390"/>
            <a:ext cx="4572000" cy="261610"/>
          </a:xfrm>
          <a:prstGeom prst="rect">
            <a:avLst/>
          </a:prstGeom>
        </p:spPr>
        <p:txBody>
          <a:bodyPr>
            <a:spAutoFit/>
          </a:bodyPr>
          <a:lstStyle/>
          <a:p>
            <a:r>
              <a:rPr lang="fr-BE" sz="1100" dirty="0"/>
              <a:t>« Des gènes au comportement », 1997, Plomin, de Fries, Mc Clearn, Rutter.</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54</a:t>
            </a:fld>
            <a:endParaRPr lang="fr-BE"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052736"/>
            <a:ext cx="820216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2912" y="6596390"/>
            <a:ext cx="3720890" cy="261610"/>
          </a:xfrm>
          <a:prstGeom prst="rect">
            <a:avLst/>
          </a:prstGeom>
          <a:noFill/>
        </p:spPr>
        <p:txBody>
          <a:bodyPr wrap="none" rtlCol="0">
            <a:spAutoFit/>
          </a:bodyPr>
          <a:lstStyle/>
          <a:p>
            <a:r>
              <a:rPr lang="fr-BE" sz="1100" dirty="0" smtClean="0"/>
              <a:t>Image tirée de « L’esprit nu », Hans et Michael Eysenck, 1981.</a:t>
            </a:r>
            <a:endParaRPr lang="fr-BE" sz="1100" dirty="0"/>
          </a:p>
        </p:txBody>
      </p:sp>
      <p:sp>
        <p:nvSpPr>
          <p:cNvPr id="2" name="ZoneTexte 1"/>
          <p:cNvSpPr txBox="1"/>
          <p:nvPr/>
        </p:nvSpPr>
        <p:spPr>
          <a:xfrm>
            <a:off x="395536" y="190962"/>
            <a:ext cx="8677697" cy="861774"/>
          </a:xfrm>
          <a:prstGeom prst="rect">
            <a:avLst/>
          </a:prstGeom>
          <a:noFill/>
        </p:spPr>
        <p:txBody>
          <a:bodyPr wrap="none" rtlCol="0">
            <a:spAutoFit/>
          </a:bodyPr>
          <a:lstStyle/>
          <a:p>
            <a:r>
              <a:rPr lang="fr-BE" sz="1400" dirty="0" smtClean="0"/>
              <a:t>Le haut </a:t>
            </a:r>
            <a:r>
              <a:rPr lang="fr-BE" sz="1400" dirty="0"/>
              <a:t>niveau d'héritabilité trouvé chez les vrais jumeaux en Amérique, en Europe, au Japon et en Inde montre que </a:t>
            </a:r>
            <a:r>
              <a:rPr lang="fr-BE" sz="1400" dirty="0" smtClean="0"/>
              <a:t/>
            </a:r>
            <a:br>
              <a:rPr lang="fr-BE" sz="1400" dirty="0" smtClean="0"/>
            </a:br>
            <a:r>
              <a:rPr lang="fr-BE" sz="1400" dirty="0" smtClean="0"/>
              <a:t>l'intelligence </a:t>
            </a:r>
            <a:r>
              <a:rPr lang="fr-BE" sz="1400" dirty="0"/>
              <a:t>est fortement déterminée par des facteurs génétiques.</a:t>
            </a:r>
            <a:r>
              <a:rPr lang="fr-BE" dirty="0"/>
              <a:t> </a:t>
            </a:r>
          </a:p>
          <a:p>
            <a:endParaRPr lang="fr-BE" dirty="0"/>
          </a:p>
        </p:txBody>
      </p:sp>
    </p:spTree>
    <p:extLst>
      <p:ext uri="{BB962C8B-B14F-4D97-AF65-F5344CB8AC3E}">
        <p14:creationId xmlns:p14="http://schemas.microsoft.com/office/powerpoint/2010/main" val="36774637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116632"/>
            <a:ext cx="9001000" cy="6741368"/>
          </a:xfrm>
        </p:spPr>
        <p:txBody>
          <a:bodyPr/>
          <a:lstStyle/>
          <a:p>
            <a:pPr marL="0" indent="0">
              <a:buNone/>
            </a:pPr>
            <a:r>
              <a:rPr lang="fr-BE" sz="2400" dirty="0" smtClean="0"/>
              <a:t>2</a:t>
            </a:r>
            <a:r>
              <a:rPr lang="fr-BE" sz="2400" baseline="30000" dirty="0" smtClean="0"/>
              <a:t>ème</a:t>
            </a:r>
            <a:r>
              <a:rPr lang="fr-BE" sz="2400" dirty="0" smtClean="0"/>
              <a:t> méthode pour estimer l’héritabilité: comparer le degré de similitude entre des jumeaux identiques et des jumeaux non-identiques, de même sexe, élevés dans la même famille. La corrélation est de 0,88 pour des jumeaux identiques et de 0,51 pour des jumeaux non-identiques de même sexe. Après correction de ces chiffres pour la fiabilité des tests (correction d’atténuation),  la corrélation corrigée devient 0,98 pour les jumeaux identiques et 0,56 pour les jumeaux de même sexe non identiques. </a:t>
            </a:r>
            <a:br>
              <a:rPr lang="fr-BE" sz="2400" dirty="0" smtClean="0"/>
            </a:br>
            <a:r>
              <a:rPr lang="fr-BE" sz="2400" dirty="0" smtClean="0"/>
              <a:t>L’héritabilité peut être calculée par la formule de Falconer (1960) consistant à doubler la différence entre les corrélations de jumeaux identiques et non-identiques de même sexe. La différence entre les deux corrélations est de 0,42, doubler cette différence donne une héritabilité de 0,84 -&gt; Estimation quasiment identique à la première.</a:t>
            </a:r>
            <a:br>
              <a:rPr lang="fr-BE" sz="2400" dirty="0" smtClean="0"/>
            </a:br>
            <a:endParaRPr lang="fr-BE" sz="24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55</a:t>
            </a:fld>
            <a:endParaRPr lang="fr-BE" dirty="0"/>
          </a:p>
        </p:txBody>
      </p:sp>
      <p:sp>
        <p:nvSpPr>
          <p:cNvPr id="2" name="Rectangle 1"/>
          <p:cNvSpPr/>
          <p:nvPr/>
        </p:nvSpPr>
        <p:spPr>
          <a:xfrm>
            <a:off x="107504" y="5517232"/>
            <a:ext cx="9001000" cy="1200329"/>
          </a:xfrm>
          <a:prstGeom prst="rect">
            <a:avLst/>
          </a:prstGeom>
        </p:spPr>
        <p:txBody>
          <a:bodyPr wrap="square">
            <a:spAutoFit/>
          </a:bodyPr>
          <a:lstStyle/>
          <a:p>
            <a:pPr eaLnBrk="1" hangingPunct="1"/>
            <a:r>
              <a:rPr lang="fr-BE" dirty="0" smtClean="0"/>
              <a:t>Héritabilité d’une caractéristique (formule de Falconer) </a:t>
            </a:r>
            <a:br>
              <a:rPr lang="fr-BE" dirty="0" smtClean="0"/>
            </a:br>
            <a:r>
              <a:rPr lang="fr-BE" dirty="0" smtClean="0"/>
              <a:t>                     = </a:t>
            </a:r>
            <a:r>
              <a:rPr lang="fr-BE" dirty="0"/>
              <a:t>( (correlation identical</a:t>
            </a:r>
            <a:r>
              <a:rPr lang="fr-BE" dirty="0" smtClean="0"/>
              <a:t>)-(</a:t>
            </a:r>
            <a:r>
              <a:rPr lang="fr-BE" dirty="0"/>
              <a:t>corrélation non identical) </a:t>
            </a:r>
            <a:r>
              <a:rPr lang="fr-BE" dirty="0" smtClean="0"/>
              <a:t>)x2</a:t>
            </a:r>
            <a:endParaRPr lang="fr-BE" dirty="0"/>
          </a:p>
          <a:p>
            <a:pPr eaLnBrk="1" hangingPunct="1"/>
            <a:r>
              <a:rPr lang="fr-BE" dirty="0"/>
              <a:t>                     = </a:t>
            </a:r>
            <a:r>
              <a:rPr lang="fr-BE" dirty="0" smtClean="0"/>
              <a:t>0,42x2 </a:t>
            </a:r>
            <a:r>
              <a:rPr lang="fr-BE" dirty="0"/>
              <a:t/>
            </a:r>
            <a:br>
              <a:rPr lang="fr-BE" dirty="0"/>
            </a:br>
            <a:r>
              <a:rPr lang="fr-BE" dirty="0"/>
              <a:t>                     = 0,84</a:t>
            </a:r>
          </a:p>
        </p:txBody>
      </p:sp>
    </p:spTree>
    <p:extLst>
      <p:ext uri="{BB962C8B-B14F-4D97-AF65-F5344CB8AC3E}">
        <p14:creationId xmlns:p14="http://schemas.microsoft.com/office/powerpoint/2010/main" val="32198354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950" y="115888"/>
            <a:ext cx="8928100" cy="6697662"/>
          </a:xfrm>
        </p:spPr>
        <p:txBody>
          <a:bodyPr rtlCol="0">
            <a:normAutofit/>
          </a:bodyPr>
          <a:lstStyle/>
          <a:p>
            <a:pPr marL="0" indent="0" eaLnBrk="1" fontAlgn="auto" hangingPunct="1">
              <a:spcAft>
                <a:spcPts val="0"/>
              </a:spcAft>
              <a:buFont typeface="Arial" pitchFamily="34" charset="0"/>
              <a:buNone/>
              <a:defRPr/>
            </a:pPr>
            <a:r>
              <a:rPr lang="fr-BE" sz="2000" dirty="0" smtClean="0"/>
              <a:t>3</a:t>
            </a:r>
            <a:r>
              <a:rPr lang="fr-BE" sz="2000" baseline="30000" dirty="0" smtClean="0"/>
              <a:t>ème</a:t>
            </a:r>
            <a:r>
              <a:rPr lang="fr-BE" sz="2000" dirty="0" smtClean="0"/>
              <a:t> méthode </a:t>
            </a:r>
            <a:r>
              <a:rPr lang="fr-BE" sz="2000" dirty="0"/>
              <a:t>pour estimer </a:t>
            </a:r>
            <a:r>
              <a:rPr lang="fr-BE" sz="2000" dirty="0" smtClean="0"/>
              <a:t>l’héritabilité: Examiner </a:t>
            </a:r>
            <a:r>
              <a:rPr lang="fr-BE" sz="2000" dirty="0"/>
              <a:t>la </a:t>
            </a:r>
            <a:r>
              <a:rPr lang="fr-BE" sz="2000" dirty="0" smtClean="0"/>
              <a:t>corrélation du Q.I entre enfants </a:t>
            </a:r>
            <a:r>
              <a:rPr lang="fr-BE" sz="2000" dirty="0"/>
              <a:t>de parents biologiques différents adoptés et élevés dans les mêmes familles. Ceci permet d’estimer la magnitude de l’effet de l’environnement </a:t>
            </a:r>
            <a:r>
              <a:rPr lang="fr-BE" sz="2000" dirty="0" smtClean="0"/>
              <a:t>familial. Chez les adultes la corrélation à l’âge adulte se situe entre -0,01 et 0,04 indiquant une héritabilité de minimum 0,96.</a:t>
            </a:r>
            <a:br>
              <a:rPr lang="fr-BE" sz="2000" dirty="0" smtClean="0"/>
            </a:br>
            <a:r>
              <a:rPr lang="fr-BE" sz="2000" dirty="0" smtClean="0"/>
              <a:t/>
            </a:r>
            <a:br>
              <a:rPr lang="fr-BE" sz="2000" dirty="0" smtClean="0"/>
            </a:br>
            <a:r>
              <a:rPr lang="fr-BE" sz="2000" dirty="0" smtClean="0"/>
              <a:t>Cependant, cette méthode sous-estime les effets environnementaux car elle ne prend pas en compte l’environnement prénatal et périnatal (-&gt; mais justement, cette méthode permet de cibler les éléments environnementaux ayant ou non un effet !)</a:t>
            </a:r>
            <a:br>
              <a:rPr lang="fr-BE" sz="2000" dirty="0" smtClean="0"/>
            </a:br>
            <a:r>
              <a:rPr lang="fr-BE" sz="2400" dirty="0" smtClean="0"/>
              <a:t/>
            </a:r>
            <a:br>
              <a:rPr lang="fr-BE" sz="2400" dirty="0" smtClean="0"/>
            </a:br>
            <a:endParaRPr lang="fr-BE" sz="2400" dirty="0"/>
          </a:p>
          <a:p>
            <a:pPr eaLnBrk="1" fontAlgn="auto" hangingPunct="1">
              <a:spcAft>
                <a:spcPts val="0"/>
              </a:spcAft>
              <a:buFont typeface="Arial" pitchFamily="34" charset="0"/>
              <a:buChar char="•"/>
              <a:defRPr/>
            </a:pPr>
            <a:endParaRPr lang="fr-BE" dirty="0"/>
          </a:p>
        </p:txBody>
      </p:sp>
      <p:sp>
        <p:nvSpPr>
          <p:cNvPr id="4" name="Espace réservé du numéro de diapositive 3"/>
          <p:cNvSpPr>
            <a:spLocks noGrp="1"/>
          </p:cNvSpPr>
          <p:nvPr>
            <p:ph type="sldNum" sz="quarter" idx="12"/>
          </p:nvPr>
        </p:nvSpPr>
        <p:spPr/>
        <p:txBody>
          <a:bodyPr/>
          <a:lstStyle/>
          <a:p>
            <a:pPr>
              <a:defRPr/>
            </a:pPr>
            <a:fld id="{FFBF904F-27B2-4208-AB75-9603C67126F5}" type="slidenum">
              <a:rPr lang="fr-BE"/>
              <a:pPr>
                <a:defRPr/>
              </a:pPr>
              <a:t>56</a:t>
            </a:fld>
            <a:endParaRPr lang="fr-BE" dirty="0"/>
          </a:p>
        </p:txBody>
      </p:sp>
      <p:pic>
        <p:nvPicPr>
          <p:cNvPr id="26628"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3429000"/>
            <a:ext cx="5434012"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ZoneTexte 4"/>
          <p:cNvSpPr txBox="1">
            <a:spLocks noChangeArrowheads="1"/>
          </p:cNvSpPr>
          <p:nvPr/>
        </p:nvSpPr>
        <p:spPr bwMode="auto">
          <a:xfrm>
            <a:off x="34925" y="6535738"/>
            <a:ext cx="44878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100" dirty="0"/>
              <a:t>« Des gènes au comportement », 1997, Plomin, de Fries, Mc Clearn, Rutter.</a:t>
            </a:r>
          </a:p>
        </p:txBody>
      </p:sp>
    </p:spTree>
    <p:extLst>
      <p:ext uri="{BB962C8B-B14F-4D97-AF65-F5344CB8AC3E}">
        <p14:creationId xmlns:p14="http://schemas.microsoft.com/office/powerpoint/2010/main" val="29078454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116632"/>
            <a:ext cx="8928992" cy="6696744"/>
          </a:xfrm>
        </p:spPr>
        <p:txBody>
          <a:bodyPr/>
          <a:lstStyle/>
          <a:p>
            <a:pPr marL="0" indent="0">
              <a:buNone/>
            </a:pPr>
            <a:r>
              <a:rPr lang="fr-BE" sz="2400" dirty="0" smtClean="0"/>
              <a:t/>
            </a:r>
            <a:br>
              <a:rPr lang="fr-BE" sz="2400" dirty="0" smtClean="0"/>
            </a:br>
            <a:r>
              <a:rPr lang="fr-BE" sz="2400" dirty="0" smtClean="0"/>
              <a:t/>
            </a:r>
            <a:br>
              <a:rPr lang="fr-BE" sz="2400" dirty="0" smtClean="0"/>
            </a:br>
            <a:r>
              <a:rPr lang="fr-BE" sz="2400" dirty="0" smtClean="0"/>
              <a:t>-&gt; Les deux premières méthodes sont plus précises et donnent une estimation de 0,83 et 0,84 pour l’héritabilité de l’intelligence.</a:t>
            </a:r>
            <a:br>
              <a:rPr lang="fr-BE" sz="2400" dirty="0" smtClean="0"/>
            </a:br>
            <a:r>
              <a:rPr lang="fr-BE" sz="2400" dirty="0" smtClean="0"/>
              <a:t/>
            </a:r>
            <a:br>
              <a:rPr lang="fr-BE" sz="2400" dirty="0" smtClean="0"/>
            </a:br>
            <a:r>
              <a:rPr lang="fr-BE" sz="2400" dirty="0" smtClean="0"/>
              <a:t>La conclusion d’une haute héritabilité pour l’intelligence implique qu’il y a des gènes qui déterminent l’intelligence (voir plus loin). Le premier fut découvert par Chorley et al. (1998). Il se situe sur le chromosome 6 et la possession d’un des allèles de ce gène contribue à hauteur de 4 points de Q.I.  </a:t>
            </a:r>
            <a:br>
              <a:rPr lang="fr-BE" sz="2400" dirty="0" smtClean="0"/>
            </a:br>
            <a:r>
              <a:rPr lang="fr-BE" sz="2400" dirty="0" smtClean="0"/>
              <a:t/>
            </a:r>
            <a:br>
              <a:rPr lang="fr-BE" sz="2400" dirty="0" smtClean="0"/>
            </a:br>
            <a:endParaRPr lang="fr-BE" sz="2400" dirty="0"/>
          </a:p>
          <a:p>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57</a:t>
            </a:fld>
            <a:endParaRPr lang="fr-BE" dirty="0"/>
          </a:p>
        </p:txBody>
      </p:sp>
    </p:spTree>
    <p:extLst>
      <p:ext uri="{BB962C8B-B14F-4D97-AF65-F5344CB8AC3E}">
        <p14:creationId xmlns:p14="http://schemas.microsoft.com/office/powerpoint/2010/main" val="6812969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88640"/>
            <a:ext cx="8229600" cy="1143000"/>
          </a:xfrm>
        </p:spPr>
        <p:txBody>
          <a:bodyPr/>
          <a:lstStyle/>
          <a:p>
            <a:r>
              <a:rPr lang="fr-BE" sz="3200" dirty="0" smtClean="0"/>
              <a:t>Illustration de la part génétique et de la part « environnementale » de l’intelligence</a:t>
            </a:r>
            <a:endParaRPr lang="fr-BE" sz="32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58</a:t>
            </a:fld>
            <a:endParaRPr lang="fr-BE"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68760"/>
            <a:ext cx="7130188"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49622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u contenu 2"/>
          <p:cNvSpPr>
            <a:spLocks noGrp="1"/>
          </p:cNvSpPr>
          <p:nvPr>
            <p:ph idx="1"/>
          </p:nvPr>
        </p:nvSpPr>
        <p:spPr/>
        <p:txBody>
          <a:bodyPr/>
          <a:lstStyle/>
          <a:p>
            <a:pPr marL="0" indent="0" eaLnBrk="1" hangingPunct="1">
              <a:buFont typeface="Arial" charset="0"/>
              <a:buNone/>
            </a:pPr>
            <a:r>
              <a:rPr lang="fr-BE" dirty="0" smtClean="0"/>
              <a:t>2. Grande </a:t>
            </a:r>
            <a:r>
              <a:rPr lang="fr-BE" b="1" dirty="0" smtClean="0"/>
              <a:t>stabilité du Q.I </a:t>
            </a:r>
            <a:r>
              <a:rPr lang="fr-BE" dirty="0" smtClean="0"/>
              <a:t>des différentes races </a:t>
            </a:r>
            <a:r>
              <a:rPr lang="fr-BE" b="1" dirty="0" smtClean="0"/>
              <a:t>quel que soit le milieu </a:t>
            </a:r>
            <a:r>
              <a:rPr lang="fr-BE" dirty="0" smtClean="0"/>
              <a:t>-&gt; appuie la causalité génétique. (arabes d’Europe de première et seconde génération, immigration…)</a:t>
            </a:r>
          </a:p>
          <a:p>
            <a:pPr marL="0" indent="0" eaLnBrk="1" hangingPunct="1">
              <a:buFont typeface="Arial" charset="0"/>
              <a:buNone/>
            </a:pPr>
            <a:r>
              <a:rPr lang="fr-BE" dirty="0" smtClean="0"/>
              <a:t>Légère augmentation (84 à 88 pour les       arabes…). Les gènes « tiennent l’amélioration en laisse ». Est-asiatiques d’Europe ou d’Amérique: 105. </a:t>
            </a:r>
          </a:p>
        </p:txBody>
      </p:sp>
      <p:sp>
        <p:nvSpPr>
          <p:cNvPr id="4" name="Espace réservé du numéro de diapositive 3"/>
          <p:cNvSpPr>
            <a:spLocks noGrp="1"/>
          </p:cNvSpPr>
          <p:nvPr>
            <p:ph type="sldNum" sz="quarter" idx="12"/>
          </p:nvPr>
        </p:nvSpPr>
        <p:spPr/>
        <p:txBody>
          <a:bodyPr/>
          <a:lstStyle/>
          <a:p>
            <a:pPr>
              <a:defRPr/>
            </a:pPr>
            <a:fld id="{B15048E0-D7EC-4131-A248-C9CEFBAC8FAA}" type="slidenum">
              <a:rPr lang="fr-BE"/>
              <a:pPr>
                <a:defRPr/>
              </a:pPr>
              <a:t>59</a:t>
            </a:fld>
            <a:endParaRPr lang="fr-BE" dirty="0"/>
          </a:p>
        </p:txBody>
      </p:sp>
      <p:sp>
        <p:nvSpPr>
          <p:cNvPr id="2" name="ZoneTexte 1"/>
          <p:cNvSpPr txBox="1"/>
          <p:nvPr/>
        </p:nvSpPr>
        <p:spPr>
          <a:xfrm>
            <a:off x="35496" y="6411275"/>
            <a:ext cx="2875531" cy="307777"/>
          </a:xfrm>
          <a:prstGeom prst="rect">
            <a:avLst/>
          </a:prstGeom>
          <a:noFill/>
        </p:spPr>
        <p:txBody>
          <a:bodyPr wrap="none" rtlCol="0">
            <a:spAutoFit/>
          </a:bodyPr>
          <a:lstStyle/>
          <a:p>
            <a:r>
              <a:rPr lang="fr-BE" sz="1400" dirty="0" smtClean="0"/>
              <a:t>« The global bell curve », 2009, Lynn.</a:t>
            </a:r>
            <a:endParaRPr lang="fr-BE" sz="1400" dirty="0"/>
          </a:p>
        </p:txBody>
      </p:sp>
    </p:spTree>
  </p:cSld>
  <p:clrMapOvr>
    <a:masterClrMapping/>
  </p:clrMapOvr>
  <p:transition spd="slow" advTm="51501"/>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950" y="115888"/>
            <a:ext cx="9144000" cy="7416800"/>
          </a:xfrm>
        </p:spPr>
        <p:txBody>
          <a:bodyPr rtlCol="0">
            <a:normAutofit/>
          </a:bodyPr>
          <a:lstStyle/>
          <a:p>
            <a:pPr eaLnBrk="1" fontAlgn="auto" hangingPunct="1">
              <a:spcAft>
                <a:spcPts val="0"/>
              </a:spcAft>
              <a:buFont typeface="Arial" pitchFamily="34" charset="0"/>
              <a:buChar char="•"/>
              <a:defRPr/>
            </a:pPr>
            <a:endParaRPr lang="fr-BE" sz="1400" b="1" dirty="0" smtClean="0"/>
          </a:p>
          <a:p>
            <a:pPr eaLnBrk="1" fontAlgn="auto" hangingPunct="1">
              <a:spcAft>
                <a:spcPts val="0"/>
              </a:spcAft>
              <a:buFont typeface="Arial" pitchFamily="34" charset="0"/>
              <a:buChar char="•"/>
              <a:defRPr/>
            </a:pPr>
            <a:endParaRPr lang="fr-BE" sz="1400" b="1" dirty="0"/>
          </a:p>
          <a:p>
            <a:pPr eaLnBrk="1" fontAlgn="auto" hangingPunct="1">
              <a:spcAft>
                <a:spcPts val="0"/>
              </a:spcAft>
              <a:buFont typeface="Arial" pitchFamily="34" charset="0"/>
              <a:buChar char="•"/>
              <a:defRPr/>
            </a:pPr>
            <a:endParaRPr lang="fr-BE" sz="1400" b="1" dirty="0" smtClean="0"/>
          </a:p>
          <a:p>
            <a:pPr eaLnBrk="1" fontAlgn="auto" hangingPunct="1">
              <a:spcAft>
                <a:spcPts val="0"/>
              </a:spcAft>
              <a:buFont typeface="Arial" pitchFamily="34" charset="0"/>
              <a:buChar char="•"/>
              <a:defRPr/>
            </a:pPr>
            <a:endParaRPr lang="fr-BE" sz="1400" b="1" dirty="0"/>
          </a:p>
          <a:p>
            <a:pPr eaLnBrk="1" fontAlgn="auto" hangingPunct="1">
              <a:spcAft>
                <a:spcPts val="0"/>
              </a:spcAft>
              <a:buFont typeface="Arial" pitchFamily="34" charset="0"/>
              <a:buChar char="•"/>
              <a:defRPr/>
            </a:pPr>
            <a:endParaRPr lang="fr-BE" sz="1400" b="1" dirty="0" smtClean="0"/>
          </a:p>
          <a:p>
            <a:pPr eaLnBrk="1" fontAlgn="auto" hangingPunct="1">
              <a:spcAft>
                <a:spcPts val="0"/>
              </a:spcAft>
              <a:buFont typeface="Arial" pitchFamily="34" charset="0"/>
              <a:buChar char="•"/>
              <a:defRPr/>
            </a:pPr>
            <a:endParaRPr lang="fr-BE" sz="1400" b="1" dirty="0"/>
          </a:p>
          <a:p>
            <a:pPr eaLnBrk="1" fontAlgn="auto" hangingPunct="1">
              <a:spcAft>
                <a:spcPts val="0"/>
              </a:spcAft>
              <a:buFont typeface="Arial" pitchFamily="34" charset="0"/>
              <a:buChar char="•"/>
              <a:defRPr/>
            </a:pPr>
            <a:r>
              <a:rPr lang="fr-BE" sz="1400" b="1" dirty="0" smtClean="0"/>
              <a:t>6. Européens</a:t>
            </a:r>
          </a:p>
          <a:p>
            <a:pPr marL="0" indent="0" eaLnBrk="1" fontAlgn="auto" hangingPunct="1">
              <a:spcAft>
                <a:spcPts val="0"/>
              </a:spcAft>
              <a:buFont typeface="Arial" pitchFamily="34" charset="0"/>
              <a:buNone/>
              <a:defRPr/>
            </a:pPr>
            <a:r>
              <a:rPr lang="fr-BE" sz="1400" dirty="0" smtClean="0"/>
              <a:t>Un certain nombre de ceux qui ont colonisé le Proche-Orient entre 100.000 et 90.000 ans migrent vers </a:t>
            </a:r>
          </a:p>
          <a:p>
            <a:pPr marL="0" indent="0" eaLnBrk="1" fontAlgn="auto" hangingPunct="1">
              <a:spcAft>
                <a:spcPts val="0"/>
              </a:spcAft>
              <a:buFont typeface="Arial" pitchFamily="34" charset="0"/>
              <a:buNone/>
              <a:defRPr/>
            </a:pPr>
            <a:r>
              <a:rPr lang="fr-BE" sz="1400" dirty="0" smtClean="0"/>
              <a:t>le nord et il y a environ 60.000 ans et atteignent le Caucase, à partir duquel ils se sont répandus dans </a:t>
            </a:r>
          </a:p>
          <a:p>
            <a:pPr marL="0" indent="0" eaLnBrk="1" fontAlgn="auto" hangingPunct="1">
              <a:spcAft>
                <a:spcPts val="0"/>
              </a:spcAft>
              <a:buFont typeface="Arial" pitchFamily="34" charset="0"/>
              <a:buNone/>
              <a:defRPr/>
            </a:pPr>
            <a:r>
              <a:rPr lang="fr-BE" sz="1400" dirty="0" smtClean="0"/>
              <a:t>l'Ukraine, puis, il y a environ 40.000 ans, en Europe centrale et occidentale. D'autres peuples de l'Asie </a:t>
            </a:r>
          </a:p>
          <a:p>
            <a:pPr marL="0" indent="0" eaLnBrk="1" fontAlgn="auto" hangingPunct="1">
              <a:spcAft>
                <a:spcPts val="0"/>
              </a:spcAft>
              <a:buFont typeface="Arial" pitchFamily="34" charset="0"/>
              <a:buNone/>
              <a:defRPr/>
            </a:pPr>
            <a:r>
              <a:rPr lang="fr-BE" sz="1400" dirty="0" smtClean="0"/>
              <a:t>du Sud-Ouest ont commencé à coloniser l'Europe du Sud-Est en Anatolie. </a:t>
            </a:r>
          </a:p>
          <a:p>
            <a:pPr marL="0" indent="0" eaLnBrk="1" fontAlgn="auto" hangingPunct="1">
              <a:spcAft>
                <a:spcPts val="0"/>
              </a:spcAft>
              <a:buFont typeface="Arial" pitchFamily="34" charset="0"/>
              <a:buNone/>
              <a:defRPr/>
            </a:pPr>
            <a:r>
              <a:rPr lang="fr-BE" sz="1400" dirty="0" smtClean="0"/>
              <a:t>Ces peuples ont évolué en Européens avec leurs peaux pales et, dans le nord de l'Europe, </a:t>
            </a:r>
          </a:p>
          <a:p>
            <a:pPr marL="0" indent="0" eaLnBrk="1" fontAlgn="auto" hangingPunct="1">
              <a:spcAft>
                <a:spcPts val="0"/>
              </a:spcAft>
              <a:buFont typeface="Arial" pitchFamily="34" charset="0"/>
              <a:buNone/>
              <a:defRPr/>
            </a:pPr>
            <a:r>
              <a:rPr lang="fr-BE" sz="1400" dirty="0" smtClean="0"/>
              <a:t>leurs cheveux blonds et leurs yeux bleus. Les Européens furent isolés des Sud-Asiatiques et des </a:t>
            </a:r>
          </a:p>
          <a:p>
            <a:pPr marL="0" indent="0" eaLnBrk="1" fontAlgn="auto" hangingPunct="1">
              <a:spcAft>
                <a:spcPts val="0"/>
              </a:spcAft>
              <a:buFont typeface="Arial" pitchFamily="34" charset="0"/>
              <a:buNone/>
              <a:defRPr/>
            </a:pPr>
            <a:r>
              <a:rPr lang="fr-BE" sz="1400" dirty="0" smtClean="0"/>
              <a:t>Africains du Nord par la mer Méditerranée, et à l'est par les mers Noire et Caspienne, les hautes </a:t>
            </a:r>
          </a:p>
          <a:p>
            <a:pPr marL="0" indent="0" eaLnBrk="1" fontAlgn="auto" hangingPunct="1">
              <a:spcAft>
                <a:spcPts val="0"/>
              </a:spcAft>
              <a:buFont typeface="Arial" pitchFamily="34" charset="0"/>
              <a:buNone/>
              <a:defRPr/>
            </a:pPr>
            <a:r>
              <a:rPr lang="fr-BE" sz="1400" dirty="0" smtClean="0"/>
              <a:t>montagnes du Caucase et de l'Himalaya et le désert de Kara Koum au Turkménistan.</a:t>
            </a:r>
          </a:p>
          <a:p>
            <a:pPr marL="0" indent="0" eaLnBrk="1" fontAlgn="auto" hangingPunct="1">
              <a:spcAft>
                <a:spcPts val="0"/>
              </a:spcAft>
              <a:buFont typeface="Arial" pitchFamily="34" charset="0"/>
              <a:buNone/>
              <a:defRPr/>
            </a:pPr>
            <a:endParaRPr lang="fr-BE" sz="1400" dirty="0" smtClean="0"/>
          </a:p>
          <a:p>
            <a:pPr eaLnBrk="1" fontAlgn="auto" hangingPunct="1">
              <a:spcAft>
                <a:spcPts val="0"/>
              </a:spcAft>
              <a:buFont typeface="Arial" pitchFamily="34" charset="0"/>
              <a:buChar char="•"/>
              <a:defRPr/>
            </a:pPr>
            <a:r>
              <a:rPr lang="fr-BE" sz="1400" b="1" dirty="0" smtClean="0"/>
              <a:t>7.  Asiatiques de l'est (Chine, Japon, Corée, Taïwan…)</a:t>
            </a:r>
          </a:p>
          <a:p>
            <a:pPr marL="0" indent="0" eaLnBrk="1" fontAlgn="auto" hangingPunct="1">
              <a:spcAft>
                <a:spcPts val="0"/>
              </a:spcAft>
              <a:buFont typeface="Arial" pitchFamily="34" charset="0"/>
              <a:buNone/>
              <a:defRPr/>
            </a:pPr>
            <a:r>
              <a:rPr lang="fr-BE" sz="1400" dirty="0" smtClean="0"/>
              <a:t>Des peuples du Sud et d’Asie centrale ont commencé à coloniser l'Asie du Nord entre -60.000 </a:t>
            </a:r>
          </a:p>
          <a:p>
            <a:pPr marL="0" indent="0" eaLnBrk="1" fontAlgn="auto" hangingPunct="1">
              <a:spcAft>
                <a:spcPts val="0"/>
              </a:spcAft>
              <a:buFont typeface="Arial" pitchFamily="34" charset="0"/>
              <a:buNone/>
              <a:defRPr/>
            </a:pPr>
            <a:r>
              <a:rPr lang="fr-BE" sz="1400" dirty="0" smtClean="0"/>
              <a:t>et -50.000 ans, où ils ont évolué en Asiatiques de l'est. Les Asiatiques de l'est étaient isolés </a:t>
            </a:r>
          </a:p>
          <a:p>
            <a:pPr marL="0" indent="0" eaLnBrk="1" fontAlgn="auto" hangingPunct="1">
              <a:spcAft>
                <a:spcPts val="0"/>
              </a:spcAft>
              <a:buFont typeface="Arial" pitchFamily="34" charset="0"/>
              <a:buNone/>
              <a:defRPr/>
            </a:pPr>
            <a:r>
              <a:rPr lang="fr-BE" sz="1400" dirty="0" smtClean="0"/>
              <a:t>des Européens par le désert de Gobi à l'ouest et des Sud-Asiatiques par l'Himalaya au sud. </a:t>
            </a:r>
          </a:p>
          <a:p>
            <a:pPr eaLnBrk="1" fontAlgn="auto" hangingPunct="1">
              <a:spcAft>
                <a:spcPts val="0"/>
              </a:spcAft>
              <a:buFont typeface="Arial" pitchFamily="34" charset="0"/>
              <a:buChar char="•"/>
              <a:defRPr/>
            </a:pPr>
            <a:r>
              <a:rPr lang="fr-BE" sz="1400" b="1" dirty="0" smtClean="0"/>
              <a:t>8. Esquimaux</a:t>
            </a:r>
          </a:p>
          <a:p>
            <a:pPr marL="0" indent="0" eaLnBrk="1" fontAlgn="auto" hangingPunct="1">
              <a:spcAft>
                <a:spcPts val="0"/>
              </a:spcAft>
              <a:buFont typeface="Arial" pitchFamily="34" charset="0"/>
              <a:buNone/>
              <a:defRPr/>
            </a:pPr>
            <a:r>
              <a:rPr lang="fr-BE" sz="1400" dirty="0"/>
              <a:t>E</a:t>
            </a:r>
            <a:r>
              <a:rPr lang="fr-BE" sz="1400" dirty="0" smtClean="0"/>
              <a:t>ntre -50,000 et -40,000 ans des peuples d’Asie migrent dans l'extrême nord de l'Asie où ils </a:t>
            </a:r>
          </a:p>
          <a:p>
            <a:pPr marL="0" indent="0" eaLnBrk="1" fontAlgn="auto" hangingPunct="1">
              <a:spcAft>
                <a:spcPts val="0"/>
              </a:spcAft>
              <a:buFont typeface="Arial" pitchFamily="34" charset="0"/>
              <a:buNone/>
              <a:defRPr/>
            </a:pPr>
            <a:r>
              <a:rPr lang="fr-BE" sz="1400" dirty="0" smtClean="0"/>
              <a:t>évoluent en esquimaux. Ces peuples ont évolué en une race à part parce qu'ils étaient </a:t>
            </a:r>
          </a:p>
          <a:p>
            <a:pPr marL="0" indent="0" eaLnBrk="1" fontAlgn="auto" hangingPunct="1">
              <a:spcAft>
                <a:spcPts val="0"/>
              </a:spcAft>
              <a:buFont typeface="Arial" pitchFamily="34" charset="0"/>
              <a:buNone/>
              <a:defRPr/>
            </a:pPr>
            <a:r>
              <a:rPr lang="fr-BE" sz="1400" dirty="0" smtClean="0"/>
              <a:t>géographiquement isolés de l'Asie de l'est, au sud par le Tcherski élevé, Khrebet, Khingan, et </a:t>
            </a:r>
          </a:p>
          <a:p>
            <a:pPr marL="0" indent="0" eaLnBrk="1" fontAlgn="auto" hangingPunct="1">
              <a:spcAft>
                <a:spcPts val="0"/>
              </a:spcAft>
              <a:buFont typeface="Arial" pitchFamily="34" charset="0"/>
              <a:buNone/>
              <a:defRPr/>
            </a:pPr>
            <a:r>
              <a:rPr lang="fr-BE" sz="1400" dirty="0" smtClean="0"/>
              <a:t>les montagnes Sayan, et par environ un millier de miles de forêt au nord du fleuve Amour. </a:t>
            </a:r>
            <a:endParaRPr lang="fr-BE" sz="1400" dirty="0"/>
          </a:p>
          <a:p>
            <a:pPr marL="0" indent="0" eaLnBrk="1" fontAlgn="auto" hangingPunct="1">
              <a:spcAft>
                <a:spcPts val="0"/>
              </a:spcAft>
              <a:buFont typeface="Arial" pitchFamily="34" charset="0"/>
              <a:buNone/>
              <a:defRPr/>
            </a:pPr>
            <a:endParaRPr lang="fr-BE" sz="1400" dirty="0"/>
          </a:p>
        </p:txBody>
      </p:sp>
      <p:sp>
        <p:nvSpPr>
          <p:cNvPr id="2" name="Espace réservé du numéro de diapositive 1"/>
          <p:cNvSpPr>
            <a:spLocks noGrp="1"/>
          </p:cNvSpPr>
          <p:nvPr>
            <p:ph type="sldNum" sz="quarter" idx="12"/>
          </p:nvPr>
        </p:nvSpPr>
        <p:spPr/>
        <p:txBody>
          <a:bodyPr/>
          <a:lstStyle/>
          <a:p>
            <a:pPr>
              <a:defRPr/>
            </a:pPr>
            <a:fld id="{01277648-163D-408F-9D46-1CCEEEF9869C}" type="slidenum">
              <a:rPr lang="fr-BE"/>
              <a:pPr>
                <a:defRPr/>
              </a:pPr>
              <a:t>6</a:t>
            </a:fld>
            <a:endParaRPr lang="fr-BE" dirty="0"/>
          </a:p>
        </p:txBody>
      </p:sp>
      <p:pic>
        <p:nvPicPr>
          <p:cNvPr id="7172" name="Picture 2" descr="http://www.visualphotos.com/photo/2x4645565/caucasian_girl_smiling_bld0789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9063" y="1989138"/>
            <a:ext cx="1225550"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6588" y="4005263"/>
            <a:ext cx="2009775"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5516563"/>
            <a:ext cx="1944688"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131763"/>
            <a:ext cx="2089150"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6" name="ZoneTexte 3"/>
          <p:cNvSpPr txBox="1">
            <a:spLocks noChangeArrowheads="1"/>
          </p:cNvSpPr>
          <p:nvPr/>
        </p:nvSpPr>
        <p:spPr bwMode="auto">
          <a:xfrm>
            <a:off x="4006850" y="715963"/>
            <a:ext cx="1814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400" dirty="0"/>
              <a:t>Aborigènes d’Australie</a:t>
            </a:r>
          </a:p>
        </p:txBody>
      </p:sp>
      <p:pic>
        <p:nvPicPr>
          <p:cNvPr id="717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1863" y="141288"/>
            <a:ext cx="1373187"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116987"/>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1"/>
          <p:cNvSpPr>
            <a:spLocks noGrp="1"/>
          </p:cNvSpPr>
          <p:nvPr>
            <p:ph type="title"/>
          </p:nvPr>
        </p:nvSpPr>
        <p:spPr>
          <a:xfrm>
            <a:off x="395288" y="0"/>
            <a:ext cx="8064500" cy="908050"/>
          </a:xfrm>
        </p:spPr>
        <p:txBody>
          <a:bodyPr/>
          <a:lstStyle/>
          <a:p>
            <a:pPr eaLnBrk="1" hangingPunct="1"/>
            <a:r>
              <a:rPr lang="fr-BE" sz="4000" dirty="0" smtClean="0"/>
              <a:t>3. </a:t>
            </a:r>
            <a:r>
              <a:rPr lang="fr-BE" sz="4000" b="1" dirty="0" smtClean="0"/>
              <a:t>Stabilité</a:t>
            </a:r>
            <a:r>
              <a:rPr lang="fr-BE" sz="4000" dirty="0" smtClean="0"/>
              <a:t> dans le </a:t>
            </a:r>
            <a:r>
              <a:rPr lang="fr-BE" sz="4000" b="1" dirty="0" smtClean="0"/>
              <a:t>temps</a:t>
            </a:r>
          </a:p>
        </p:txBody>
      </p:sp>
      <p:sp>
        <p:nvSpPr>
          <p:cNvPr id="4" name="Espace réservé du numéro de diapositive 3"/>
          <p:cNvSpPr>
            <a:spLocks noGrp="1"/>
          </p:cNvSpPr>
          <p:nvPr>
            <p:ph type="sldNum" sz="quarter" idx="12"/>
          </p:nvPr>
        </p:nvSpPr>
        <p:spPr/>
        <p:txBody>
          <a:bodyPr/>
          <a:lstStyle/>
          <a:p>
            <a:pPr>
              <a:defRPr/>
            </a:pPr>
            <a:fld id="{BFD9DE27-A481-49D8-8C77-FFCEA2A4DDC4}" type="slidenum">
              <a:rPr lang="fr-BE"/>
              <a:pPr>
                <a:defRPr/>
              </a:pPr>
              <a:t>60</a:t>
            </a:fld>
            <a:endParaRPr lang="fr-BE" dirty="0"/>
          </a:p>
        </p:txBody>
      </p:sp>
      <p:pic>
        <p:nvPicPr>
          <p:cNvPr id="46084" name="Picture 2" descr="http://www.vdare.com/images/042306_ss_pi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052513"/>
            <a:ext cx="54102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4" descr="http://www.vdare.com/images/042306_ss_pic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3933825"/>
            <a:ext cx="54483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7788"/>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61</a:t>
            </a:fld>
            <a:endParaRPr lang="fr-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986" y="348597"/>
            <a:ext cx="8496300"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87734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908720"/>
            <a:ext cx="8229600" cy="4525963"/>
          </a:xfrm>
        </p:spPr>
        <p:txBody>
          <a:bodyPr/>
          <a:lstStyle/>
          <a:p>
            <a:pPr marL="0" indent="0">
              <a:buNone/>
            </a:pPr>
            <a:r>
              <a:rPr lang="fr-BE" dirty="0" smtClean="0"/>
              <a:t>Les Q.I raciaux sont remarquablement stables dans le temps.</a:t>
            </a:r>
            <a:br>
              <a:rPr lang="fr-BE" dirty="0" smtClean="0"/>
            </a:br>
            <a:r>
              <a:rPr lang="fr-BE" dirty="0" smtClean="0"/>
              <a:t>Ainsi par exemple, le Q.I des africains n’a montré aucun changement depuis la première étude publiée par Fick (1929), pointant un Q.I moyen de 65 pour les africains en Afrique du sud.</a:t>
            </a:r>
            <a:br>
              <a:rPr lang="fr-BE" dirty="0" smtClean="0"/>
            </a:br>
            <a:r>
              <a:rPr lang="fr-BE" dirty="0" smtClean="0"/>
              <a:t>Les 4 études les plus récentes sur l’intelligence des africains en Afrique du sud trouvent des Q.I virtuellement identiques de 69 (Nell, 2000), 68 (Sonke, 2000), 67 et 64 (Skuy et al., 2001).</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62</a:t>
            </a:fld>
            <a:endParaRPr lang="fr-BE" dirty="0"/>
          </a:p>
        </p:txBody>
      </p:sp>
    </p:spTree>
    <p:extLst>
      <p:ext uri="{BB962C8B-B14F-4D97-AF65-F5344CB8AC3E}">
        <p14:creationId xmlns:p14="http://schemas.microsoft.com/office/powerpoint/2010/main" val="21501248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u contenu 2"/>
          <p:cNvSpPr>
            <a:spLocks noGrp="1"/>
          </p:cNvSpPr>
          <p:nvPr>
            <p:ph idx="1"/>
          </p:nvPr>
        </p:nvSpPr>
        <p:spPr>
          <a:xfrm>
            <a:off x="468313" y="260350"/>
            <a:ext cx="8229600" cy="4525963"/>
          </a:xfrm>
        </p:spPr>
        <p:txBody>
          <a:bodyPr/>
          <a:lstStyle/>
          <a:p>
            <a:pPr marL="0" indent="0" eaLnBrk="1" hangingPunct="1">
              <a:buFont typeface="Arial" charset="0"/>
              <a:buNone/>
            </a:pPr>
            <a:r>
              <a:rPr lang="fr-BE" dirty="0" smtClean="0"/>
              <a:t>4. les différences de Q.I sont reflétées dans les différences de volume crânien.</a:t>
            </a:r>
          </a:p>
        </p:txBody>
      </p:sp>
      <p:sp>
        <p:nvSpPr>
          <p:cNvPr id="7" name="Espace réservé du numéro de diapositive 6"/>
          <p:cNvSpPr>
            <a:spLocks noGrp="1"/>
          </p:cNvSpPr>
          <p:nvPr>
            <p:ph type="sldNum" sz="quarter" idx="12"/>
          </p:nvPr>
        </p:nvSpPr>
        <p:spPr/>
        <p:txBody>
          <a:bodyPr/>
          <a:lstStyle/>
          <a:p>
            <a:pPr>
              <a:defRPr/>
            </a:pPr>
            <a:fld id="{2A372174-4B77-40F5-9D3E-BEB21A5698BD}" type="slidenum">
              <a:rPr lang="fr-BE"/>
              <a:pPr>
                <a:defRPr/>
              </a:pPr>
              <a:t>63</a:t>
            </a:fld>
            <a:endParaRPr lang="fr-BE" dirty="0"/>
          </a:p>
        </p:txBody>
      </p:sp>
      <p:graphicFrame>
        <p:nvGraphicFramePr>
          <p:cNvPr id="4" name="Tableau 3"/>
          <p:cNvGraphicFramePr>
            <a:graphicFrameLocks noGrp="1"/>
          </p:cNvGraphicFramePr>
          <p:nvPr>
            <p:extLst>
              <p:ext uri="{D42A27DB-BD31-4B8C-83A1-F6EECF244321}">
                <p14:modId xmlns:p14="http://schemas.microsoft.com/office/powerpoint/2010/main" val="936003303"/>
              </p:ext>
            </p:extLst>
          </p:nvPr>
        </p:nvGraphicFramePr>
        <p:xfrm>
          <a:off x="2195736" y="2130897"/>
          <a:ext cx="3816350" cy="3024188"/>
        </p:xfrm>
        <a:graphic>
          <a:graphicData uri="http://schemas.openxmlformats.org/drawingml/2006/table">
            <a:tbl>
              <a:tblPr/>
              <a:tblGrid>
                <a:gridCol w="1619250"/>
                <a:gridCol w="542925"/>
                <a:gridCol w="1654175"/>
              </a:tblGrid>
              <a:tr h="457200">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Race</a:t>
                      </a: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IQ</a:t>
                      </a: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Brain Size (cc)</a:t>
                      </a: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r>
              <a:tr h="355600">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East Asians</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105</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1416</a:t>
                      </a: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r>
              <a:tr h="361950">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Europeans</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100</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1369</a:t>
                      </a: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r>
              <a:tr h="349250">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Southeast Asians</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90</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1332</a:t>
                      </a: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r>
              <a:tr h="357188">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Pacific Islanders</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85</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1317</a:t>
                      </a: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r>
              <a:tr h="349250">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South Asians and </a:t>
                      </a:r>
                    </a:p>
                    <a:p>
                      <a:pPr marL="3810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north africans</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84</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1293</a:t>
                      </a: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r>
              <a:tr h="396875">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Africans</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67</a:t>
                      </a: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1282</a:t>
                      </a: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r>
              <a:tr h="396875">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Australian aborigenes</a:t>
                      </a:r>
                      <a:endParaRPr kumimoji="0" lang="fr-FR" sz="9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62</a:t>
                      </a:r>
                      <a:endParaRPr kumimoji="0" lang="fr-FR" sz="9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000000"/>
                          </a:solidFill>
                          <a:effectLst/>
                          <a:latin typeface="Calibri" pitchFamily="34" charset="0"/>
                        </a:rPr>
                        <a:t>1225</a:t>
                      </a:r>
                      <a:endParaRPr kumimoji="0" lang="fr-FR" sz="9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0" marR="0" marT="0" marB="0"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r>
            </a:tbl>
          </a:graphicData>
        </a:graphic>
      </p:graphicFrame>
      <p:sp>
        <p:nvSpPr>
          <p:cNvPr id="47146" name="Rectangle 1"/>
          <p:cNvSpPr>
            <a:spLocks noChangeArrowheads="1"/>
          </p:cNvSpPr>
          <p:nvPr/>
        </p:nvSpPr>
        <p:spPr bwMode="auto">
          <a:xfrm>
            <a:off x="1115616" y="1484784"/>
            <a:ext cx="58039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i="1" dirty="0">
                <a:solidFill>
                  <a:srgbClr val="000000"/>
                </a:solidFill>
                <a:latin typeface="Times New Roman" pitchFamily="18" charset="0"/>
                <a:cs typeface="Times New Roman" pitchFamily="18" charset="0"/>
              </a:rPr>
              <a:t>Table 9.8. Race differences in brain site (cc) and intelligence</a:t>
            </a:r>
            <a:endParaRPr lang="fr-FR" dirty="0">
              <a:latin typeface="Arial" charset="0"/>
            </a:endParaRPr>
          </a:p>
          <a:p>
            <a:pPr eaLnBrk="0" hangingPunct="0"/>
            <a:endParaRPr lang="fr-FR" dirty="0">
              <a:latin typeface="Arial" charset="0"/>
            </a:endParaRPr>
          </a:p>
        </p:txBody>
      </p:sp>
      <p:sp>
        <p:nvSpPr>
          <p:cNvPr id="47147" name="ZoneTexte 5"/>
          <p:cNvSpPr txBox="1">
            <a:spLocks noChangeArrowheads="1"/>
          </p:cNvSpPr>
          <p:nvPr/>
        </p:nvSpPr>
        <p:spPr bwMode="auto">
          <a:xfrm>
            <a:off x="468313" y="5373216"/>
            <a:ext cx="851376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Ces différences de volume crâniens démontrent l'existence </a:t>
            </a:r>
          </a:p>
          <a:p>
            <a:pPr eaLnBrk="1" hangingPunct="1"/>
            <a:r>
              <a:rPr lang="fr-BE" dirty="0"/>
              <a:t>de facteurs génétiques, car l'héritabilité des volumes crâniens est de 0,9 et la corrélation </a:t>
            </a:r>
          </a:p>
          <a:p>
            <a:pPr eaLnBrk="1" hangingPunct="1"/>
            <a:r>
              <a:rPr lang="fr-BE" dirty="0"/>
              <a:t>entre </a:t>
            </a:r>
            <a:r>
              <a:rPr lang="fr-BE" dirty="0" smtClean="0"/>
              <a:t>intelligence </a:t>
            </a:r>
            <a:r>
              <a:rPr lang="fr-BE" dirty="0"/>
              <a:t>et volume crânien est de 0,45.</a:t>
            </a:r>
          </a:p>
        </p:txBody>
      </p:sp>
      <p:sp>
        <p:nvSpPr>
          <p:cNvPr id="3" name="ZoneTexte 2"/>
          <p:cNvSpPr txBox="1"/>
          <p:nvPr/>
        </p:nvSpPr>
        <p:spPr>
          <a:xfrm>
            <a:off x="0" y="6439569"/>
            <a:ext cx="5931432" cy="430887"/>
          </a:xfrm>
          <a:prstGeom prst="rect">
            <a:avLst/>
          </a:prstGeom>
          <a:noFill/>
        </p:spPr>
        <p:txBody>
          <a:bodyPr wrap="none" rtlCol="0">
            <a:spAutoFit/>
          </a:bodyPr>
          <a:lstStyle/>
          <a:p>
            <a:r>
              <a:rPr lang="fr-BE" sz="1100" dirty="0" smtClean="0"/>
              <a:t>« Race differences in intelligence », Richard Lynn, 2006.</a:t>
            </a:r>
            <a:br>
              <a:rPr lang="fr-BE" sz="1100" dirty="0" smtClean="0"/>
            </a:br>
            <a:r>
              <a:rPr lang="fr-BE" sz="1100" dirty="0" smtClean="0"/>
              <a:t>« Le quotient intellectuel, ses déterminants et son avenir » sous la direction de Serge Larivée, 2009.</a:t>
            </a:r>
            <a:endParaRPr lang="fr-BE" sz="1100" dirty="0"/>
          </a:p>
        </p:txBody>
      </p:sp>
    </p:spTree>
  </p:cSld>
  <p:clrMapOvr>
    <a:masterClrMapping/>
  </p:clrMapOvr>
  <p:transition spd="slow" advTm="63369"/>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E188572-FFC0-4276-B6D3-9B6589E4F2FE}" type="slidenum">
              <a:rPr lang="fr-BE" smtClean="0"/>
              <a:pPr>
                <a:defRPr/>
              </a:pPr>
              <a:t>64</a:t>
            </a:fld>
            <a:endParaRPr lang="fr-BE" dirty="0"/>
          </a:p>
        </p:txBody>
      </p:sp>
      <p:pic>
        <p:nvPicPr>
          <p:cNvPr id="48131" name="Picture 4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19250" y="1341438"/>
            <a:ext cx="5429250" cy="38846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0" y="6584141"/>
            <a:ext cx="2071401" cy="261610"/>
          </a:xfrm>
          <a:prstGeom prst="rect">
            <a:avLst/>
          </a:prstGeom>
          <a:noFill/>
        </p:spPr>
        <p:txBody>
          <a:bodyPr wrap="none" rtlCol="0">
            <a:spAutoFit/>
          </a:bodyPr>
          <a:lstStyle/>
          <a:p>
            <a:r>
              <a:rPr lang="fr-BE" sz="1100" dirty="0" smtClean="0"/>
              <a:t>« The g factor », A. Jensen, 1998.</a:t>
            </a:r>
            <a:endParaRPr lang="fr-BE" sz="1100" dirty="0"/>
          </a:p>
        </p:txBody>
      </p:sp>
    </p:spTree>
  </p:cSld>
  <p:clrMapOvr>
    <a:masterClrMapping/>
  </p:clrMapOvr>
  <p:transition spd="slow" advTm="23902"/>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65</a:t>
            </a:fld>
            <a:endParaRPr lang="fr-BE"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00965"/>
            <a:ext cx="590550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107504" y="500965"/>
            <a:ext cx="1896673" cy="261610"/>
          </a:xfrm>
          <a:prstGeom prst="rect">
            <a:avLst/>
          </a:prstGeom>
          <a:noFill/>
        </p:spPr>
        <p:txBody>
          <a:bodyPr wrap="none" rtlCol="0">
            <a:spAutoFit/>
          </a:bodyPr>
          <a:lstStyle/>
          <a:p>
            <a:r>
              <a:rPr lang="fr-BE" sz="1100" dirty="0" smtClean="0"/>
              <a:t>Cerveau de Gauss, Q.I de 180.</a:t>
            </a:r>
            <a:endParaRPr lang="fr-BE" sz="1100" dirty="0"/>
          </a:p>
        </p:txBody>
      </p:sp>
      <p:sp>
        <p:nvSpPr>
          <p:cNvPr id="10" name="ZoneTexte 9"/>
          <p:cNvSpPr txBox="1"/>
          <p:nvPr/>
        </p:nvSpPr>
        <p:spPr>
          <a:xfrm>
            <a:off x="107504" y="2636912"/>
            <a:ext cx="2823209" cy="261610"/>
          </a:xfrm>
          <a:prstGeom prst="rect">
            <a:avLst/>
          </a:prstGeom>
          <a:noFill/>
        </p:spPr>
        <p:txBody>
          <a:bodyPr wrap="none" rtlCol="0">
            <a:spAutoFit/>
          </a:bodyPr>
          <a:lstStyle/>
          <a:p>
            <a:r>
              <a:rPr lang="fr-BE" sz="1100" dirty="0" smtClean="0"/>
              <a:t>Cerveau d’un aborigène d’Australie, Q.I de 62.</a:t>
            </a:r>
            <a:endParaRPr lang="fr-BE" sz="1100" dirty="0"/>
          </a:p>
        </p:txBody>
      </p:sp>
      <p:sp>
        <p:nvSpPr>
          <p:cNvPr id="11" name="ZoneTexte 10"/>
          <p:cNvSpPr txBox="1"/>
          <p:nvPr/>
        </p:nvSpPr>
        <p:spPr>
          <a:xfrm>
            <a:off x="251227" y="4858264"/>
            <a:ext cx="2215671" cy="261610"/>
          </a:xfrm>
          <a:prstGeom prst="rect">
            <a:avLst/>
          </a:prstGeom>
          <a:noFill/>
        </p:spPr>
        <p:txBody>
          <a:bodyPr wrap="none" rtlCol="0">
            <a:spAutoFit/>
          </a:bodyPr>
          <a:lstStyle/>
          <a:p>
            <a:r>
              <a:rPr lang="fr-BE" sz="1100" dirty="0" smtClean="0"/>
              <a:t>Cerveau d’un chimpanzé, Q.I de 22.</a:t>
            </a:r>
            <a:endParaRPr lang="fr-BE" sz="1100" dirty="0"/>
          </a:p>
        </p:txBody>
      </p:sp>
      <p:sp>
        <p:nvSpPr>
          <p:cNvPr id="12" name="ZoneTexte 11"/>
          <p:cNvSpPr txBox="1"/>
          <p:nvPr/>
        </p:nvSpPr>
        <p:spPr>
          <a:xfrm>
            <a:off x="4932040" y="2267580"/>
            <a:ext cx="3515771" cy="738664"/>
          </a:xfrm>
          <a:prstGeom prst="rect">
            <a:avLst/>
          </a:prstGeom>
          <a:noFill/>
        </p:spPr>
        <p:txBody>
          <a:bodyPr wrap="none" rtlCol="0">
            <a:spAutoFit/>
          </a:bodyPr>
          <a:lstStyle/>
          <a:p>
            <a:r>
              <a:rPr lang="fr-BE" sz="1400" dirty="0" smtClean="0"/>
              <a:t>A titre anecdotique, comparaison</a:t>
            </a:r>
          </a:p>
          <a:p>
            <a:r>
              <a:rPr lang="fr-BE" sz="1400" dirty="0"/>
              <a:t>d</a:t>
            </a:r>
            <a:r>
              <a:rPr lang="fr-BE" sz="1400" dirty="0" smtClean="0"/>
              <a:t>u cerveau de Gauss (mathématicien), </a:t>
            </a:r>
            <a:br>
              <a:rPr lang="fr-BE" sz="1400" dirty="0" smtClean="0"/>
            </a:br>
            <a:r>
              <a:rPr lang="fr-BE" sz="1400" dirty="0" smtClean="0"/>
              <a:t>d’un aborigène d’Australie et d’un chimpanzé.</a:t>
            </a:r>
            <a:endParaRPr lang="fr-BE" sz="1400" dirty="0"/>
          </a:p>
        </p:txBody>
      </p:sp>
    </p:spTree>
    <p:extLst>
      <p:ext uri="{BB962C8B-B14F-4D97-AF65-F5344CB8AC3E}">
        <p14:creationId xmlns:p14="http://schemas.microsoft.com/office/powerpoint/2010/main" val="28019560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contenu 2"/>
          <p:cNvSpPr>
            <a:spLocks noGrp="1"/>
          </p:cNvSpPr>
          <p:nvPr>
            <p:ph idx="1"/>
          </p:nvPr>
        </p:nvSpPr>
        <p:spPr>
          <a:xfrm>
            <a:off x="250825" y="188913"/>
            <a:ext cx="8229600" cy="4525962"/>
          </a:xfrm>
        </p:spPr>
        <p:txBody>
          <a:bodyPr/>
          <a:lstStyle/>
          <a:p>
            <a:pPr marL="0" indent="0" eaLnBrk="1" hangingPunct="1">
              <a:buFont typeface="Arial" charset="0"/>
              <a:buNone/>
            </a:pPr>
            <a:r>
              <a:rPr lang="fr-BE" dirty="0" smtClean="0"/>
              <a:t>5. les études sur les métis</a:t>
            </a:r>
          </a:p>
          <a:p>
            <a:pPr marL="0" indent="0" eaLnBrk="1" hangingPunct="1">
              <a:buFont typeface="Arial" charset="0"/>
              <a:buNone/>
            </a:pPr>
            <a:r>
              <a:rPr lang="fr-BE" dirty="0" smtClean="0"/>
              <a:t>Le Q.I des « hybrides » est intermédiaire entre celui des deux races parentales, de même que le volume crânien, qui est lui aussi intermédiaire entre celui des deux races parentales.</a:t>
            </a:r>
          </a:p>
        </p:txBody>
      </p:sp>
      <p:sp>
        <p:nvSpPr>
          <p:cNvPr id="7" name="Espace réservé du numéro de diapositive 6"/>
          <p:cNvSpPr>
            <a:spLocks noGrp="1"/>
          </p:cNvSpPr>
          <p:nvPr>
            <p:ph type="sldNum" sz="quarter" idx="12"/>
          </p:nvPr>
        </p:nvSpPr>
        <p:spPr/>
        <p:txBody>
          <a:bodyPr/>
          <a:lstStyle/>
          <a:p>
            <a:pPr>
              <a:defRPr/>
            </a:pPr>
            <a:fld id="{44D0CC94-627F-4293-8C5E-9A1ECC228E9B}" type="slidenum">
              <a:rPr lang="fr-BE"/>
              <a:pPr>
                <a:defRPr/>
              </a:pPr>
              <a:t>66</a:t>
            </a:fld>
            <a:endParaRPr lang="fr-BE" dirty="0"/>
          </a:p>
        </p:txBody>
      </p:sp>
      <p:graphicFrame>
        <p:nvGraphicFramePr>
          <p:cNvPr id="4" name="Tableau 3"/>
          <p:cNvGraphicFramePr>
            <a:graphicFrameLocks noGrp="1"/>
          </p:cNvGraphicFramePr>
          <p:nvPr/>
        </p:nvGraphicFramePr>
        <p:xfrm>
          <a:off x="1169988" y="3357563"/>
          <a:ext cx="5613400" cy="2582862"/>
        </p:xfrm>
        <a:graphic>
          <a:graphicData uri="http://schemas.openxmlformats.org/drawingml/2006/table">
            <a:tbl>
              <a:tblPr firstRow="1" firstCol="1" bandRow="1">
                <a:tableStyleId>{5C22544A-7EE6-4342-B048-85BDC9FD1C3A}</a:tableStyleId>
              </a:tblPr>
              <a:tblGrid>
                <a:gridCol w="276860"/>
                <a:gridCol w="841375"/>
                <a:gridCol w="490855"/>
                <a:gridCol w="539115"/>
                <a:gridCol w="494030"/>
                <a:gridCol w="365760"/>
                <a:gridCol w="450850"/>
                <a:gridCol w="292735"/>
                <a:gridCol w="441960"/>
                <a:gridCol w="277495"/>
                <a:gridCol w="1142365"/>
              </a:tblGrid>
              <a:tr h="225352">
                <a:tc>
                  <a:txBody>
                    <a:bodyPr/>
                    <a:lstStyle/>
                    <a:p>
                      <a:pPr>
                        <a:lnSpc>
                          <a:spcPct val="115000"/>
                        </a:lnSpc>
                      </a:pPr>
                      <a:endParaRPr lang="fr-BE" sz="1100" dirty="0">
                        <a:effectLst/>
                        <a:latin typeface="Calibri"/>
                        <a:cs typeface="Times New Roman"/>
                      </a:endParaRPr>
                    </a:p>
                  </a:txBody>
                  <a:tcPr marL="0" marR="0" marT="0" marB="0" anchor="ctr"/>
                </a:tc>
                <a:tc>
                  <a:txBody>
                    <a:bodyPr/>
                    <a:lstStyle/>
                    <a:p>
                      <a:pPr>
                        <a:lnSpc>
                          <a:spcPct val="115000"/>
                        </a:lnSpc>
                      </a:pPr>
                      <a:endParaRPr lang="fr-BE" sz="1100" dirty="0">
                        <a:effectLst/>
                        <a:latin typeface="Calibri"/>
                        <a:cs typeface="Times New Roman"/>
                      </a:endParaRPr>
                    </a:p>
                  </a:txBody>
                  <a:tcPr marL="0" marR="0" marT="0" marB="0" anchor="ctr"/>
                </a:tc>
                <a:tc>
                  <a:txBody>
                    <a:bodyPr/>
                    <a:lstStyle/>
                    <a:p>
                      <a:pPr>
                        <a:lnSpc>
                          <a:spcPct val="115000"/>
                        </a:lnSpc>
                      </a:pPr>
                      <a:endParaRPr lang="fr-BE" sz="1100" dirty="0">
                        <a:effectLst/>
                        <a:latin typeface="Calibri"/>
                        <a:cs typeface="Times New Roman"/>
                      </a:endParaRPr>
                    </a:p>
                  </a:txBody>
                  <a:tcPr marL="0" marR="0" marT="0" marB="0" anchor="ctr"/>
                </a:tc>
                <a:tc>
                  <a:txBody>
                    <a:bodyPr/>
                    <a:lstStyle/>
                    <a:p>
                      <a:pPr>
                        <a:lnSpc>
                          <a:spcPct val="115000"/>
                        </a:lnSpc>
                      </a:pPr>
                      <a:endParaRPr lang="fr-BE" sz="1100" dirty="0">
                        <a:effectLst/>
                        <a:latin typeface="Calibri"/>
                        <a:cs typeface="Times New Roman"/>
                      </a:endParaRPr>
                    </a:p>
                  </a:txBody>
                  <a:tcPr marL="0" marR="0" marT="0" marB="0" anchor="ctr"/>
                </a:tc>
                <a:tc gridSpan="2">
                  <a:txBody>
                    <a:bodyPr/>
                    <a:lstStyle/>
                    <a:p>
                      <a:pPr algn="just">
                        <a:lnSpc>
                          <a:spcPct val="115000"/>
                        </a:lnSpc>
                        <a:spcAft>
                          <a:spcPts val="1000"/>
                        </a:spcAft>
                      </a:pPr>
                      <a:r>
                        <a:rPr lang="fr-FR" sz="800" dirty="0">
                          <a:effectLst/>
                        </a:rPr>
                        <a:t>European</a:t>
                      </a:r>
                      <a:endParaRPr lang="fr-BE" sz="1100" dirty="0">
                        <a:effectLst/>
                        <a:latin typeface="Calibri"/>
                        <a:ea typeface="Calibri"/>
                        <a:cs typeface="Times New Roman"/>
                      </a:endParaRPr>
                    </a:p>
                  </a:txBody>
                  <a:tcPr marL="0" marR="0" marT="0" marB="0" anchor="b"/>
                </a:tc>
                <a:tc hMerge="1">
                  <a:txBody>
                    <a:bodyPr/>
                    <a:lstStyle/>
                    <a:p>
                      <a:endParaRPr lang="fr-BE"/>
                    </a:p>
                  </a:txBody>
                  <a:tcPr/>
                </a:tc>
                <a:tc gridSpan="2">
                  <a:txBody>
                    <a:bodyPr/>
                    <a:lstStyle/>
                    <a:p>
                      <a:pPr algn="just">
                        <a:lnSpc>
                          <a:spcPct val="115000"/>
                        </a:lnSpc>
                        <a:spcAft>
                          <a:spcPts val="1000"/>
                        </a:spcAft>
                      </a:pPr>
                      <a:r>
                        <a:rPr lang="fr-FR" sz="800" dirty="0">
                          <a:effectLst/>
                        </a:rPr>
                        <a:t>Hybrids</a:t>
                      </a:r>
                      <a:endParaRPr lang="fr-BE" sz="1100" dirty="0">
                        <a:effectLst/>
                        <a:latin typeface="Calibri"/>
                        <a:ea typeface="Calibri"/>
                        <a:cs typeface="Times New Roman"/>
                      </a:endParaRPr>
                    </a:p>
                  </a:txBody>
                  <a:tcPr marL="0" marR="0" marT="0" marB="0" anchor="b"/>
                </a:tc>
                <a:tc hMerge="1">
                  <a:txBody>
                    <a:bodyPr/>
                    <a:lstStyle/>
                    <a:p>
                      <a:endParaRPr lang="fr-BE"/>
                    </a:p>
                  </a:txBody>
                  <a:tcPr/>
                </a:tc>
                <a:tc gridSpan="2">
                  <a:txBody>
                    <a:bodyPr/>
                    <a:lstStyle/>
                    <a:p>
                      <a:pPr algn="just">
                        <a:lnSpc>
                          <a:spcPct val="115000"/>
                        </a:lnSpc>
                        <a:spcAft>
                          <a:spcPts val="1000"/>
                        </a:spcAft>
                      </a:pPr>
                      <a:r>
                        <a:rPr lang="fr-FR" sz="800" dirty="0">
                          <a:effectLst/>
                        </a:rPr>
                        <a:t>Africans</a:t>
                      </a:r>
                      <a:endParaRPr lang="fr-BE" sz="1100" dirty="0">
                        <a:effectLst/>
                        <a:latin typeface="Calibri"/>
                        <a:ea typeface="Calibri"/>
                        <a:cs typeface="Times New Roman"/>
                      </a:endParaRPr>
                    </a:p>
                  </a:txBody>
                  <a:tcPr marL="0" marR="0" marT="0" marB="0" anchor="b"/>
                </a:tc>
                <a:tc hMerge="1">
                  <a:txBody>
                    <a:bodyPr/>
                    <a:lstStyle/>
                    <a:p>
                      <a:endParaRPr lang="fr-BE"/>
                    </a:p>
                  </a:txBody>
                  <a:tcPr/>
                </a:tc>
                <a:tc>
                  <a:txBody>
                    <a:bodyPr/>
                    <a:lstStyle/>
                    <a:p>
                      <a:pPr>
                        <a:lnSpc>
                          <a:spcPct val="115000"/>
                        </a:lnSpc>
                      </a:pPr>
                      <a:endParaRPr lang="fr-BE" sz="1100" dirty="0">
                        <a:effectLst/>
                        <a:latin typeface="Calibri"/>
                        <a:cs typeface="Times New Roman"/>
                      </a:endParaRPr>
                    </a:p>
                  </a:txBody>
                  <a:tcPr marL="0" marR="0" marT="0" marB="0" anchor="ctr"/>
                </a:tc>
              </a:tr>
              <a:tr h="219640">
                <a:tc>
                  <a:txBody>
                    <a:bodyPr/>
                    <a:lstStyle/>
                    <a:p>
                      <a:pPr>
                        <a:lnSpc>
                          <a:spcPct val="115000"/>
                        </a:lnSpc>
                      </a:pPr>
                      <a:endParaRPr lang="fr-BE" sz="1100" dirty="0">
                        <a:effectLst/>
                        <a:latin typeface="Calibri"/>
                        <a:cs typeface="Times New Roman"/>
                      </a:endParaRPr>
                    </a:p>
                  </a:txBody>
                  <a:tcPr marL="0" marR="0" marT="0" marB="0" anchor="ctr"/>
                </a:tc>
                <a:tc>
                  <a:txBody>
                    <a:bodyPr/>
                    <a:lstStyle/>
                    <a:p>
                      <a:pPr algn="just">
                        <a:lnSpc>
                          <a:spcPct val="115000"/>
                        </a:lnSpc>
                        <a:spcAft>
                          <a:spcPts val="1000"/>
                        </a:spcAft>
                      </a:pPr>
                      <a:r>
                        <a:rPr lang="fr-FR" sz="800" dirty="0">
                          <a:effectLst/>
                        </a:rPr>
                        <a:t>Location</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Age</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Test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N</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IQ</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N</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IQ</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N</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IQ</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Reference</a:t>
                      </a:r>
                      <a:endParaRPr lang="fr-BE" sz="1100" dirty="0">
                        <a:effectLst/>
                        <a:latin typeface="Calibri"/>
                        <a:ea typeface="Calibri"/>
                        <a:cs typeface="Times New Roman"/>
                      </a:endParaRPr>
                    </a:p>
                  </a:txBody>
                  <a:tcPr marL="0" marR="0" marT="0" marB="0" anchor="b"/>
                </a:tc>
              </a:tr>
              <a:tr h="216465">
                <a:tc>
                  <a:txBody>
                    <a:bodyPr/>
                    <a:lstStyle/>
                    <a:p>
                      <a:pPr algn="just">
                        <a:lnSpc>
                          <a:spcPct val="115000"/>
                        </a:lnSpc>
                        <a:spcAft>
                          <a:spcPts val="1000"/>
                        </a:spcAft>
                      </a:pPr>
                      <a:r>
                        <a:rPr lang="fr-FR" sz="800" dirty="0">
                          <a:effectLst/>
                        </a:rPr>
                        <a:t>1</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Brazil</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SPM</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735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95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718</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81</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223</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71</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Fernandez, 2001</a:t>
                      </a:r>
                      <a:endParaRPr lang="fr-BE" sz="1100" dirty="0">
                        <a:effectLst/>
                        <a:latin typeface="Calibri"/>
                        <a:ea typeface="Calibri"/>
                        <a:cs typeface="Times New Roman"/>
                      </a:endParaRPr>
                    </a:p>
                  </a:txBody>
                  <a:tcPr marL="0" marR="0" marT="0" marB="0" anchor="b"/>
                </a:tc>
              </a:tr>
              <a:tr h="215831">
                <a:tc>
                  <a:txBody>
                    <a:bodyPr/>
                    <a:lstStyle/>
                    <a:p>
                      <a:pPr algn="just">
                        <a:lnSpc>
                          <a:spcPct val="115000"/>
                        </a:lnSpc>
                        <a:spcAft>
                          <a:spcPts val="1000"/>
                        </a:spcAft>
                      </a:pPr>
                      <a:r>
                        <a:rPr lang="fr-FR" sz="800" dirty="0">
                          <a:effectLst/>
                        </a:rPr>
                        <a:t>2</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Germant'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5-13</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WISC</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1,099</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170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94</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Eyferth, 1961</a:t>
                      </a:r>
                      <a:endParaRPr lang="fr-BE" sz="1100" dirty="0">
                        <a:effectLst/>
                        <a:latin typeface="Calibri"/>
                        <a:ea typeface="Calibri"/>
                        <a:cs typeface="Times New Roman"/>
                      </a:endParaRPr>
                    </a:p>
                  </a:txBody>
                  <a:tcPr marL="0" marR="0" marT="0" marB="0" anchor="b"/>
                </a:tc>
              </a:tr>
              <a:tr h="216465">
                <a:tc>
                  <a:txBody>
                    <a:bodyPr/>
                    <a:lstStyle/>
                    <a:p>
                      <a:pPr algn="just">
                        <a:lnSpc>
                          <a:spcPct val="115000"/>
                        </a:lnSpc>
                        <a:spcAft>
                          <a:spcPts val="1000"/>
                        </a:spcAft>
                      </a:pPr>
                      <a:r>
                        <a:rPr lang="fr-FR" sz="800" dirty="0">
                          <a:effectLst/>
                        </a:rPr>
                        <a:t>3</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South Africa</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10-12</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AAB</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10,000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6,196</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83</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293</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65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Fick, 1929</a:t>
                      </a:r>
                      <a:endParaRPr lang="fr-BE" sz="1100" dirty="0">
                        <a:effectLst/>
                        <a:latin typeface="Calibri"/>
                        <a:ea typeface="Calibri"/>
                        <a:cs typeface="Times New Roman"/>
                      </a:endParaRPr>
                    </a:p>
                  </a:txBody>
                  <a:tcPr marL="0" marR="0" marT="0" marB="0" anchor="b"/>
                </a:tc>
              </a:tr>
              <a:tr h="213292">
                <a:tc>
                  <a:txBody>
                    <a:bodyPr/>
                    <a:lstStyle/>
                    <a:p>
                      <a:pPr algn="just">
                        <a:lnSpc>
                          <a:spcPct val="115000"/>
                        </a:lnSpc>
                        <a:spcAft>
                          <a:spcPts val="1000"/>
                        </a:spcAft>
                      </a:pPr>
                      <a:r>
                        <a:rPr lang="fr-FR" sz="800" dirty="0">
                          <a:effectLst/>
                        </a:rPr>
                        <a:t>4</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South Africa</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13</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GSAT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746</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815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86</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Claassen, 1990</a:t>
                      </a:r>
                      <a:endParaRPr lang="fr-BE" sz="1100" dirty="0">
                        <a:effectLst/>
                        <a:latin typeface="Calibri"/>
                        <a:ea typeface="Calibri"/>
                        <a:cs typeface="Times New Roman"/>
                      </a:endParaRPr>
                    </a:p>
                  </a:txBody>
                  <a:tcPr marL="0" marR="0" marT="0" marB="0" anchor="b"/>
                </a:tc>
              </a:tr>
              <a:tr h="216465">
                <a:tc>
                  <a:txBody>
                    <a:bodyPr/>
                    <a:lstStyle/>
                    <a:p>
                      <a:pPr algn="just">
                        <a:lnSpc>
                          <a:spcPct val="115000"/>
                        </a:lnSpc>
                        <a:spcAft>
                          <a:spcPts val="1000"/>
                        </a:spcAft>
                      </a:pPr>
                      <a:r>
                        <a:rPr lang="fr-FR" sz="800" dirty="0">
                          <a:effectLst/>
                        </a:rPr>
                        <a:t>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South Africa</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SPM</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1,056</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778</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80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1,093</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74</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Owen, 1992</a:t>
                      </a:r>
                      <a:endParaRPr lang="fr-BE" sz="1100" dirty="0">
                        <a:effectLst/>
                        <a:latin typeface="Calibri"/>
                        <a:ea typeface="Calibri"/>
                        <a:cs typeface="Times New Roman"/>
                      </a:endParaRPr>
                    </a:p>
                  </a:txBody>
                  <a:tcPr marL="0" marR="0" marT="0" marB="0" anchor="b"/>
                </a:tc>
              </a:tr>
              <a:tr h="407413">
                <a:tc>
                  <a:txBody>
                    <a:bodyPr/>
                    <a:lstStyle/>
                    <a:p>
                      <a:pPr algn="just">
                        <a:lnSpc>
                          <a:spcPct val="115000"/>
                        </a:lnSpc>
                        <a:spcAft>
                          <a:spcPts val="1000"/>
                        </a:spcAft>
                      </a:pPr>
                      <a:r>
                        <a:rPr lang="fr-FR" sz="800" dirty="0">
                          <a:effectLst/>
                        </a:rPr>
                        <a:t>6</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USA</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17</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WISC-</a:t>
                      </a:r>
                      <a:endParaRPr lang="fr-BE" sz="1100" dirty="0">
                        <a:effectLst/>
                      </a:endParaRPr>
                    </a:p>
                    <a:p>
                      <a:pPr algn="just">
                        <a:lnSpc>
                          <a:spcPct val="115000"/>
                        </a:lnSpc>
                        <a:spcAft>
                          <a:spcPts val="1000"/>
                        </a:spcAft>
                      </a:pPr>
                      <a:r>
                        <a:rPr lang="fr-FR" sz="800" dirty="0">
                          <a:effectLst/>
                        </a:rPr>
                        <a:t>R</a:t>
                      </a:r>
                      <a:endParaRPr lang="fr-BE" sz="1100" dirty="0">
                        <a:effectLst/>
                        <a:latin typeface="Calibri"/>
                        <a:ea typeface="Calibri"/>
                        <a:cs typeface="Times New Roman"/>
                      </a:endParaRPr>
                    </a:p>
                  </a:txBody>
                  <a:tcPr marL="0" marR="0" marT="0" marB="0" anchor="ctr"/>
                </a:tc>
                <a:tc>
                  <a:txBody>
                    <a:bodyPr/>
                    <a:lstStyle/>
                    <a:p>
                      <a:pPr algn="just">
                        <a:lnSpc>
                          <a:spcPct val="115000"/>
                        </a:lnSpc>
                        <a:spcAft>
                          <a:spcPts val="1000"/>
                        </a:spcAft>
                      </a:pPr>
                      <a:r>
                        <a:rPr lang="fr-FR" sz="800" dirty="0">
                          <a:effectLst/>
                        </a:rPr>
                        <a:t>16</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102</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55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94</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17</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85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Weinberg et al.,</a:t>
                      </a:r>
                      <a:endParaRPr lang="fr-BE" sz="1100" dirty="0">
                        <a:effectLst/>
                      </a:endParaRPr>
                    </a:p>
                    <a:p>
                      <a:pPr algn="just">
                        <a:lnSpc>
                          <a:spcPct val="115000"/>
                        </a:lnSpc>
                        <a:spcAft>
                          <a:spcPts val="1000"/>
                        </a:spcAft>
                      </a:pPr>
                      <a:r>
                        <a:rPr lang="fr-FR" sz="800" dirty="0">
                          <a:effectLst/>
                        </a:rPr>
                        <a:t>1992</a:t>
                      </a:r>
                      <a:endParaRPr lang="fr-BE" sz="1100" dirty="0">
                        <a:effectLst/>
                        <a:latin typeface="Calibri"/>
                        <a:ea typeface="Calibri"/>
                        <a:cs typeface="Times New Roman"/>
                      </a:endParaRPr>
                    </a:p>
                  </a:txBody>
                  <a:tcPr marL="0" marR="0" marT="0" marB="0" anchor="ctr"/>
                </a:tc>
              </a:tr>
              <a:tr h="213292">
                <a:tc>
                  <a:txBody>
                    <a:bodyPr/>
                    <a:lstStyle/>
                    <a:p>
                      <a:pPr algn="just">
                        <a:lnSpc>
                          <a:spcPct val="115000"/>
                        </a:lnSpc>
                        <a:spcAft>
                          <a:spcPts val="1000"/>
                        </a:spcAft>
                      </a:pPr>
                      <a:r>
                        <a:rPr lang="fr-FR" sz="800" dirty="0">
                          <a:effectLst/>
                        </a:rPr>
                        <a:t>7</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USA</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Adult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Otis</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284</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91</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176</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87</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Codwell, 1947</a:t>
                      </a:r>
                      <a:endParaRPr lang="fr-BE" sz="1100" dirty="0">
                        <a:effectLst/>
                        <a:latin typeface="Calibri"/>
                        <a:ea typeface="Calibri"/>
                        <a:cs typeface="Times New Roman"/>
                      </a:endParaRPr>
                    </a:p>
                  </a:txBody>
                  <a:tcPr marL="0" marR="0" marT="0" marB="0" anchor="b"/>
                </a:tc>
              </a:tr>
              <a:tr h="216465">
                <a:tc>
                  <a:txBody>
                    <a:bodyPr/>
                    <a:lstStyle/>
                    <a:p>
                      <a:pPr algn="just">
                        <a:lnSpc>
                          <a:spcPct val="115000"/>
                        </a:lnSpc>
                        <a:spcAft>
                          <a:spcPts val="1000"/>
                        </a:spcAft>
                      </a:pPr>
                      <a:r>
                        <a:rPr lang="fr-FR" sz="800" dirty="0">
                          <a:effectLst/>
                        </a:rPr>
                        <a:t>8</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USA</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Adult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Vocab</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1,245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304</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92</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146</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85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Lynn, 2002</a:t>
                      </a:r>
                      <a:endParaRPr lang="fr-BE" sz="1100" dirty="0">
                        <a:effectLst/>
                        <a:latin typeface="Calibri"/>
                        <a:ea typeface="Calibri"/>
                        <a:cs typeface="Times New Roman"/>
                      </a:endParaRPr>
                    </a:p>
                  </a:txBody>
                  <a:tcPr marL="0" marR="0" marT="0" marB="0" anchor="b"/>
                </a:tc>
              </a:tr>
              <a:tr h="222179">
                <a:tc>
                  <a:txBody>
                    <a:bodyPr/>
                    <a:lstStyle/>
                    <a:p>
                      <a:pPr algn="just">
                        <a:lnSpc>
                          <a:spcPct val="115000"/>
                        </a:lnSpc>
                        <a:spcAft>
                          <a:spcPts val="1000"/>
                        </a:spcAft>
                      </a:pPr>
                      <a:r>
                        <a:rPr lang="fr-FR" sz="800" dirty="0">
                          <a:effectLst/>
                        </a:rPr>
                        <a:t>9</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USA</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Adult</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Vocab</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10,315</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100</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116</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97</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4,271</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89</a:t>
                      </a:r>
                      <a:endParaRPr lang="fr-BE" sz="11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800" dirty="0">
                          <a:effectLst/>
                        </a:rPr>
                        <a:t>Rowe, 2002</a:t>
                      </a:r>
                      <a:endParaRPr lang="fr-BE" sz="1100" dirty="0">
                        <a:effectLst/>
                        <a:latin typeface="Calibri"/>
                        <a:ea typeface="Calibri"/>
                        <a:cs typeface="Times New Roman"/>
                      </a:endParaRPr>
                    </a:p>
                  </a:txBody>
                  <a:tcPr marL="0" marR="0" marT="0" marB="0" anchor="b"/>
                </a:tc>
              </a:tr>
            </a:tbl>
          </a:graphicData>
        </a:graphic>
      </p:graphicFrame>
      <p:sp>
        <p:nvSpPr>
          <p:cNvPr id="51347" name="Rectangle 1"/>
          <p:cNvSpPr>
            <a:spLocks noChangeArrowheads="1"/>
          </p:cNvSpPr>
          <p:nvPr/>
        </p:nvSpPr>
        <p:spPr bwMode="auto">
          <a:xfrm>
            <a:off x="1685925" y="2924175"/>
            <a:ext cx="4568825"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b="1" dirty="0">
                <a:solidFill>
                  <a:srgbClr val="000000"/>
                </a:solidFill>
                <a:cs typeface="Times New Roman" pitchFamily="18" charset="0"/>
              </a:rPr>
              <a:t>Table 4.12. IQs of Europeans, African-European hybrids, and Africans</a:t>
            </a:r>
            <a:endParaRPr lang="fr-BE" sz="600" dirty="0">
              <a:latin typeface="Arial" charset="0"/>
            </a:endParaRPr>
          </a:p>
        </p:txBody>
      </p:sp>
      <p:sp>
        <p:nvSpPr>
          <p:cNvPr id="51348" name="ZoneTexte 5"/>
          <p:cNvSpPr txBox="1">
            <a:spLocks noChangeArrowheads="1"/>
          </p:cNvSpPr>
          <p:nvPr/>
        </p:nvSpPr>
        <p:spPr bwMode="auto">
          <a:xfrm>
            <a:off x="539750" y="6453188"/>
            <a:ext cx="7334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Mais également… hybrides aborigènes-européens ou asiatiques-européens…</a:t>
            </a:r>
          </a:p>
        </p:txBody>
      </p:sp>
    </p:spTree>
  </p:cSld>
  <p:clrMapOvr>
    <a:masterClrMapping/>
  </p:clrMapOvr>
  <p:transition spd="slow" advTm="55204"/>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1"/>
          <p:cNvSpPr>
            <a:spLocks noGrp="1"/>
          </p:cNvSpPr>
          <p:nvPr>
            <p:ph type="title"/>
          </p:nvPr>
        </p:nvSpPr>
        <p:spPr/>
        <p:txBody>
          <a:bodyPr/>
          <a:lstStyle/>
          <a:p>
            <a:r>
              <a:rPr lang="fr-BE" dirty="0" smtClean="0"/>
              <a:t>6. Différence cérébrales qualitatives</a:t>
            </a:r>
          </a:p>
        </p:txBody>
      </p:sp>
      <p:sp>
        <p:nvSpPr>
          <p:cNvPr id="3" name="Espace réservé du contenu 2"/>
          <p:cNvSpPr>
            <a:spLocks noGrp="1"/>
          </p:cNvSpPr>
          <p:nvPr>
            <p:ph idx="1"/>
          </p:nvPr>
        </p:nvSpPr>
        <p:spPr/>
        <p:txBody>
          <a:bodyPr/>
          <a:lstStyle/>
          <a:p>
            <a:pPr marL="0" indent="0">
              <a:buFont typeface="Arial" charset="0"/>
              <a:buNone/>
              <a:defRPr/>
            </a:pPr>
            <a:r>
              <a:rPr lang="fr-BE" sz="1400" dirty="0" smtClean="0"/>
              <a:t>Les différentes races n'ont pas un cerveau identique de taille variable, il y a des </a:t>
            </a:r>
            <a:r>
              <a:rPr lang="fr-BE" sz="1400" b="1" dirty="0" smtClean="0"/>
              <a:t>différences qualitatives </a:t>
            </a:r>
            <a:r>
              <a:rPr lang="fr-BE" sz="1400" dirty="0" smtClean="0"/>
              <a:t>entre les races. </a:t>
            </a:r>
          </a:p>
          <a:p>
            <a:pPr>
              <a:defRPr/>
            </a:pPr>
            <a:endParaRPr lang="fr-BE" sz="1400" dirty="0" smtClean="0"/>
          </a:p>
          <a:p>
            <a:pPr marL="0" indent="0">
              <a:buFont typeface="Arial" charset="0"/>
              <a:buNone/>
              <a:defRPr/>
            </a:pPr>
            <a:r>
              <a:rPr lang="fr-BE" sz="1400" b="1" dirty="0" smtClean="0"/>
              <a:t>Africains et européens</a:t>
            </a:r>
            <a:endParaRPr lang="fr-BE" sz="1400" b="1" dirty="0"/>
          </a:p>
          <a:p>
            <a:pPr marL="0" indent="0">
              <a:buFont typeface="Arial" charset="0"/>
              <a:buNone/>
              <a:defRPr/>
            </a:pPr>
            <a:r>
              <a:rPr lang="fr-BE" sz="1400" dirty="0" smtClean="0"/>
              <a:t>-Le cortex des africains est en moyenne moins circonvolué.</a:t>
            </a:r>
            <a:br>
              <a:rPr lang="fr-BE" sz="1400" dirty="0" smtClean="0"/>
            </a:br>
            <a:r>
              <a:rPr lang="fr-BE" sz="1400" dirty="0" smtClean="0"/>
              <a:t>-Les africains ont un lobe frontal et occipital plus petit</a:t>
            </a:r>
            <a:br>
              <a:rPr lang="fr-BE" sz="1400" dirty="0" smtClean="0"/>
            </a:br>
            <a:endParaRPr lang="fr-BE" sz="1400" dirty="0"/>
          </a:p>
          <a:p>
            <a:pPr marL="0" indent="0">
              <a:buFont typeface="Arial" charset="0"/>
              <a:buNone/>
              <a:defRPr/>
            </a:pPr>
            <a:r>
              <a:rPr lang="fr-BE" sz="1400" b="1" dirty="0" smtClean="0"/>
              <a:t>Aborigènes d’Australie et européens</a:t>
            </a:r>
            <a:r>
              <a:rPr lang="fr-BE" sz="1400" dirty="0" smtClean="0"/>
              <a:t/>
            </a:r>
            <a:br>
              <a:rPr lang="fr-BE" sz="1400" dirty="0" smtClean="0"/>
            </a:br>
            <a:endParaRPr lang="fr-BE" dirty="0"/>
          </a:p>
        </p:txBody>
      </p:sp>
      <p:sp>
        <p:nvSpPr>
          <p:cNvPr id="4" name="Espace réservé du numéro de diapositive 3"/>
          <p:cNvSpPr>
            <a:spLocks noGrp="1"/>
          </p:cNvSpPr>
          <p:nvPr>
            <p:ph type="sldNum" sz="quarter" idx="12"/>
          </p:nvPr>
        </p:nvSpPr>
        <p:spPr/>
        <p:txBody>
          <a:bodyPr/>
          <a:lstStyle/>
          <a:p>
            <a:pPr>
              <a:defRPr/>
            </a:pPr>
            <a:fld id="{080EDAFB-4DB7-498C-A0C8-01301EAF72BA}" type="slidenum">
              <a:rPr lang="fr-BE" smtClean="0"/>
              <a:pPr>
                <a:defRPr/>
              </a:pPr>
              <a:t>67</a:t>
            </a:fld>
            <a:endParaRPr lang="fr-BE" dirty="0"/>
          </a:p>
        </p:txBody>
      </p:sp>
      <p:pic>
        <p:nvPicPr>
          <p:cNvPr id="522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644900"/>
            <a:ext cx="6203950"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0" name="ZoneTexte 4"/>
          <p:cNvSpPr txBox="1">
            <a:spLocks noChangeArrowheads="1"/>
          </p:cNvSpPr>
          <p:nvPr/>
        </p:nvSpPr>
        <p:spPr bwMode="auto">
          <a:xfrm>
            <a:off x="1042988" y="6446541"/>
            <a:ext cx="4805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400" dirty="0"/>
              <a:t>D’après « Race », John R. Baker, professeur de biologie à Oxford.</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u contenu 2"/>
          <p:cNvSpPr>
            <a:spLocks noGrp="1"/>
          </p:cNvSpPr>
          <p:nvPr>
            <p:ph idx="1"/>
          </p:nvPr>
        </p:nvSpPr>
        <p:spPr>
          <a:xfrm>
            <a:off x="220241" y="301922"/>
            <a:ext cx="8229600" cy="4525963"/>
          </a:xfrm>
        </p:spPr>
        <p:txBody>
          <a:bodyPr>
            <a:normAutofit fontScale="70000" lnSpcReduction="20000"/>
          </a:bodyPr>
          <a:lstStyle/>
          <a:p>
            <a:pPr marL="0" indent="0" eaLnBrk="1" hangingPunct="1">
              <a:buFont typeface="Arial" charset="0"/>
              <a:buNone/>
            </a:pPr>
            <a:r>
              <a:rPr lang="fr-BE" dirty="0" smtClean="0"/>
              <a:t>7. Les études d’adoption</a:t>
            </a:r>
          </a:p>
          <a:p>
            <a:pPr marL="0" indent="0" eaLnBrk="1" hangingPunct="1">
              <a:buFont typeface="Arial" charset="0"/>
              <a:buNone/>
            </a:pPr>
            <a:r>
              <a:rPr lang="fr-BE" dirty="0" smtClean="0"/>
              <a:t/>
            </a:r>
            <a:br>
              <a:rPr lang="fr-BE" dirty="0" smtClean="0"/>
            </a:br>
            <a:r>
              <a:rPr lang="fr-BE" dirty="0" smtClean="0"/>
              <a:t>Montrent clairement que le Q.I reste celui prédit par la race biologique quels que soient les parents adoptifs.</a:t>
            </a:r>
          </a:p>
          <a:p>
            <a:pPr marL="0" indent="0" eaLnBrk="1" hangingPunct="1">
              <a:buFont typeface="Arial" charset="0"/>
              <a:buNone/>
            </a:pPr>
            <a:r>
              <a:rPr lang="fr-BE" dirty="0" smtClean="0"/>
              <a:t>Coréens adoptés par des belges: 106 de Q.I moyen.</a:t>
            </a:r>
          </a:p>
          <a:p>
            <a:pPr marL="0" indent="0" eaLnBrk="1" hangingPunct="1">
              <a:buFont typeface="Arial" charset="0"/>
              <a:buNone/>
            </a:pPr>
            <a:r>
              <a:rPr lang="fr-BE" dirty="0" smtClean="0"/>
              <a:t>Africains adoptés par des européens: 80</a:t>
            </a:r>
          </a:p>
          <a:p>
            <a:pPr marL="0" indent="0" eaLnBrk="1" hangingPunct="1">
              <a:buFont typeface="Arial" charset="0"/>
              <a:buNone/>
            </a:pPr>
            <a:r>
              <a:rPr lang="fr-BE" dirty="0" smtClean="0"/>
              <a:t>-&gt; Facteurs génétiques.</a:t>
            </a:r>
          </a:p>
          <a:p>
            <a:pPr marL="0" indent="0" eaLnBrk="1" hangingPunct="1">
              <a:buFont typeface="Arial" charset="0"/>
              <a:buNone/>
            </a:pPr>
            <a:r>
              <a:rPr lang="fr-BE" dirty="0" smtClean="0"/>
              <a:t/>
            </a:r>
            <a:br>
              <a:rPr lang="fr-BE" dirty="0" smtClean="0"/>
            </a:br>
            <a:r>
              <a:rPr lang="fr-BE" dirty="0" smtClean="0"/>
              <a:t/>
            </a:r>
            <a:br>
              <a:rPr lang="fr-BE" dirty="0" smtClean="0"/>
            </a:br>
            <a:r>
              <a:rPr lang="fr-BE" dirty="0" smtClean="0"/>
              <a:t/>
            </a:r>
            <a:br>
              <a:rPr lang="fr-BE" dirty="0" smtClean="0"/>
            </a:br>
            <a:r>
              <a:rPr lang="fr-BE" dirty="0" smtClean="0"/>
              <a:t/>
            </a:r>
            <a:br>
              <a:rPr lang="fr-BE" dirty="0" smtClean="0"/>
            </a:br>
            <a:endParaRPr lang="fr-BE" dirty="0" smtClean="0"/>
          </a:p>
          <a:p>
            <a:pPr marL="0" indent="0" eaLnBrk="1" hangingPunct="1">
              <a:buFont typeface="Arial" charset="0"/>
              <a:buNone/>
            </a:pPr>
            <a:r>
              <a:rPr lang="fr-BE" dirty="0" smtClean="0"/>
              <a:t/>
            </a:r>
            <a:br>
              <a:rPr lang="fr-BE" dirty="0" smtClean="0"/>
            </a:br>
            <a:r>
              <a:rPr lang="fr-BE" dirty="0" smtClean="0"/>
              <a:t/>
            </a:r>
            <a:br>
              <a:rPr lang="fr-BE" dirty="0" smtClean="0"/>
            </a:br>
            <a:endParaRPr lang="fr-BE" dirty="0" smtClean="0"/>
          </a:p>
        </p:txBody>
      </p:sp>
      <p:sp>
        <p:nvSpPr>
          <p:cNvPr id="4" name="Espace réservé du numéro de diapositive 3"/>
          <p:cNvSpPr>
            <a:spLocks noGrp="1"/>
          </p:cNvSpPr>
          <p:nvPr>
            <p:ph type="sldNum" sz="quarter" idx="12"/>
          </p:nvPr>
        </p:nvSpPr>
        <p:spPr/>
        <p:txBody>
          <a:bodyPr/>
          <a:lstStyle/>
          <a:p>
            <a:pPr>
              <a:defRPr/>
            </a:pPr>
            <a:fld id="{69E6CE6F-57CD-41A8-B819-34DE33A649A4}" type="slidenum">
              <a:rPr lang="fr-BE"/>
              <a:pPr>
                <a:defRPr/>
              </a:pPr>
              <a:t>68</a:t>
            </a:fld>
            <a:endParaRPr lang="fr-BE" dirty="0"/>
          </a:p>
        </p:txBody>
      </p:sp>
      <p:pic>
        <p:nvPicPr>
          <p:cNvPr id="2050" name="Picture 2" descr="http://human-stupidity.com/wp-content/uploads/2009/06/race_intelligence_adoption_rushtons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708920"/>
            <a:ext cx="3024336" cy="394787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923928" y="3272270"/>
            <a:ext cx="5143780" cy="3416320"/>
          </a:xfrm>
          <a:prstGeom prst="rect">
            <a:avLst/>
          </a:prstGeom>
          <a:noFill/>
        </p:spPr>
        <p:txBody>
          <a:bodyPr wrap="none" rtlCol="0">
            <a:spAutoFit/>
          </a:bodyPr>
          <a:lstStyle/>
          <a:p>
            <a:r>
              <a:rPr lang="fr-BE" dirty="0" smtClean="0"/>
              <a:t>-&gt; Pour des enfants qui sont tous adoptés par des </a:t>
            </a:r>
            <a:br>
              <a:rPr lang="fr-BE" dirty="0" smtClean="0"/>
            </a:br>
            <a:r>
              <a:rPr lang="fr-BE" dirty="0" smtClean="0"/>
              <a:t>parents européens, il persiste une différence de 16 </a:t>
            </a:r>
            <a:br>
              <a:rPr lang="fr-BE" dirty="0" smtClean="0"/>
            </a:br>
            <a:r>
              <a:rPr lang="fr-BE" dirty="0" smtClean="0"/>
              <a:t>points de Q.I entre africains et européens,  la même</a:t>
            </a:r>
            <a:br>
              <a:rPr lang="fr-BE" dirty="0" smtClean="0"/>
            </a:br>
            <a:r>
              <a:rPr lang="fr-BE" dirty="0" smtClean="0"/>
              <a:t>que celle trouvée en Amérique.</a:t>
            </a:r>
            <a:br>
              <a:rPr lang="fr-BE" dirty="0" smtClean="0"/>
            </a:br>
            <a:r>
              <a:rPr lang="fr-BE" dirty="0" smtClean="0"/>
              <a:t/>
            </a:r>
            <a:br>
              <a:rPr lang="fr-BE" dirty="0" smtClean="0"/>
            </a:br>
            <a:r>
              <a:rPr lang="fr-BE" dirty="0" smtClean="0"/>
              <a:t>Elever des enfants noirs dans une famille blanche de </a:t>
            </a:r>
            <a:br>
              <a:rPr lang="fr-BE" dirty="0" smtClean="0"/>
            </a:br>
            <a:r>
              <a:rPr lang="fr-BE" dirty="0" smtClean="0"/>
              <a:t>classe moyenne n’a pas d’effet sur leur Q.I à 17 ans.</a:t>
            </a:r>
            <a:br>
              <a:rPr lang="fr-BE" dirty="0" smtClean="0"/>
            </a:br>
            <a:r>
              <a:rPr lang="fr-BE" dirty="0" smtClean="0"/>
              <a:t/>
            </a:r>
            <a:br>
              <a:rPr lang="fr-BE" dirty="0" smtClean="0"/>
            </a:br>
            <a:r>
              <a:rPr lang="fr-BE" dirty="0" smtClean="0"/>
              <a:t>L’éducation n’a pas plus d’effet sur les est-asiatiques</a:t>
            </a:r>
            <a:br>
              <a:rPr lang="fr-BE" dirty="0" smtClean="0"/>
            </a:br>
            <a:r>
              <a:rPr lang="fr-BE" dirty="0" smtClean="0"/>
              <a:t>élevés par des blancs, leur Q.I moyen restant </a:t>
            </a:r>
            <a:br>
              <a:rPr lang="fr-BE" dirty="0" smtClean="0"/>
            </a:br>
            <a:r>
              <a:rPr lang="fr-BE" dirty="0" smtClean="0"/>
              <a:t>supérieur.</a:t>
            </a:r>
            <a:br>
              <a:rPr lang="fr-BE" dirty="0" smtClean="0"/>
            </a:br>
            <a:endParaRPr lang="fr-BE" dirty="0"/>
          </a:p>
        </p:txBody>
      </p:sp>
    </p:spTree>
  </p:cSld>
  <p:clrMapOvr>
    <a:masterClrMapping/>
  </p:clrMapOvr>
  <p:transition spd="slow" advTm="35182"/>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1"/>
          <p:cNvSpPr>
            <a:spLocks noGrp="1"/>
          </p:cNvSpPr>
          <p:nvPr>
            <p:ph type="title"/>
          </p:nvPr>
        </p:nvSpPr>
        <p:spPr/>
        <p:txBody>
          <a:bodyPr/>
          <a:lstStyle/>
          <a:p>
            <a:pPr eaLnBrk="1" hangingPunct="1"/>
            <a:r>
              <a:rPr lang="fr-BE" dirty="0" smtClean="0"/>
              <a:t>8. « reaction time »</a:t>
            </a:r>
          </a:p>
        </p:txBody>
      </p:sp>
      <p:sp>
        <p:nvSpPr>
          <p:cNvPr id="54275" name="Espace réservé du contenu 2"/>
          <p:cNvSpPr>
            <a:spLocks noGrp="1"/>
          </p:cNvSpPr>
          <p:nvPr>
            <p:ph idx="1"/>
          </p:nvPr>
        </p:nvSpPr>
        <p:spPr/>
        <p:txBody>
          <a:bodyPr/>
          <a:lstStyle/>
          <a:p>
            <a:pPr marL="0" indent="0" eaLnBrk="1" hangingPunct="1">
              <a:buFont typeface="Arial" charset="0"/>
              <a:buNone/>
            </a:pPr>
            <a:endParaRPr lang="fr-BE" sz="1400" dirty="0" smtClean="0"/>
          </a:p>
          <a:p>
            <a:pPr marL="0" indent="0" eaLnBrk="1" hangingPunct="1">
              <a:buFont typeface="Arial" charset="0"/>
              <a:buNone/>
            </a:pPr>
            <a:r>
              <a:rPr lang="fr-BE" sz="1400" dirty="0" smtClean="0"/>
              <a:t>Il existe une différence significatives entre les européens, les africains et les est-asiatiques en terme de temps de réaction. </a:t>
            </a:r>
          </a:p>
          <a:p>
            <a:pPr marL="0" indent="0" eaLnBrk="1" hangingPunct="1">
              <a:buFont typeface="Arial" charset="0"/>
              <a:buNone/>
            </a:pPr>
            <a:r>
              <a:rPr lang="fr-BE" sz="1400" dirty="0" smtClean="0"/>
              <a:t>Le temps de réaction est corrélé au Q.I, car l'un comme l'autre sont des signes d'efficience du système nerveux central. Les caucasiens réagissent en moyenne plus vite à un stimulus que les africains mais moins vite que les est-asiatiques.</a:t>
            </a:r>
            <a:r>
              <a:rPr lang="fr-BE" dirty="0" smtClean="0"/>
              <a:t/>
            </a:r>
            <a:br>
              <a:rPr lang="fr-BE" dirty="0" smtClean="0"/>
            </a:br>
            <a:endParaRPr lang="fr-BE" dirty="0" smtClean="0"/>
          </a:p>
        </p:txBody>
      </p:sp>
      <p:sp>
        <p:nvSpPr>
          <p:cNvPr id="6" name="Espace réservé du numéro de diapositive 5"/>
          <p:cNvSpPr>
            <a:spLocks noGrp="1"/>
          </p:cNvSpPr>
          <p:nvPr>
            <p:ph type="sldNum" sz="quarter" idx="12"/>
          </p:nvPr>
        </p:nvSpPr>
        <p:spPr/>
        <p:txBody>
          <a:bodyPr/>
          <a:lstStyle/>
          <a:p>
            <a:pPr>
              <a:defRPr/>
            </a:pPr>
            <a:fld id="{D7AC0E89-BCC7-4B11-B8F8-BCE0200F5F19}" type="slidenum">
              <a:rPr lang="fr-BE"/>
              <a:pPr>
                <a:defRPr/>
              </a:pPr>
              <a:t>69</a:t>
            </a:fld>
            <a:endParaRPr lang="fr-BE" dirty="0"/>
          </a:p>
        </p:txBody>
      </p:sp>
      <p:graphicFrame>
        <p:nvGraphicFramePr>
          <p:cNvPr id="4" name="Tableau 3"/>
          <p:cNvGraphicFramePr>
            <a:graphicFrameLocks noGrp="1"/>
          </p:cNvGraphicFramePr>
          <p:nvPr/>
        </p:nvGraphicFramePr>
        <p:xfrm>
          <a:off x="3059113" y="3284538"/>
          <a:ext cx="4249738" cy="2566988"/>
        </p:xfrm>
        <a:graphic>
          <a:graphicData uri="http://schemas.openxmlformats.org/drawingml/2006/table">
            <a:tbl>
              <a:tblPr firstRow="1" firstCol="1" bandRow="1">
                <a:tableStyleId>{5C22544A-7EE6-4342-B048-85BDC9FD1C3A}</a:tableStyleId>
              </a:tblPr>
              <a:tblGrid>
                <a:gridCol w="309233"/>
                <a:gridCol w="572164"/>
                <a:gridCol w="1325401"/>
                <a:gridCol w="877262"/>
                <a:gridCol w="1165678"/>
              </a:tblGrid>
              <a:tr h="524328">
                <a:tc>
                  <a:txBody>
                    <a:bodyPr/>
                    <a:lstStyle/>
                    <a:p>
                      <a:pPr>
                        <a:lnSpc>
                          <a:spcPct val="115000"/>
                        </a:lnSpc>
                      </a:pPr>
                      <a:endParaRPr lang="fr-BE" sz="1400" dirty="0">
                        <a:effectLst/>
                        <a:latin typeface="Calibri"/>
                        <a:cs typeface="Times New Roman"/>
                      </a:endParaRPr>
                    </a:p>
                  </a:txBody>
                  <a:tcPr marL="0" marR="0" marT="0" marB="0" anchor="ctr"/>
                </a:tc>
                <a:tc>
                  <a:txBody>
                    <a:bodyPr/>
                    <a:lstStyle/>
                    <a:p>
                      <a:pPr algn="just">
                        <a:lnSpc>
                          <a:spcPct val="115000"/>
                        </a:lnSpc>
                        <a:spcAft>
                          <a:spcPts val="1000"/>
                        </a:spcAft>
                      </a:pPr>
                      <a:r>
                        <a:rPr lang="fr-FR" sz="1400" dirty="0">
                          <a:effectLst/>
                        </a:rPr>
                        <a:t>Test</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Africans</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Europeans</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BE" sz="1400" dirty="0" smtClean="0">
                          <a:effectLst/>
                          <a:latin typeface="Calibri"/>
                          <a:ea typeface="Calibri"/>
                          <a:cs typeface="Times New Roman"/>
                        </a:rPr>
                        <a:t>East</a:t>
                      </a:r>
                      <a:r>
                        <a:rPr lang="fr-BE" sz="1400" baseline="0" dirty="0" smtClean="0">
                          <a:effectLst/>
                          <a:latin typeface="Calibri"/>
                          <a:ea typeface="Calibri"/>
                          <a:cs typeface="Times New Roman"/>
                        </a:rPr>
                        <a:t> asians</a:t>
                      </a:r>
                      <a:endParaRPr lang="fr-BE" sz="1400" dirty="0">
                        <a:effectLst/>
                        <a:latin typeface="Calibri"/>
                        <a:ea typeface="Calibri"/>
                        <a:cs typeface="Times New Roman"/>
                      </a:endParaRPr>
                    </a:p>
                  </a:txBody>
                  <a:tcPr marL="0" marR="0" marT="0" marB="0" anchor="b"/>
                </a:tc>
              </a:tr>
              <a:tr h="496265">
                <a:tc>
                  <a:txBody>
                    <a:bodyPr/>
                    <a:lstStyle/>
                    <a:p>
                      <a:pPr algn="just">
                        <a:lnSpc>
                          <a:spcPct val="115000"/>
                        </a:lnSpc>
                        <a:spcAft>
                          <a:spcPts val="1000"/>
                        </a:spcAft>
                      </a:pPr>
                      <a:r>
                        <a:rPr lang="fr-FR" sz="1400" dirty="0">
                          <a:effectLst/>
                        </a:rPr>
                        <a:t>1</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IQ</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68</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smtClean="0">
                          <a:effectLst/>
                        </a:rPr>
                        <a:t>100</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BE" sz="1400" dirty="0" smtClean="0">
                          <a:effectLst/>
                          <a:latin typeface="Calibri"/>
                          <a:ea typeface="Calibri"/>
                          <a:cs typeface="Times New Roman"/>
                        </a:rPr>
                        <a:t>106</a:t>
                      </a:r>
                      <a:endParaRPr lang="fr-BE" sz="1400" dirty="0">
                        <a:effectLst/>
                        <a:latin typeface="Calibri"/>
                        <a:ea typeface="Calibri"/>
                        <a:cs typeface="Times New Roman"/>
                      </a:endParaRPr>
                    </a:p>
                  </a:txBody>
                  <a:tcPr marL="0" marR="0" marT="0" marB="0" anchor="b"/>
                </a:tc>
              </a:tr>
              <a:tr h="503649">
                <a:tc>
                  <a:txBody>
                    <a:bodyPr/>
                    <a:lstStyle/>
                    <a:p>
                      <a:pPr algn="just">
                        <a:lnSpc>
                          <a:spcPct val="115000"/>
                        </a:lnSpc>
                        <a:spcAft>
                          <a:spcPts val="1000"/>
                        </a:spcAft>
                      </a:pPr>
                      <a:r>
                        <a:rPr lang="fr-FR" sz="1400" dirty="0">
                          <a:effectLst/>
                        </a:rPr>
                        <a:t>2</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RT-S</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smtClean="0">
                          <a:effectLst/>
                          <a:latin typeface="+mn-lt"/>
                          <a:ea typeface="+mn-ea"/>
                          <a:cs typeface="+mn-cs"/>
                        </a:rPr>
                        <a:t>398</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smtClean="0">
                          <a:effectLst/>
                        </a:rPr>
                        <a:t>371</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BE" sz="1400" dirty="0" smtClean="0">
                          <a:effectLst/>
                          <a:latin typeface="Calibri"/>
                          <a:ea typeface="Calibri"/>
                          <a:cs typeface="Times New Roman"/>
                        </a:rPr>
                        <a:t>348</a:t>
                      </a:r>
                      <a:endParaRPr lang="fr-BE" sz="1400" dirty="0">
                        <a:effectLst/>
                        <a:latin typeface="Calibri"/>
                        <a:ea typeface="Calibri"/>
                        <a:cs typeface="Times New Roman"/>
                      </a:endParaRPr>
                    </a:p>
                  </a:txBody>
                  <a:tcPr marL="0" marR="0" marT="0" marB="0" anchor="b"/>
                </a:tc>
              </a:tr>
              <a:tr h="503649">
                <a:tc>
                  <a:txBody>
                    <a:bodyPr/>
                    <a:lstStyle/>
                    <a:p>
                      <a:pPr algn="just">
                        <a:lnSpc>
                          <a:spcPct val="115000"/>
                        </a:lnSpc>
                        <a:spcAft>
                          <a:spcPts val="1000"/>
                        </a:spcAft>
                      </a:pPr>
                      <a:r>
                        <a:rPr lang="fr-FR" sz="1400" dirty="0">
                          <a:effectLst/>
                        </a:rPr>
                        <a:t>3</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RT-C</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1,950</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1,220</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BE" sz="1400" dirty="0" smtClean="0">
                          <a:effectLst/>
                          <a:latin typeface="Calibri"/>
                          <a:ea typeface="Calibri"/>
                          <a:cs typeface="Times New Roman"/>
                        </a:rPr>
                        <a:t>-</a:t>
                      </a:r>
                      <a:endParaRPr lang="fr-BE" sz="1400" dirty="0">
                        <a:effectLst/>
                        <a:latin typeface="Calibri"/>
                        <a:ea typeface="Calibri"/>
                        <a:cs typeface="Times New Roman"/>
                      </a:endParaRPr>
                    </a:p>
                  </a:txBody>
                  <a:tcPr marL="0" marR="0" marT="0" marB="0" anchor="b"/>
                </a:tc>
              </a:tr>
              <a:tr h="539097">
                <a:tc>
                  <a:txBody>
                    <a:bodyPr/>
                    <a:lstStyle/>
                    <a:p>
                      <a:pPr algn="just">
                        <a:lnSpc>
                          <a:spcPct val="115000"/>
                        </a:lnSpc>
                        <a:spcAft>
                          <a:spcPts val="1000"/>
                        </a:spcAft>
                      </a:pPr>
                      <a:r>
                        <a:rPr lang="fr-FR" sz="1400" dirty="0">
                          <a:effectLst/>
                        </a:rPr>
                        <a:t>4</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EEG</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534</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FR" sz="1400" dirty="0">
                          <a:effectLst/>
                        </a:rPr>
                        <a:t>506</a:t>
                      </a:r>
                      <a:endParaRPr lang="fr-BE" sz="1400" dirty="0">
                        <a:effectLst/>
                        <a:latin typeface="Calibri"/>
                        <a:ea typeface="Calibri"/>
                        <a:cs typeface="Times New Roman"/>
                      </a:endParaRPr>
                    </a:p>
                  </a:txBody>
                  <a:tcPr marL="0" marR="0" marT="0" marB="0" anchor="b"/>
                </a:tc>
                <a:tc>
                  <a:txBody>
                    <a:bodyPr/>
                    <a:lstStyle/>
                    <a:p>
                      <a:pPr algn="just">
                        <a:lnSpc>
                          <a:spcPct val="115000"/>
                        </a:lnSpc>
                        <a:spcAft>
                          <a:spcPts val="1000"/>
                        </a:spcAft>
                      </a:pPr>
                      <a:r>
                        <a:rPr lang="fr-BE" sz="1400" dirty="0" smtClean="0">
                          <a:effectLst/>
                          <a:latin typeface="Calibri"/>
                          <a:ea typeface="Calibri"/>
                          <a:cs typeface="Times New Roman"/>
                        </a:rPr>
                        <a:t>-</a:t>
                      </a:r>
                      <a:endParaRPr lang="fr-BE" sz="1400" dirty="0">
                        <a:effectLst/>
                        <a:latin typeface="Calibri"/>
                        <a:ea typeface="Calibri"/>
                        <a:cs typeface="Times New Roman"/>
                      </a:endParaRPr>
                    </a:p>
                  </a:txBody>
                  <a:tcPr marL="0" marR="0" marT="0" marB="0" anchor="b"/>
                </a:tc>
              </a:tr>
            </a:tbl>
          </a:graphicData>
        </a:graphic>
      </p:graphicFrame>
      <p:sp>
        <p:nvSpPr>
          <p:cNvPr id="54315" name="Rectangle 1"/>
          <p:cNvSpPr>
            <a:spLocks noChangeArrowheads="1"/>
          </p:cNvSpPr>
          <p:nvPr/>
        </p:nvSpPr>
        <p:spPr bwMode="auto">
          <a:xfrm>
            <a:off x="3059113" y="299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dirty="0">
                <a:solidFill>
                  <a:srgbClr val="000000"/>
                </a:solidFill>
                <a:cs typeface="Times New Roman" pitchFamily="18" charset="0"/>
              </a:rPr>
              <a:t>Table 4.10. Reaction Limes and EEGs of Africans and Europeans</a:t>
            </a:r>
            <a:endParaRPr lang="fr-BE" sz="600" dirty="0">
              <a:latin typeface="Arial" charset="0"/>
            </a:endParaRPr>
          </a:p>
          <a:p>
            <a:pPr eaLnBrk="0" hangingPunct="0"/>
            <a:endParaRPr lang="fr-BE" dirty="0">
              <a:latin typeface="Arial" charset="0"/>
            </a:endParaRPr>
          </a:p>
        </p:txBody>
      </p:sp>
      <p:pic>
        <p:nvPicPr>
          <p:cNvPr id="54316" name="Picture 3" descr="http://websites.pdesas.org/sheppler/2010/10/27/120061/file.as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4081463"/>
            <a:ext cx="28575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7709"/>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idx="1"/>
          </p:nvPr>
        </p:nvSpPr>
        <p:spPr>
          <a:xfrm>
            <a:off x="19050" y="44450"/>
            <a:ext cx="9090025" cy="6813550"/>
          </a:xfrm>
        </p:spPr>
        <p:txBody>
          <a:bodyPr rtlCol="0">
            <a:normAutofit/>
          </a:bodyPr>
          <a:lstStyle/>
          <a:p>
            <a:pPr eaLnBrk="1" fontAlgn="auto" hangingPunct="1">
              <a:spcAft>
                <a:spcPts val="0"/>
              </a:spcAft>
              <a:buFont typeface="Arial" pitchFamily="34" charset="0"/>
              <a:buChar char="•"/>
              <a:defRPr/>
            </a:pPr>
            <a:r>
              <a:rPr lang="fr-FR" sz="1400" b="1" dirty="0"/>
              <a:t>9. Les amérindiens</a:t>
            </a:r>
            <a:endParaRPr lang="fr-BE" sz="1400" b="1" dirty="0"/>
          </a:p>
          <a:p>
            <a:pPr marL="0" indent="0" eaLnBrk="1" fontAlgn="auto" hangingPunct="1">
              <a:spcAft>
                <a:spcPts val="0"/>
              </a:spcAft>
              <a:buFont typeface="Arial" pitchFamily="34" charset="0"/>
              <a:buNone/>
              <a:defRPr/>
            </a:pPr>
            <a:r>
              <a:rPr lang="fr-FR" sz="1400" dirty="0"/>
              <a:t>Les Amérindiens ont évolué à partir de peuples qui ont émigré de l’Asie du nord vers l’Alaska en passant par le détroit de Behring, et ont ensuite fait leur chemin vers l’Amérique aux alentours de -40.000 ans. Il aura fallu plusieurs milliers d'années à ces peuples pour faire leur chemin de l'Alaska à l'Amérique du Sud. Ils étaient isolés des autres races et ont évolué en amérindiens.</a:t>
            </a:r>
            <a:endParaRPr lang="fr-BE" sz="1400" dirty="0"/>
          </a:p>
          <a:p>
            <a:pPr marL="0" indent="0" eaLnBrk="1" fontAlgn="auto" hangingPunct="1">
              <a:spcAft>
                <a:spcPts val="0"/>
              </a:spcAft>
              <a:buFont typeface="Arial" pitchFamily="34" charset="0"/>
              <a:buNone/>
              <a:defRPr/>
            </a:pPr>
            <a:r>
              <a:rPr lang="fr-FR" sz="1400" dirty="0"/>
              <a:t>L'origine commune et relativement récente de ces deux races (esquimaux et amérindiens) est apparente. Similitudes génétiques : groupe sanguin rhésus négatif rare dans ces deux populations et le groupe sanguin Diego est unique chez elles. Elles ont également toutes deux une texture capillaire similaire, des cheveux noirs, des incisives particulières et l’os inca dans le crâne.</a:t>
            </a:r>
            <a:endParaRPr lang="fr-BE" sz="1400" dirty="0"/>
          </a:p>
          <a:p>
            <a:pPr eaLnBrk="1" fontAlgn="auto" hangingPunct="1">
              <a:spcAft>
                <a:spcPts val="0"/>
              </a:spcAft>
              <a:buFont typeface="Arial" pitchFamily="34" charset="0"/>
              <a:buChar char="•"/>
              <a:defRPr/>
            </a:pPr>
            <a:endParaRPr lang="fr-BE" sz="1400" dirty="0"/>
          </a:p>
        </p:txBody>
      </p:sp>
      <p:sp>
        <p:nvSpPr>
          <p:cNvPr id="2" name="Espace réservé du numéro de diapositive 1"/>
          <p:cNvSpPr>
            <a:spLocks noGrp="1"/>
          </p:cNvSpPr>
          <p:nvPr>
            <p:ph type="sldNum" sz="quarter" idx="12"/>
          </p:nvPr>
        </p:nvSpPr>
        <p:spPr/>
        <p:txBody>
          <a:bodyPr/>
          <a:lstStyle/>
          <a:p>
            <a:pPr>
              <a:defRPr/>
            </a:pPr>
            <a:fld id="{7626DA17-C55B-4C97-934E-6458B8E6BF24}" type="slidenum">
              <a:rPr lang="fr-BE"/>
              <a:pPr>
                <a:defRPr/>
              </a:pPr>
              <a:t>7</a:t>
            </a:fld>
            <a:endParaRPr lang="fr-BE" dirty="0"/>
          </a:p>
        </p:txBody>
      </p:sp>
      <p:pic>
        <p:nvPicPr>
          <p:cNvPr id="81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349500"/>
            <a:ext cx="4968875" cy="38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65839"/>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4A1BB599-CA58-4B9A-90D1-AC19CF35CCD0}" type="slidenum">
              <a:rPr lang="fr-BE"/>
              <a:pPr>
                <a:defRPr/>
              </a:pPr>
              <a:t>70</a:t>
            </a:fld>
            <a:endParaRPr lang="fr-BE" dirty="0"/>
          </a:p>
        </p:txBody>
      </p:sp>
      <p:pic>
        <p:nvPicPr>
          <p:cNvPr id="55299" name="Picture 2" descr="http://3.bp.blogspot.com/-YoXpStxSr2s/TezL4xix6nI/AAAAAAAABSM/bcml5ztFRU4/s1600/sat_ra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048" y="371443"/>
            <a:ext cx="58864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ZoneTexte 5"/>
          <p:cNvSpPr txBox="1">
            <a:spLocks noChangeArrowheads="1"/>
          </p:cNvSpPr>
          <p:nvPr/>
        </p:nvSpPr>
        <p:spPr bwMode="auto">
          <a:xfrm>
            <a:off x="1683365" y="3143"/>
            <a:ext cx="5948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Meilleure efficience du système nerveux central des hauts Q.I</a:t>
            </a:r>
          </a:p>
        </p:txBody>
      </p:sp>
      <p:sp>
        <p:nvSpPr>
          <p:cNvPr id="55301" name="ZoneTexte 1"/>
          <p:cNvSpPr txBox="1">
            <a:spLocks noChangeArrowheads="1"/>
          </p:cNvSpPr>
          <p:nvPr/>
        </p:nvSpPr>
        <p:spPr bwMode="auto">
          <a:xfrm>
            <a:off x="6804248" y="1205012"/>
            <a:ext cx="1978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&gt; Ou = à 160 de Q.I</a:t>
            </a:r>
          </a:p>
        </p:txBody>
      </p:sp>
      <p:sp>
        <p:nvSpPr>
          <p:cNvPr id="55302" name="ZoneTexte 4"/>
          <p:cNvSpPr txBox="1">
            <a:spLocks noChangeArrowheads="1"/>
          </p:cNvSpPr>
          <p:nvPr/>
        </p:nvSpPr>
        <p:spPr bwMode="auto">
          <a:xfrm>
            <a:off x="6804248" y="836712"/>
            <a:ext cx="1946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&lt; ou = à 130 de Q.I</a:t>
            </a:r>
          </a:p>
        </p:txBody>
      </p:sp>
      <p:sp>
        <p:nvSpPr>
          <p:cNvPr id="2" name="ZoneTexte 1"/>
          <p:cNvSpPr txBox="1"/>
          <p:nvPr/>
        </p:nvSpPr>
        <p:spPr>
          <a:xfrm>
            <a:off x="80099" y="4941168"/>
            <a:ext cx="8856984" cy="1754326"/>
          </a:xfrm>
          <a:prstGeom prst="rect">
            <a:avLst/>
          </a:prstGeom>
          <a:noFill/>
        </p:spPr>
        <p:txBody>
          <a:bodyPr wrap="square" rtlCol="0">
            <a:spAutoFit/>
          </a:bodyPr>
          <a:lstStyle/>
          <a:p>
            <a:r>
              <a:rPr lang="fr-FR" dirty="0"/>
              <a:t>Les temps de réaction sont mesurés comme suit: Le testé est placé devant une petite lampe qui va s'allumer. Chaque fois que c'est le cas, il appuie simplement sur le bouton placé devant lui, le plus rapidement possible</a:t>
            </a:r>
            <a:r>
              <a:rPr lang="fr-FR" dirty="0" smtClean="0"/>
              <a:t>.</a:t>
            </a:r>
            <a:r>
              <a:rPr lang="fr-FR" dirty="0"/>
              <a:t/>
            </a:r>
            <a:br>
              <a:rPr lang="fr-FR" dirty="0"/>
            </a:br>
            <a:r>
              <a:rPr lang="fr-FR" dirty="0"/>
              <a:t>C'est un signe de l'efficience du système nerveux puisque c'est en quelque sorte un traitement basique de l'information qui doit arriver au cerveau. Les temps de réaction sont mesurés en millisecondes.</a:t>
            </a:r>
            <a:endParaRPr lang="fr-BE" dirty="0"/>
          </a:p>
        </p:txBody>
      </p:sp>
    </p:spTree>
  </p:cSld>
  <p:clrMapOvr>
    <a:masterClrMapping/>
  </p:clrMapOvr>
  <p:transition spd="slow" advTm="14263"/>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71</a:t>
            </a:fld>
            <a:endParaRPr lang="fr-B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75" y="1076325"/>
            <a:ext cx="6646863"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0" y="6550223"/>
            <a:ext cx="7506607" cy="307777"/>
          </a:xfrm>
          <a:prstGeom prst="rect">
            <a:avLst/>
          </a:prstGeom>
          <a:noFill/>
        </p:spPr>
        <p:txBody>
          <a:bodyPr wrap="none" rtlCol="0">
            <a:spAutoFit/>
          </a:bodyPr>
          <a:lstStyle/>
          <a:p>
            <a:r>
              <a:rPr lang="fr-BE" sz="1400" dirty="0" smtClean="0"/>
              <a:t>Image extraite de « clocking the mind: mental chronometry and individual differences, Jensen, 2006.</a:t>
            </a:r>
            <a:endParaRPr lang="fr-BE" sz="1400" dirty="0"/>
          </a:p>
        </p:txBody>
      </p:sp>
    </p:spTree>
    <p:extLst>
      <p:ext uri="{BB962C8B-B14F-4D97-AF65-F5344CB8AC3E}">
        <p14:creationId xmlns:p14="http://schemas.microsoft.com/office/powerpoint/2010/main" val="32882599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72</a:t>
            </a:fld>
            <a:endParaRPr lang="fr-B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075" y="1676400"/>
            <a:ext cx="6418263"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702" y="6550223"/>
            <a:ext cx="8826174" cy="307777"/>
          </a:xfrm>
          <a:prstGeom prst="rect">
            <a:avLst/>
          </a:prstGeom>
        </p:spPr>
        <p:txBody>
          <a:bodyPr wrap="square">
            <a:spAutoFit/>
          </a:bodyPr>
          <a:lstStyle/>
          <a:p>
            <a:r>
              <a:rPr lang="fr-BE" sz="1400" dirty="0"/>
              <a:t>Image extraite de « clocking the mind: mental chronometry and individual differences, Jensen, 2006.</a:t>
            </a:r>
          </a:p>
        </p:txBody>
      </p:sp>
    </p:spTree>
    <p:extLst>
      <p:ext uri="{BB962C8B-B14F-4D97-AF65-F5344CB8AC3E}">
        <p14:creationId xmlns:p14="http://schemas.microsoft.com/office/powerpoint/2010/main" val="17918968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4624"/>
            <a:ext cx="8229600" cy="1143000"/>
          </a:xfrm>
        </p:spPr>
        <p:txBody>
          <a:bodyPr/>
          <a:lstStyle/>
          <a:p>
            <a:r>
              <a:rPr lang="fr-BE" dirty="0" smtClean="0"/>
              <a:t>9. « Inspection time »</a:t>
            </a:r>
            <a:endParaRPr lang="fr-BE" dirty="0"/>
          </a:p>
        </p:txBody>
      </p:sp>
      <p:sp>
        <p:nvSpPr>
          <p:cNvPr id="3" name="Espace réservé du contenu 2"/>
          <p:cNvSpPr>
            <a:spLocks noGrp="1"/>
          </p:cNvSpPr>
          <p:nvPr>
            <p:ph idx="1"/>
          </p:nvPr>
        </p:nvSpPr>
        <p:spPr>
          <a:xfrm>
            <a:off x="308131" y="1196752"/>
            <a:ext cx="8229600" cy="4525963"/>
          </a:xfrm>
        </p:spPr>
        <p:txBody>
          <a:bodyPr/>
          <a:lstStyle/>
          <a:p>
            <a:r>
              <a:rPr lang="fr-BE" sz="1800" dirty="0" smtClean="0"/>
              <a:t>« L’inspection time » ou temps d’inspection mesure la vitesse du traitement de l’information visuelle ou auditive. Les mesures « d’inspection time » sont corrélées à +0,7 avec le Q.I.</a:t>
            </a:r>
          </a:p>
          <a:p>
            <a:r>
              <a:rPr lang="fr-BE" sz="1800" dirty="0" smtClean="0"/>
              <a:t>Dans ce genre de tests, deux barres de longueurs inégales apparaissent à l’écran pendant un certain temps (en millisecondes). On demande ensuite aux testés quelle était la barre la plus longue, celle de droite ou celle de gauche ?</a:t>
            </a:r>
          </a:p>
          <a:p>
            <a:endParaRPr lang="fr-BE" sz="1800" dirty="0"/>
          </a:p>
          <a:p>
            <a:endParaRPr lang="fr-BE" sz="1800" dirty="0" smtClean="0"/>
          </a:p>
          <a:p>
            <a:endParaRPr lang="fr-BE" sz="1800" dirty="0"/>
          </a:p>
          <a:p>
            <a:endParaRPr lang="fr-BE" sz="1800" dirty="0" smtClean="0"/>
          </a:p>
          <a:p>
            <a:endParaRPr lang="fr-BE" sz="1800" dirty="0"/>
          </a:p>
          <a:p>
            <a:endParaRPr lang="fr-BE" sz="1800" dirty="0" smtClean="0"/>
          </a:p>
          <a:p>
            <a:endParaRPr lang="fr-BE" sz="1800" dirty="0"/>
          </a:p>
          <a:p>
            <a:endParaRPr lang="fr-BE" sz="1800" dirty="0" smtClean="0"/>
          </a:p>
          <a:p>
            <a:r>
              <a:rPr lang="fr-BE" sz="1800" dirty="0" smtClean="0"/>
              <a:t>Les hauts Q.I traitent l’information visuelle ou auditive plus rapidement. Ils ont des temps d’inspection (inspection time) plus petits.</a:t>
            </a:r>
          </a:p>
          <a:p>
            <a:endParaRPr lang="fr-BE" sz="1800" dirty="0"/>
          </a:p>
          <a:p>
            <a:endParaRPr lang="fr-BE" sz="1800" dirty="0" smtClean="0"/>
          </a:p>
          <a:p>
            <a:endParaRPr lang="fr-BE" sz="1800" dirty="0"/>
          </a:p>
          <a:p>
            <a:endParaRPr lang="fr-BE" sz="1800" dirty="0" smtClean="0"/>
          </a:p>
          <a:p>
            <a:endParaRPr lang="fr-BE" sz="1800" dirty="0"/>
          </a:p>
          <a:p>
            <a:endParaRPr lang="fr-BE" sz="1800" dirty="0" smtClean="0"/>
          </a:p>
          <a:p>
            <a:endParaRPr lang="fr-BE" sz="1800" dirty="0"/>
          </a:p>
          <a:p>
            <a:pPr marL="0" indent="0">
              <a:buNone/>
            </a:pPr>
            <a:r>
              <a:rPr lang="fr-BE" dirty="0" smtClean="0"/>
              <a:t/>
            </a:r>
            <a:br>
              <a:rPr lang="fr-BE" dirty="0" smtClean="0"/>
            </a:br>
            <a:r>
              <a:rPr lang="fr-BE" dirty="0" smtClean="0"/>
              <a:t/>
            </a:r>
            <a:br>
              <a:rPr lang="fr-BE" dirty="0" smtClean="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73</a:t>
            </a:fld>
            <a:endParaRPr lang="fr-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7443" y="3284984"/>
            <a:ext cx="3990975"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94613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445938"/>
            <a:ext cx="8229600" cy="4525963"/>
          </a:xfrm>
        </p:spPr>
        <p:txBody>
          <a:bodyPr/>
          <a:lstStyle/>
          <a:p>
            <a:pPr marL="0" indent="0">
              <a:buNone/>
            </a:pPr>
            <a:r>
              <a:rPr lang="fr-BE" dirty="0" smtClean="0"/>
              <a:t>On trouve une différence significative, en terme d’inspection time, entre les races.</a:t>
            </a:r>
            <a:br>
              <a:rPr lang="fr-BE" dirty="0" smtClean="0"/>
            </a:b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74</a:t>
            </a:fld>
            <a:endParaRPr lang="fr-B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930" y="1988840"/>
            <a:ext cx="6148164" cy="377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2227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smtClean="0"/>
              <a:t>10. Admixture européenne chez les afro-américains.</a:t>
            </a:r>
            <a:endParaRPr lang="fr-BE" dirty="0"/>
          </a:p>
        </p:txBody>
      </p:sp>
      <p:sp>
        <p:nvSpPr>
          <p:cNvPr id="3" name="Espace réservé du contenu 2"/>
          <p:cNvSpPr>
            <a:spLocks noGrp="1"/>
          </p:cNvSpPr>
          <p:nvPr>
            <p:ph idx="1"/>
          </p:nvPr>
        </p:nvSpPr>
        <p:spPr/>
        <p:txBody>
          <a:bodyPr rtlCol="0">
            <a:normAutofit fontScale="85000" lnSpcReduction="20000"/>
          </a:bodyPr>
          <a:lstStyle/>
          <a:p>
            <a:pPr eaLnBrk="1" fontAlgn="auto" hangingPunct="1">
              <a:spcAft>
                <a:spcPts val="0"/>
              </a:spcAft>
              <a:buFont typeface="Arial" pitchFamily="34" charset="0"/>
              <a:buChar char="•"/>
              <a:defRPr/>
            </a:pPr>
            <a:r>
              <a:rPr lang="fr-BE" dirty="0"/>
              <a:t>Plus l’admixture </a:t>
            </a:r>
            <a:r>
              <a:rPr lang="fr-BE" dirty="0" smtClean="0"/>
              <a:t>européenne </a:t>
            </a:r>
            <a:r>
              <a:rPr lang="fr-BE" dirty="0"/>
              <a:t>est </a:t>
            </a:r>
            <a:r>
              <a:rPr lang="fr-BE" dirty="0" smtClean="0"/>
              <a:t>importante chez les afro-américains, </a:t>
            </a:r>
            <a:r>
              <a:rPr lang="fr-BE" dirty="0"/>
              <a:t>plus le poids cérébral </a:t>
            </a:r>
            <a:r>
              <a:rPr lang="fr-BE" dirty="0" smtClean="0"/>
              <a:t>moyen </a:t>
            </a:r>
            <a:r>
              <a:rPr lang="fr-BE" dirty="0"/>
              <a:t>est </a:t>
            </a:r>
            <a:r>
              <a:rPr lang="fr-BE" dirty="0" smtClean="0"/>
              <a:t>élevé. </a:t>
            </a:r>
            <a:r>
              <a:rPr lang="fr-BE" dirty="0"/>
              <a:t>Plus </a:t>
            </a:r>
            <a:r>
              <a:rPr lang="fr-BE" dirty="0" smtClean="0"/>
              <a:t>l’admixture </a:t>
            </a:r>
            <a:r>
              <a:rPr lang="fr-BE" dirty="0"/>
              <a:t>blanche est importante et plus le Q.I des noirs est important</a:t>
            </a:r>
            <a:r>
              <a:rPr lang="fr-BE" dirty="0" smtClean="0"/>
              <a:t>.</a:t>
            </a:r>
          </a:p>
          <a:p>
            <a:pPr eaLnBrk="1" fontAlgn="auto" hangingPunct="1">
              <a:spcAft>
                <a:spcPts val="0"/>
              </a:spcAft>
              <a:buFont typeface="Arial" pitchFamily="34" charset="0"/>
              <a:buChar char="•"/>
              <a:defRPr/>
            </a:pPr>
            <a:r>
              <a:rPr lang="fr-BE" dirty="0" smtClean="0"/>
              <a:t>Corrélation de -0,91 entre la pigmentation cutanée et le Q.I (Larivée, 2009)</a:t>
            </a:r>
          </a:p>
          <a:p>
            <a:pPr eaLnBrk="1" fontAlgn="auto" hangingPunct="1">
              <a:spcAft>
                <a:spcPts val="0"/>
              </a:spcAft>
              <a:buFont typeface="Arial" pitchFamily="34" charset="0"/>
              <a:buChar char="•"/>
              <a:defRPr/>
            </a:pPr>
            <a:r>
              <a:rPr lang="fr-BE" dirty="0" smtClean="0"/>
              <a:t>Q.I moyen des africains: 80</a:t>
            </a:r>
          </a:p>
          <a:p>
            <a:pPr eaLnBrk="1" fontAlgn="auto" hangingPunct="1">
              <a:spcAft>
                <a:spcPts val="0"/>
              </a:spcAft>
              <a:buFont typeface="Arial" pitchFamily="34" charset="0"/>
              <a:buChar char="•"/>
              <a:defRPr/>
            </a:pPr>
            <a:r>
              <a:rPr lang="fr-BE" dirty="0" smtClean="0"/>
              <a:t>25 pourcent d’ascendance européenne: 85 (afro-américains)</a:t>
            </a:r>
          </a:p>
          <a:p>
            <a:pPr eaLnBrk="1" fontAlgn="auto" hangingPunct="1">
              <a:spcAft>
                <a:spcPts val="0"/>
              </a:spcAft>
              <a:buFont typeface="Arial" pitchFamily="34" charset="0"/>
              <a:buChar char="•"/>
              <a:defRPr/>
            </a:pPr>
            <a:r>
              <a:rPr lang="fr-BE" dirty="0" smtClean="0"/>
              <a:t>Q.I moyen des mulâtres: 90</a:t>
            </a:r>
          </a:p>
          <a:p>
            <a:pPr eaLnBrk="1" fontAlgn="auto" hangingPunct="1">
              <a:spcAft>
                <a:spcPts val="0"/>
              </a:spcAft>
              <a:buFont typeface="Arial" pitchFamily="34" charset="0"/>
              <a:buChar char="•"/>
              <a:defRPr/>
            </a:pPr>
            <a:r>
              <a:rPr lang="fr-BE" dirty="0" smtClean="0"/>
              <a:t>Q.I moyen pour 75 pourcent d’ascendance européenne: 95</a:t>
            </a:r>
          </a:p>
          <a:p>
            <a:pPr eaLnBrk="1" fontAlgn="auto" hangingPunct="1">
              <a:spcAft>
                <a:spcPts val="0"/>
              </a:spcAft>
              <a:buFont typeface="Arial" pitchFamily="34" charset="0"/>
              <a:buChar char="•"/>
              <a:defRPr/>
            </a:pPr>
            <a:endParaRPr lang="fr-BE" dirty="0"/>
          </a:p>
        </p:txBody>
      </p:sp>
      <p:sp>
        <p:nvSpPr>
          <p:cNvPr id="4" name="Espace réservé du numéro de diapositive 3"/>
          <p:cNvSpPr>
            <a:spLocks noGrp="1"/>
          </p:cNvSpPr>
          <p:nvPr>
            <p:ph type="sldNum" sz="quarter" idx="12"/>
          </p:nvPr>
        </p:nvSpPr>
        <p:spPr/>
        <p:txBody>
          <a:bodyPr/>
          <a:lstStyle/>
          <a:p>
            <a:pPr>
              <a:defRPr/>
            </a:pPr>
            <a:fld id="{DA47860E-DFD3-4D88-BBCB-2457E0FCDA85}" type="slidenum">
              <a:rPr lang="fr-BE"/>
              <a:pPr>
                <a:defRPr/>
              </a:pPr>
              <a:t>75</a:t>
            </a:fld>
            <a:endParaRPr lang="fr-BE" dirty="0"/>
          </a:p>
        </p:txBody>
      </p:sp>
    </p:spTree>
  </p:cSld>
  <p:clrMapOvr>
    <a:masterClrMapping/>
  </p:clrMapOvr>
  <p:transition spd="slow" advTm="6628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1"/>
          <p:cNvSpPr>
            <a:spLocks noGrp="1"/>
          </p:cNvSpPr>
          <p:nvPr>
            <p:ph type="title"/>
          </p:nvPr>
        </p:nvSpPr>
        <p:spPr>
          <a:xfrm>
            <a:off x="323528" y="-171400"/>
            <a:ext cx="7993063" cy="903287"/>
          </a:xfrm>
        </p:spPr>
        <p:txBody>
          <a:bodyPr/>
          <a:lstStyle/>
          <a:p>
            <a:pPr eaLnBrk="1" hangingPunct="1"/>
            <a:r>
              <a:rPr lang="fr-BE" sz="2200" dirty="0" smtClean="0"/>
              <a:t>11. 76 traits musculo-squelettiques</a:t>
            </a:r>
          </a:p>
        </p:txBody>
      </p:sp>
      <p:sp>
        <p:nvSpPr>
          <p:cNvPr id="3" name="Espace réservé du contenu 2"/>
          <p:cNvSpPr>
            <a:spLocks noGrp="1"/>
          </p:cNvSpPr>
          <p:nvPr>
            <p:ph idx="1"/>
          </p:nvPr>
        </p:nvSpPr>
        <p:spPr>
          <a:xfrm>
            <a:off x="71437" y="593725"/>
            <a:ext cx="9072563" cy="6264275"/>
          </a:xfrm>
        </p:spPr>
        <p:txBody>
          <a:bodyPr rtlCol="0">
            <a:normAutofit fontScale="47500" lnSpcReduction="20000"/>
          </a:bodyPr>
          <a:lstStyle/>
          <a:p>
            <a:pPr eaLnBrk="1" fontAlgn="auto" hangingPunct="1">
              <a:spcAft>
                <a:spcPts val="0"/>
              </a:spcAft>
              <a:buFont typeface="Arial" pitchFamily="34" charset="0"/>
              <a:buChar char="•"/>
              <a:defRPr/>
            </a:pPr>
            <a:r>
              <a:rPr lang="fr-BE" dirty="0"/>
              <a:t>Les différences raciales de capacité </a:t>
            </a:r>
            <a:r>
              <a:rPr lang="fr-BE" dirty="0" smtClean="0"/>
              <a:t>crânienne </a:t>
            </a:r>
            <a:r>
              <a:rPr lang="fr-BE" dirty="0"/>
              <a:t>sont corrélées à 76 traits musculo squelettiques identifiés dans des ouvrages standards d’anatomie évolutive comme étant systématiquement liés à une augmentation de la </a:t>
            </a:r>
            <a:r>
              <a:rPr lang="fr-BE" dirty="0" smtClean="0"/>
              <a:t>capacité crânienne et de l’intelligence </a:t>
            </a:r>
            <a:r>
              <a:rPr lang="fr-BE" dirty="0"/>
              <a:t>chez les </a:t>
            </a:r>
            <a:r>
              <a:rPr lang="fr-BE" dirty="0" smtClean="0"/>
              <a:t>hominidés</a:t>
            </a:r>
            <a:r>
              <a:rPr lang="fr-BE" dirty="0"/>
              <a:t> </a:t>
            </a:r>
            <a:r>
              <a:rPr lang="fr-BE" dirty="0" smtClean="0"/>
              <a:t>(voir dia 62-70).</a:t>
            </a:r>
          </a:p>
          <a:p>
            <a:pPr eaLnBrk="1" fontAlgn="auto" hangingPunct="1">
              <a:spcAft>
                <a:spcPts val="0"/>
              </a:spcAft>
              <a:buFont typeface="Arial" pitchFamily="34" charset="0"/>
              <a:buChar char="•"/>
              <a:defRPr/>
            </a:pPr>
            <a:endParaRPr lang="fr-BE" dirty="0" smtClean="0"/>
          </a:p>
          <a:p>
            <a:pPr eaLnBrk="1" fontAlgn="auto" hangingPunct="1">
              <a:spcAft>
                <a:spcPts val="0"/>
              </a:spcAft>
              <a:buFont typeface="Arial" pitchFamily="34" charset="0"/>
              <a:buChar char="•"/>
              <a:defRPr/>
            </a:pPr>
            <a:r>
              <a:rPr lang="fr-BE" dirty="0" smtClean="0"/>
              <a:t>Parmi </a:t>
            </a:r>
            <a:r>
              <a:rPr lang="fr-BE" dirty="0"/>
              <a:t>ces différences, on retrouve </a:t>
            </a:r>
            <a:r>
              <a:rPr lang="fr-BE" dirty="0" smtClean="0"/>
              <a:t>:</a:t>
            </a:r>
          </a:p>
          <a:p>
            <a:pPr marL="0" indent="0" eaLnBrk="1" fontAlgn="auto" hangingPunct="1">
              <a:spcAft>
                <a:spcPts val="0"/>
              </a:spcAft>
              <a:buFont typeface="Arial" pitchFamily="34" charset="0"/>
              <a:buNone/>
              <a:defRPr/>
            </a:pPr>
            <a:r>
              <a:rPr lang="fr-BE" dirty="0"/>
              <a:t/>
            </a:r>
            <a:br>
              <a:rPr lang="fr-BE" dirty="0"/>
            </a:br>
            <a:r>
              <a:rPr lang="fr-BE" dirty="0"/>
              <a:t>-Le diamètre transversal du pelvis : L’augmentation de la capacité crânienne et de l’intelligence a été de paire avec une augmentation du diamètre transversal du pelvis, pour permettre le passage du crâne à la naissance. Les africains ont un diamètre pelvien significativement plus petit que celui des européens. (27,4 cm contre seulement 24,6 pour les africains</a:t>
            </a:r>
            <a:r>
              <a:rPr lang="fr-BE" dirty="0" smtClean="0"/>
              <a:t>). Les est-asiatiques ont un diamètre pelvien supérieur à celui des européens.</a:t>
            </a:r>
          </a:p>
          <a:p>
            <a:pPr marL="0" indent="0" eaLnBrk="1" fontAlgn="auto" hangingPunct="1">
              <a:spcAft>
                <a:spcPts val="0"/>
              </a:spcAft>
              <a:buFont typeface="Arial" pitchFamily="34" charset="0"/>
              <a:buNone/>
              <a:defRPr/>
            </a:pPr>
            <a:r>
              <a:rPr lang="fr-BE" dirty="0"/>
              <a:t/>
            </a:r>
            <a:br>
              <a:rPr lang="fr-BE" dirty="0"/>
            </a:br>
            <a:r>
              <a:rPr lang="fr-BE" dirty="0"/>
              <a:t>-En conséquence d’un pelvis plus large, le fémur, (l’os de la cuisse) qui s’insère au niveau du bassin, s’est incurvé puisqu’en dépit d’un bassin qui grandissait, espaçant les insérions fémorales et provoquant un angle plus large pour la sortie des deux fémurs, il fallait impérativement que le genou fasse une jonction correcte avec le péroné, provoquant une incurvation du fémur. Les </a:t>
            </a:r>
            <a:r>
              <a:rPr lang="fr-BE" dirty="0" smtClean="0"/>
              <a:t>européens ont </a:t>
            </a:r>
            <a:r>
              <a:rPr lang="fr-BE" dirty="0"/>
              <a:t>une incurvation fémorale significativement plus importante que celle des </a:t>
            </a:r>
            <a:r>
              <a:rPr lang="fr-BE" dirty="0" smtClean="0"/>
              <a:t>africains</a:t>
            </a:r>
            <a:r>
              <a:rPr lang="fr-BE" dirty="0"/>
              <a:t> </a:t>
            </a:r>
            <a:r>
              <a:rPr lang="fr-BE" dirty="0" smtClean="0"/>
              <a:t>et significativement moins importante que celle des est-asiatiques.</a:t>
            </a:r>
          </a:p>
          <a:p>
            <a:pPr marL="0" indent="0" eaLnBrk="1" fontAlgn="auto" hangingPunct="1">
              <a:spcAft>
                <a:spcPts val="0"/>
              </a:spcAft>
              <a:buFont typeface="Arial" pitchFamily="34" charset="0"/>
              <a:buNone/>
              <a:defRPr/>
            </a:pPr>
            <a:r>
              <a:rPr lang="fr-BE" dirty="0"/>
              <a:t/>
            </a:r>
            <a:br>
              <a:rPr lang="fr-BE" dirty="0"/>
            </a:br>
            <a:r>
              <a:rPr lang="fr-BE" dirty="0"/>
              <a:t>-Tandis que l’intelligence et la capacité crânienne ont augmenté, les crânes sont devenus plus sphériques et profonds. Les européens ont des cerveaux significativement plus sphériques, plus profonds et plus </a:t>
            </a:r>
            <a:r>
              <a:rPr lang="fr-BE" dirty="0" smtClean="0"/>
              <a:t>gros</a:t>
            </a:r>
            <a:r>
              <a:rPr lang="fr-BE" dirty="0"/>
              <a:t> </a:t>
            </a:r>
            <a:r>
              <a:rPr lang="fr-BE" dirty="0" smtClean="0"/>
              <a:t>que les africains.</a:t>
            </a:r>
          </a:p>
          <a:p>
            <a:pPr marL="0" indent="0" eaLnBrk="1" fontAlgn="auto" hangingPunct="1">
              <a:spcAft>
                <a:spcPts val="0"/>
              </a:spcAft>
              <a:buFont typeface="Arial" pitchFamily="34" charset="0"/>
              <a:buNone/>
              <a:defRPr/>
            </a:pPr>
            <a:r>
              <a:rPr lang="fr-BE" dirty="0"/>
              <a:t/>
            </a:r>
            <a:br>
              <a:rPr lang="fr-BE" dirty="0"/>
            </a:br>
            <a:r>
              <a:rPr lang="fr-BE" dirty="0"/>
              <a:t>-L’augmentation de la sphéricité a donc réduit les protubérances, notamment le processus mastoïde. Les blancs ont un processus mastoïde significativement plus petit que les noirs</a:t>
            </a:r>
            <a:r>
              <a:rPr lang="fr-BE" dirty="0" smtClean="0"/>
              <a:t>.</a:t>
            </a:r>
          </a:p>
          <a:p>
            <a:pPr marL="0" indent="0" eaLnBrk="1" fontAlgn="auto" hangingPunct="1">
              <a:spcAft>
                <a:spcPts val="0"/>
              </a:spcAft>
              <a:buFont typeface="Arial" pitchFamily="34" charset="0"/>
              <a:buNone/>
              <a:defRPr/>
            </a:pPr>
            <a:r>
              <a:rPr lang="fr-BE" dirty="0"/>
              <a:t/>
            </a:r>
            <a:br>
              <a:rPr lang="fr-BE" dirty="0"/>
            </a:br>
            <a:r>
              <a:rPr lang="fr-BE" dirty="0"/>
              <a:t>-L’augmentation de la capacité crânienne s’est produite vers l’avant du crâne, il en a résulté une diminution du prognathisme et une augmentation de l’orthognathisme (face plus plate). Les européens ont une face </a:t>
            </a:r>
            <a:r>
              <a:rPr lang="fr-BE" dirty="0" smtClean="0"/>
              <a:t>significativement </a:t>
            </a:r>
            <a:r>
              <a:rPr lang="fr-BE" dirty="0"/>
              <a:t>moins prognathe et plus orthognathes que les africains</a:t>
            </a:r>
            <a:r>
              <a:rPr lang="fr-BE" dirty="0" smtClean="0"/>
              <a:t>.</a:t>
            </a:r>
          </a:p>
          <a:p>
            <a:pPr marL="0" indent="0" eaLnBrk="1" fontAlgn="auto" hangingPunct="1">
              <a:spcAft>
                <a:spcPts val="0"/>
              </a:spcAft>
              <a:buFont typeface="Arial" pitchFamily="34" charset="0"/>
              <a:buNone/>
              <a:defRPr/>
            </a:pPr>
            <a:endParaRPr lang="fr-BE" dirty="0"/>
          </a:p>
          <a:p>
            <a:pPr marL="0" indent="0" eaLnBrk="1" fontAlgn="auto" hangingPunct="1">
              <a:spcAft>
                <a:spcPts val="0"/>
              </a:spcAft>
              <a:buNone/>
              <a:defRPr/>
            </a:pPr>
            <a:r>
              <a:rPr lang="fr-BE" dirty="0" smtClean="0"/>
              <a:t>Très instructif: </a:t>
            </a:r>
            <a:r>
              <a:rPr lang="fr-BE" dirty="0"/>
              <a:t>« </a:t>
            </a:r>
            <a:r>
              <a:rPr lang="fr-BE" dirty="0" smtClean="0"/>
              <a:t>Progressive changes in brain </a:t>
            </a:r>
            <a:r>
              <a:rPr lang="fr-BE" dirty="0"/>
              <a:t>s</a:t>
            </a:r>
            <a:r>
              <a:rPr lang="fr-BE" dirty="0" smtClean="0"/>
              <a:t>ize and musculo-</a:t>
            </a:r>
            <a:r>
              <a:rPr lang="fr-BE" dirty="0"/>
              <a:t>s</a:t>
            </a:r>
            <a:r>
              <a:rPr lang="fr-BE" dirty="0" smtClean="0"/>
              <a:t>keletal traits in seven hominoid Populations », Rushton, Human evolution, Vol. 19 (173-196) 2004.</a:t>
            </a:r>
            <a:endParaRPr lang="fr-BE" dirty="0"/>
          </a:p>
          <a:p>
            <a:pPr marL="0" indent="0" eaLnBrk="1" fontAlgn="auto" hangingPunct="1">
              <a:spcAft>
                <a:spcPts val="0"/>
              </a:spcAft>
              <a:buFont typeface="Arial" pitchFamily="34" charset="0"/>
              <a:buNone/>
              <a:defRPr/>
            </a:pPr>
            <a:r>
              <a:rPr lang="fr-BE" dirty="0">
                <a:hlinkClick r:id="rId3"/>
              </a:rPr>
              <a:t>http://www.ssc.uwo.ca/psychology/faculty/rushtonpdfs/2004%20Human%20Evolution.pdf</a:t>
            </a:r>
            <a:endParaRPr lang="fr-BE" dirty="0"/>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ED7786C4-B9F5-4068-937F-8C8786537B5E}" type="slidenum">
              <a:rPr lang="fr-BE"/>
              <a:pPr>
                <a:defRPr/>
              </a:pPr>
              <a:t>76</a:t>
            </a:fld>
            <a:endParaRPr lang="fr-BE" dirty="0"/>
          </a:p>
        </p:txBody>
      </p:sp>
    </p:spTree>
  </p:cSld>
  <p:clrMapOvr>
    <a:masterClrMapping/>
  </p:clrMapOvr>
  <p:transition spd="slow" advTm="94268"/>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77</a:t>
            </a:fld>
            <a:endParaRPr lang="fr-BE" dirty="0"/>
          </a:p>
        </p:txBody>
      </p:sp>
      <p:graphicFrame>
        <p:nvGraphicFramePr>
          <p:cNvPr id="10" name="Tableau 9"/>
          <p:cNvGraphicFramePr>
            <a:graphicFrameLocks noGrp="1"/>
          </p:cNvGraphicFramePr>
          <p:nvPr>
            <p:extLst>
              <p:ext uri="{D42A27DB-BD31-4B8C-83A1-F6EECF244321}">
                <p14:modId xmlns:p14="http://schemas.microsoft.com/office/powerpoint/2010/main" val="1301421804"/>
              </p:ext>
            </p:extLst>
          </p:nvPr>
        </p:nvGraphicFramePr>
        <p:xfrm>
          <a:off x="107504" y="116632"/>
          <a:ext cx="8881703" cy="6637571"/>
        </p:xfrm>
        <a:graphic>
          <a:graphicData uri="http://schemas.openxmlformats.org/drawingml/2006/table">
            <a:tbl>
              <a:tblPr firstRow="1" firstCol="1" bandRow="1">
                <a:tableStyleId>{5C22544A-7EE6-4342-B048-85BDC9FD1C3A}</a:tableStyleId>
              </a:tblPr>
              <a:tblGrid>
                <a:gridCol w="1171651"/>
                <a:gridCol w="1101436"/>
                <a:gridCol w="1101436"/>
                <a:gridCol w="1101436"/>
                <a:gridCol w="1101436"/>
                <a:gridCol w="1101436"/>
                <a:gridCol w="1101436"/>
                <a:gridCol w="1101436"/>
              </a:tblGrid>
              <a:tr h="386946">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Troglodytes (Chimpanzés)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Australopithèques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habilis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erectus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africains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européens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mongoloïdes</a:t>
                      </a:r>
                      <a:endParaRPr lang="fr-BE" sz="900" dirty="0">
                        <a:effectLst/>
                        <a:latin typeface="Calibri"/>
                        <a:ea typeface="Calibri"/>
                        <a:cs typeface="Times New Roman"/>
                      </a:endParaRPr>
                    </a:p>
                  </a:txBody>
                  <a:tcPr marL="40204" marR="40204" marT="0" marB="0"/>
                </a:tc>
              </a:tr>
              <a:tr h="622530">
                <a:tc>
                  <a:txBody>
                    <a:bodyPr/>
                    <a:lstStyle/>
                    <a:p>
                      <a:pPr marL="0" lvl="0" indent="0" algn="l">
                        <a:lnSpc>
                          <a:spcPct val="115000"/>
                        </a:lnSpc>
                        <a:spcAft>
                          <a:spcPts val="0"/>
                        </a:spcAft>
                        <a:buFont typeface="+mj-lt"/>
                        <a:buNone/>
                      </a:pPr>
                      <a:r>
                        <a:rPr lang="fr-BE" sz="900" dirty="0" smtClean="0">
                          <a:effectLst/>
                        </a:rPr>
                        <a:t>1. Intelligence </a:t>
                      </a:r>
                      <a:r>
                        <a:rPr lang="fr-BE" sz="900" dirty="0">
                          <a:effectLst/>
                        </a:rPr>
                        <a:t>générale (Q.I)</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22</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32</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42</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50</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80</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100</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105</a:t>
                      </a:r>
                      <a:endParaRPr lang="fr-BE" sz="900" dirty="0">
                        <a:effectLst/>
                        <a:latin typeface="Calibri"/>
                        <a:ea typeface="Calibri"/>
                        <a:cs typeface="Times New Roman"/>
                      </a:endParaRPr>
                    </a:p>
                  </a:txBody>
                  <a:tcPr marL="40204" marR="40204" marT="0" marB="0"/>
                </a:tc>
              </a:tr>
              <a:tr h="801900">
                <a:tc>
                  <a:txBody>
                    <a:bodyPr/>
                    <a:lstStyle/>
                    <a:p>
                      <a:pPr marL="0" lvl="0" indent="0" algn="l">
                        <a:lnSpc>
                          <a:spcPct val="115000"/>
                        </a:lnSpc>
                        <a:spcAft>
                          <a:spcPts val="0"/>
                        </a:spcAft>
                        <a:buFont typeface="+mj-lt"/>
                        <a:buNone/>
                      </a:pPr>
                      <a:r>
                        <a:rPr lang="fr-BE" sz="900" dirty="0" smtClean="0">
                          <a:effectLst/>
                        </a:rPr>
                        <a:t>2. Capacité </a:t>
                      </a:r>
                      <a:r>
                        <a:rPr lang="fr-BE" sz="900" dirty="0">
                          <a:effectLst/>
                        </a:rPr>
                        <a:t>cranienne (cm cubes)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380 (1)</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450 (2)</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650 (3)</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1000 (4)</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1267 (5)</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1346 (6)</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1364 (7)</a:t>
                      </a:r>
                      <a:endParaRPr lang="fr-BE" sz="900" dirty="0">
                        <a:effectLst/>
                        <a:latin typeface="Calibri"/>
                        <a:ea typeface="Calibri"/>
                        <a:cs typeface="Times New Roman"/>
                      </a:endParaRPr>
                    </a:p>
                  </a:txBody>
                  <a:tcPr marL="40204" marR="40204" marT="0" marB="0"/>
                </a:tc>
              </a:tr>
              <a:tr h="712216">
                <a:tc>
                  <a:txBody>
                    <a:bodyPr/>
                    <a:lstStyle/>
                    <a:p>
                      <a:pPr marL="0" lvl="0" indent="0" algn="l">
                        <a:lnSpc>
                          <a:spcPct val="115000"/>
                        </a:lnSpc>
                        <a:spcAft>
                          <a:spcPts val="0"/>
                        </a:spcAft>
                        <a:buFont typeface="+mj-lt"/>
                        <a:buNone/>
                      </a:pPr>
                      <a:r>
                        <a:rPr lang="fr-BE" sz="900" dirty="0" smtClean="0">
                          <a:effectLst/>
                        </a:rPr>
                        <a:t>3. Quotient </a:t>
                      </a:r>
                      <a:r>
                        <a:rPr lang="fr-BE" sz="900" dirty="0">
                          <a:effectLst/>
                        </a:rPr>
                        <a:t>d’encéphalisation</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3,01 (2)</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2,79 (1)</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3,38 (4)</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3,34 (3)</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6,38 (5)</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6,50 (6)</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6,95 (7)</a:t>
                      </a:r>
                      <a:endParaRPr lang="fr-BE" sz="900" dirty="0">
                        <a:effectLst/>
                        <a:latin typeface="Calibri"/>
                        <a:ea typeface="Calibri"/>
                        <a:cs typeface="Times New Roman"/>
                      </a:endParaRPr>
                    </a:p>
                  </a:txBody>
                  <a:tcPr marL="40204" marR="40204" marT="0" marB="0"/>
                </a:tc>
              </a:tr>
              <a:tr h="332278">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Caractéristiques du crane</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40204" marR="40204" marT="0" marB="0"/>
                </a:tc>
              </a:tr>
              <a:tr h="833228">
                <a:tc>
                  <a:txBody>
                    <a:bodyPr/>
                    <a:lstStyle/>
                    <a:p>
                      <a:pPr marL="0" lvl="0" indent="0" algn="l">
                        <a:lnSpc>
                          <a:spcPct val="115000"/>
                        </a:lnSpc>
                        <a:spcAft>
                          <a:spcPts val="0"/>
                        </a:spcAft>
                        <a:buFont typeface="+mj-lt"/>
                        <a:buNone/>
                      </a:pPr>
                      <a:r>
                        <a:rPr lang="fr-BE" sz="900" dirty="0" smtClean="0">
                          <a:effectLst/>
                        </a:rPr>
                        <a:t>4. Forme </a:t>
                      </a:r>
                      <a:r>
                        <a:rPr lang="fr-BE" sz="900" dirty="0">
                          <a:effectLst/>
                        </a:rPr>
                        <a:t>du crane</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Le plus étroit (1)</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Etroit (2)</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Plus large que chez l’australopithèque (3)</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Plus large que chez homo habilis (4)</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Plus large que chez homo erectus, le plus étroit des modernes (5)</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Plus large que chez les africains (6)</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Le plus large (7)</a:t>
                      </a:r>
                      <a:endParaRPr lang="fr-BE" sz="900" dirty="0">
                        <a:effectLst/>
                        <a:latin typeface="Calibri"/>
                        <a:ea typeface="Calibri"/>
                        <a:cs typeface="Times New Roman"/>
                      </a:endParaRPr>
                    </a:p>
                  </a:txBody>
                  <a:tcPr marL="40204" marR="40204" marT="0" marB="0"/>
                </a:tc>
              </a:tr>
              <a:tr h="664555">
                <a:tc>
                  <a:txBody>
                    <a:bodyPr/>
                    <a:lstStyle/>
                    <a:p>
                      <a:pPr marL="0" lvl="0" indent="0" algn="l">
                        <a:lnSpc>
                          <a:spcPct val="115000"/>
                        </a:lnSpc>
                        <a:spcAft>
                          <a:spcPts val="0"/>
                        </a:spcAft>
                        <a:buFont typeface="+mj-lt"/>
                        <a:buNone/>
                      </a:pPr>
                      <a:r>
                        <a:rPr lang="fr-BE" sz="900" dirty="0" smtClean="0">
                          <a:effectLst/>
                        </a:rPr>
                        <a:t>5. Longueur </a:t>
                      </a:r>
                      <a:r>
                        <a:rPr lang="fr-BE" sz="900" dirty="0">
                          <a:effectLst/>
                        </a:rPr>
                        <a:t>du crane</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La plus longue (1)</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Longue (2)</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Plus courte que chez l’Australopithèque (3)</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Plus courte que chez homo habilis (4)</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Plus courte que chez homo habilis, la plus longue des modernes (5)</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Plus courte que chez les africains, plus longue que chez les mongoloïdes (6)</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La plus courte  (7)</a:t>
                      </a:r>
                      <a:endParaRPr lang="fr-BE" sz="900" dirty="0">
                        <a:effectLst/>
                        <a:latin typeface="Calibri"/>
                        <a:ea typeface="Calibri"/>
                        <a:cs typeface="Times New Roman"/>
                      </a:endParaRPr>
                    </a:p>
                  </a:txBody>
                  <a:tcPr marL="40204" marR="40204" marT="0" marB="0"/>
                </a:tc>
              </a:tr>
              <a:tr h="996833">
                <a:tc>
                  <a:txBody>
                    <a:bodyPr/>
                    <a:lstStyle/>
                    <a:p>
                      <a:pPr marL="0" lvl="0" indent="0" algn="l">
                        <a:lnSpc>
                          <a:spcPct val="115000"/>
                        </a:lnSpc>
                        <a:spcAft>
                          <a:spcPts val="0"/>
                        </a:spcAft>
                        <a:buFont typeface="+mj-lt"/>
                        <a:buNone/>
                      </a:pPr>
                      <a:r>
                        <a:rPr lang="fr-BE" sz="900" dirty="0" smtClean="0">
                          <a:effectLst/>
                        </a:rPr>
                        <a:t>6. Contour </a:t>
                      </a:r>
                      <a:r>
                        <a:rPr lang="fr-BE" sz="900" dirty="0">
                          <a:effectLst/>
                        </a:rPr>
                        <a:t>sagittal (circonférence sagittale)</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Valeur la plus faible (1)</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Faible valeur mais légèrement supérieure à P. Troglodyte (2)</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Valeur plus élevée que chez les australopithèques (3)</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Valeur plus élevée que celle des homo habilis (4)</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Valeur plus élevée que chez homo erectus, valeur la plus faible des modernes, dépression post-bregmale (5)</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Plus élevée que chez les africains, moins que chez les mongoloïdes (6)</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La plus élevée (7)</a:t>
                      </a:r>
                      <a:endParaRPr lang="fr-BE" sz="900" dirty="0">
                        <a:effectLst/>
                        <a:latin typeface="Calibri"/>
                        <a:ea typeface="Calibri"/>
                        <a:cs typeface="Times New Roman"/>
                      </a:endParaRPr>
                    </a:p>
                  </a:txBody>
                  <a:tcPr marL="40204" marR="40204" marT="0" marB="0"/>
                </a:tc>
              </a:tr>
              <a:tr h="622530">
                <a:tc>
                  <a:txBody>
                    <a:bodyPr/>
                    <a:lstStyle/>
                    <a:p>
                      <a:pPr marL="0" lvl="0" indent="0" algn="l">
                        <a:lnSpc>
                          <a:spcPct val="115000"/>
                        </a:lnSpc>
                        <a:spcAft>
                          <a:spcPts val="0"/>
                        </a:spcAft>
                        <a:buFont typeface="+mj-lt"/>
                        <a:buNone/>
                      </a:pPr>
                      <a:r>
                        <a:rPr lang="fr-BE" sz="900" dirty="0" smtClean="0">
                          <a:effectLst/>
                        </a:rPr>
                        <a:t>7. Proéminence </a:t>
                      </a:r>
                      <a:r>
                        <a:rPr lang="fr-BE" sz="900" dirty="0">
                          <a:effectLst/>
                        </a:rPr>
                        <a:t>de l’os nasal</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Plat (2)</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Plat (2)</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Plat (2)</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Légère saillie (5)</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Légère saillie (5)</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Le plus saillant (7)</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Légère saillie (5)</a:t>
                      </a:r>
                      <a:endParaRPr lang="fr-BE" sz="900" dirty="0">
                        <a:effectLst/>
                        <a:latin typeface="Calibri"/>
                        <a:ea typeface="Calibri"/>
                        <a:cs typeface="Times New Roman"/>
                      </a:endParaRPr>
                    </a:p>
                  </a:txBody>
                  <a:tcPr marL="40204" marR="40204" marT="0" marB="0"/>
                </a:tc>
              </a:tr>
              <a:tr h="664555">
                <a:tc>
                  <a:txBody>
                    <a:bodyPr/>
                    <a:lstStyle/>
                    <a:p>
                      <a:pPr marL="0" lvl="0" indent="0" algn="l">
                        <a:lnSpc>
                          <a:spcPct val="115000"/>
                        </a:lnSpc>
                        <a:spcAft>
                          <a:spcPts val="0"/>
                        </a:spcAft>
                        <a:buFont typeface="+mj-lt"/>
                        <a:buNone/>
                      </a:pPr>
                      <a:r>
                        <a:rPr lang="fr-BE" sz="900" dirty="0" smtClean="0">
                          <a:effectLst/>
                        </a:rPr>
                        <a:t>8. Prognathisme </a:t>
                      </a:r>
                      <a:r>
                        <a:rPr lang="fr-BE" sz="900" dirty="0">
                          <a:effectLst/>
                        </a:rPr>
                        <a:t>facial</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Le plus prognathe (1)</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Très prognathe (2)</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Moins prognathe que chez les australopithèques (3)</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Moins prognathe qu’homo habilis (4)</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Moins prognathe qu’homo erectus, le plus prognathe des modernes  (5)</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Moins prognathe que les africains,  plus que les mongoloïdes (6)</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Orthognathes (7)</a:t>
                      </a:r>
                      <a:endParaRPr lang="fr-BE" sz="900" dirty="0">
                        <a:effectLst/>
                        <a:latin typeface="Calibri"/>
                        <a:ea typeface="Calibri"/>
                        <a:cs typeface="Times New Roman"/>
                      </a:endParaRPr>
                    </a:p>
                  </a:txBody>
                  <a:tcPr marL="40204" marR="40204" marT="0" marB="0"/>
                </a:tc>
              </a:tr>
            </a:tbl>
          </a:graphicData>
        </a:graphic>
      </p:graphicFrame>
    </p:spTree>
    <p:extLst>
      <p:ext uri="{BB962C8B-B14F-4D97-AF65-F5344CB8AC3E}">
        <p14:creationId xmlns:p14="http://schemas.microsoft.com/office/powerpoint/2010/main" val="40109042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78</a:t>
            </a:fld>
            <a:endParaRPr lang="fr-BE" dirty="0"/>
          </a:p>
        </p:txBody>
      </p:sp>
      <p:graphicFrame>
        <p:nvGraphicFramePr>
          <p:cNvPr id="5" name="Tableau 4"/>
          <p:cNvGraphicFramePr>
            <a:graphicFrameLocks noGrp="1"/>
          </p:cNvGraphicFramePr>
          <p:nvPr>
            <p:extLst>
              <p:ext uri="{D42A27DB-BD31-4B8C-83A1-F6EECF244321}">
                <p14:modId xmlns:p14="http://schemas.microsoft.com/office/powerpoint/2010/main" val="13266868"/>
              </p:ext>
            </p:extLst>
          </p:nvPr>
        </p:nvGraphicFramePr>
        <p:xfrm>
          <a:off x="107504" y="104509"/>
          <a:ext cx="8928992" cy="6657780"/>
        </p:xfrm>
        <a:graphic>
          <a:graphicData uri="http://schemas.openxmlformats.org/drawingml/2006/table">
            <a:tbl>
              <a:tblPr firstRow="1" firstCol="1" bandRow="1">
                <a:tableStyleId>{5C22544A-7EE6-4342-B048-85BDC9FD1C3A}</a:tableStyleId>
              </a:tblPr>
              <a:tblGrid>
                <a:gridCol w="1116124"/>
                <a:gridCol w="1116124"/>
                <a:gridCol w="1116124"/>
                <a:gridCol w="1116124"/>
                <a:gridCol w="1116124"/>
                <a:gridCol w="1116124"/>
                <a:gridCol w="1116124"/>
                <a:gridCol w="1116124"/>
              </a:tblGrid>
              <a:tr h="420217">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Troglodytes (Chimpanzés)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Australopithèques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habilis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erectus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africains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européens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mongoloïdes</a:t>
                      </a:r>
                      <a:endParaRPr lang="fr-BE" sz="900" dirty="0">
                        <a:effectLst/>
                        <a:latin typeface="Calibri"/>
                        <a:ea typeface="Calibri"/>
                        <a:cs typeface="Times New Roman"/>
                      </a:endParaRPr>
                    </a:p>
                  </a:txBody>
                  <a:tcPr marL="40204" marR="40204" marT="0" marB="0"/>
                </a:tc>
              </a:tr>
              <a:tr h="635207">
                <a:tc>
                  <a:txBody>
                    <a:bodyPr/>
                    <a:lstStyle/>
                    <a:p>
                      <a:pPr marL="0" lvl="0" indent="0" algn="l">
                        <a:lnSpc>
                          <a:spcPct val="115000"/>
                        </a:lnSpc>
                        <a:spcAft>
                          <a:spcPts val="0"/>
                        </a:spcAft>
                        <a:buFont typeface="+mj-lt"/>
                        <a:buNone/>
                      </a:pPr>
                      <a:r>
                        <a:rPr lang="fr-BE" sz="900" dirty="0" smtClean="0">
                          <a:effectLst/>
                        </a:rPr>
                        <a:t>9. Largeur </a:t>
                      </a:r>
                      <a:r>
                        <a:rPr lang="fr-BE" sz="900" dirty="0">
                          <a:effectLst/>
                        </a:rPr>
                        <a:t>bizygomatique</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La plus large (1)</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Large (2)</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Légèrement rétrécie (3)</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Plus étroit que chez homo habilis (4)</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Plus étroit que chez homo erectus, la plus large des modernes (5)</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Plus étroit que chez les africains, plus large que chez les asiatiques (6)</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La plus étroite (7)</a:t>
                      </a:r>
                      <a:endParaRPr lang="fr-BE" sz="900" dirty="0">
                        <a:effectLst/>
                        <a:latin typeface="Calibri"/>
                        <a:ea typeface="Calibri"/>
                        <a:cs typeface="Times New Roman"/>
                      </a:endParaRPr>
                    </a:p>
                  </a:txBody>
                  <a:tcPr marL="52709" marR="52709" marT="0" marB="0"/>
                </a:tc>
              </a:tr>
              <a:tr h="469018">
                <a:tc>
                  <a:txBody>
                    <a:bodyPr/>
                    <a:lstStyle/>
                    <a:p>
                      <a:pPr marL="0" lvl="0" indent="0" algn="l">
                        <a:lnSpc>
                          <a:spcPct val="115000"/>
                        </a:lnSpc>
                        <a:spcAft>
                          <a:spcPts val="0"/>
                        </a:spcAft>
                        <a:buFont typeface="+mj-lt"/>
                        <a:buNone/>
                      </a:pPr>
                      <a:r>
                        <a:rPr lang="fr-BE" sz="900" dirty="0" smtClean="0">
                          <a:effectLst/>
                        </a:rPr>
                        <a:t>10. Forme </a:t>
                      </a:r>
                      <a:r>
                        <a:rPr lang="fr-BE" sz="900" dirty="0">
                          <a:effectLst/>
                        </a:rPr>
                        <a:t>du palais</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En forme de U (1)</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Légèrement moins en forme de U (2)</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Presque en forme de V (3)</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Plus en forme de V, presque parabolique (4)</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Le moins parabolique des modernes (5)</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Parabolique (6)</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Le plus parabolique (7)</a:t>
                      </a:r>
                      <a:endParaRPr lang="fr-BE" sz="900" dirty="0">
                        <a:effectLst/>
                        <a:latin typeface="Calibri"/>
                        <a:ea typeface="Calibri"/>
                        <a:cs typeface="Times New Roman"/>
                      </a:endParaRPr>
                    </a:p>
                  </a:txBody>
                  <a:tcPr marL="52709" marR="52709" marT="0" marB="0"/>
                </a:tc>
              </a:tr>
              <a:tr h="781697">
                <a:tc>
                  <a:txBody>
                    <a:bodyPr/>
                    <a:lstStyle/>
                    <a:p>
                      <a:pPr marL="0" lvl="0" indent="0" algn="l">
                        <a:lnSpc>
                          <a:spcPct val="115000"/>
                        </a:lnSpc>
                        <a:spcAft>
                          <a:spcPts val="0"/>
                        </a:spcAft>
                        <a:buFont typeface="+mj-lt"/>
                        <a:buNone/>
                      </a:pPr>
                      <a:r>
                        <a:rPr lang="fr-BE" sz="900" dirty="0" smtClean="0">
                          <a:effectLst/>
                        </a:rPr>
                        <a:t>11. Forme </a:t>
                      </a:r>
                      <a:r>
                        <a:rPr lang="fr-BE" sz="900" dirty="0">
                          <a:effectLst/>
                        </a:rPr>
                        <a:t>de l’arcade sourcilière</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Non archée et la plus large (1)</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Non archée et large (2)</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Archée et légèrement plus petite (3)</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Plus petite, archée et arrondie avec dépression </a:t>
                      </a:r>
                      <a:r>
                        <a:rPr lang="fr-BE" sz="900" dirty="0" err="1">
                          <a:effectLst/>
                        </a:rPr>
                        <a:t>glabellaire</a:t>
                      </a:r>
                      <a:r>
                        <a:rPr lang="fr-BE" sz="900" dirty="0">
                          <a:effectLst/>
                        </a:rPr>
                        <a:t> (4)</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Présence d’une dépression glabellaire, la plus large des modernes (5)</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Petite, lisse et archée (6)</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Archée et la plus petite (7)</a:t>
                      </a:r>
                      <a:endParaRPr lang="fr-BE" sz="900">
                        <a:effectLst/>
                        <a:latin typeface="Calibri"/>
                        <a:ea typeface="Calibri"/>
                        <a:cs typeface="Times New Roman"/>
                      </a:endParaRPr>
                    </a:p>
                  </a:txBody>
                  <a:tcPr marL="52709" marR="52709" marT="0" marB="0"/>
                </a:tc>
              </a:tr>
              <a:tr h="508166">
                <a:tc>
                  <a:txBody>
                    <a:bodyPr/>
                    <a:lstStyle/>
                    <a:p>
                      <a:pPr marL="0" lvl="0" indent="0" algn="l">
                        <a:lnSpc>
                          <a:spcPct val="115000"/>
                        </a:lnSpc>
                        <a:spcAft>
                          <a:spcPts val="0"/>
                        </a:spcAft>
                        <a:buFont typeface="+mj-lt"/>
                        <a:buNone/>
                      </a:pPr>
                      <a:r>
                        <a:rPr lang="fr-BE" sz="900" dirty="0" smtClean="0">
                          <a:effectLst/>
                        </a:rPr>
                        <a:t>12. Processus </a:t>
                      </a:r>
                      <a:r>
                        <a:rPr lang="fr-BE" sz="900" dirty="0">
                          <a:effectLst/>
                        </a:rPr>
                        <a:t>mastoïde</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Le plus large (1)</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Large (2)</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Plus petit que chez les australopithèques (3)</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Plus petit que chez les homo habilis (4)</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Le plus large des modernes, deux têtes (5)</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Petit et pointu (6)</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Le plus petit, trapu (7)</a:t>
                      </a:r>
                      <a:endParaRPr lang="fr-BE" sz="900">
                        <a:effectLst/>
                        <a:latin typeface="Calibri"/>
                        <a:ea typeface="Calibri"/>
                        <a:cs typeface="Times New Roman"/>
                      </a:endParaRPr>
                    </a:p>
                  </a:txBody>
                  <a:tcPr marL="52709" marR="52709" marT="0" marB="0"/>
                </a:tc>
              </a:tr>
              <a:tr h="781697">
                <a:tc>
                  <a:txBody>
                    <a:bodyPr/>
                    <a:lstStyle/>
                    <a:p>
                      <a:pPr marL="0" lvl="0" indent="0" algn="l">
                        <a:lnSpc>
                          <a:spcPct val="115000"/>
                        </a:lnSpc>
                        <a:spcAft>
                          <a:spcPts val="0"/>
                        </a:spcAft>
                        <a:buFont typeface="+mj-lt"/>
                        <a:buNone/>
                      </a:pPr>
                      <a:r>
                        <a:rPr lang="fr-BE" sz="900" dirty="0" smtClean="0">
                          <a:effectLst/>
                        </a:rPr>
                        <a:t>13. Position </a:t>
                      </a:r>
                      <a:r>
                        <a:rPr lang="fr-BE" sz="900" dirty="0">
                          <a:effectLst/>
                        </a:rPr>
                        <a:t>du </a:t>
                      </a:r>
                      <a:r>
                        <a:rPr lang="fr-BE" sz="900" dirty="0" err="1">
                          <a:effectLst/>
                        </a:rPr>
                        <a:t>neurocrane</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Derrière la face (1,5)</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Derrière la face (1,5)</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Plus haut mais toujours derrière la face (3)</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Plus haut que chez les homo habilis mais toujours derrière la face (4)</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Plus haut que chez les homo erectus, mais le plus postérieur des modernes (5)</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Sur le dessus de la face (6)</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Le plus au dessus de la face (7)</a:t>
                      </a:r>
                      <a:endParaRPr lang="fr-BE" sz="900">
                        <a:effectLst/>
                        <a:latin typeface="Calibri"/>
                        <a:ea typeface="Calibri"/>
                        <a:cs typeface="Times New Roman"/>
                      </a:endParaRPr>
                    </a:p>
                  </a:txBody>
                  <a:tcPr marL="52709" marR="52709" marT="0" marB="0"/>
                </a:tc>
              </a:tr>
              <a:tr h="736560">
                <a:tc>
                  <a:txBody>
                    <a:bodyPr/>
                    <a:lstStyle/>
                    <a:p>
                      <a:pPr marL="0" lvl="0" indent="0" algn="l">
                        <a:lnSpc>
                          <a:spcPct val="115000"/>
                        </a:lnSpc>
                        <a:spcAft>
                          <a:spcPts val="0"/>
                        </a:spcAft>
                        <a:buFont typeface="+mj-lt"/>
                        <a:buNone/>
                      </a:pPr>
                      <a:r>
                        <a:rPr lang="fr-BE" sz="900" dirty="0" smtClean="0">
                          <a:effectLst/>
                        </a:rPr>
                        <a:t>14. Circularité </a:t>
                      </a:r>
                      <a:r>
                        <a:rPr lang="fr-BE" sz="900" dirty="0">
                          <a:effectLst/>
                        </a:rPr>
                        <a:t>du foramen temporal</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Long et étroit, ovale (1)</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Court et étroit, mais pas tout à fait circulaire (2)</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Court et étroit, circulaire (3)</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52709" marR="52709" marT="0" marB="0"/>
                </a:tc>
              </a:tr>
              <a:tr h="312679">
                <a:tc>
                  <a:txBody>
                    <a:bodyPr/>
                    <a:lstStyle/>
                    <a:p>
                      <a:pPr marL="0" lvl="0" indent="0" algn="l">
                        <a:lnSpc>
                          <a:spcPct val="115000"/>
                        </a:lnSpc>
                        <a:spcAft>
                          <a:spcPts val="0"/>
                        </a:spcAft>
                        <a:buFont typeface="+mj-lt"/>
                        <a:buNone/>
                      </a:pPr>
                      <a:r>
                        <a:rPr lang="fr-BE" sz="900" dirty="0" smtClean="0">
                          <a:effectLst/>
                        </a:rPr>
                        <a:t>15. Rotation </a:t>
                      </a:r>
                      <a:r>
                        <a:rPr lang="fr-BE" sz="900" dirty="0">
                          <a:effectLst/>
                        </a:rPr>
                        <a:t>faciale</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Absente (1)</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Absente à légère (2)</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Légère (3)</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Présente et plus proéminente (4)</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52709" marR="52709" marT="0" marB="0"/>
                </a:tc>
              </a:tr>
              <a:tr h="1356413">
                <a:tc>
                  <a:txBody>
                    <a:bodyPr/>
                    <a:lstStyle/>
                    <a:p>
                      <a:pPr marL="0" lvl="0" indent="0" algn="l">
                        <a:lnSpc>
                          <a:spcPct val="115000"/>
                        </a:lnSpc>
                        <a:spcAft>
                          <a:spcPts val="0"/>
                        </a:spcAft>
                        <a:buFont typeface="+mj-lt"/>
                        <a:buNone/>
                      </a:pPr>
                      <a:r>
                        <a:rPr lang="fr-BE" sz="900" dirty="0" smtClean="0">
                          <a:effectLst/>
                        </a:rPr>
                        <a:t>16. Position </a:t>
                      </a:r>
                      <a:r>
                        <a:rPr lang="fr-BE" sz="900" dirty="0">
                          <a:effectLst/>
                        </a:rPr>
                        <a:t>antérieure du foramen magnum et condyles occipitaux</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Orienté de manière postérieure, derrière la ligne bitympanique (1)</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Plus antérieur que chez les troglodytes, moins que chez les homo habilis (2)</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Plus antérieur que chez les australopithèques (3)</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Proche de la position d’homo sapiens (4)</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52709" marR="52709" marT="0" marB="0"/>
                </a:tc>
              </a:tr>
              <a:tr h="635207">
                <a:tc>
                  <a:txBody>
                    <a:bodyPr/>
                    <a:lstStyle/>
                    <a:p>
                      <a:pPr marL="0" lvl="0" indent="0" algn="l">
                        <a:lnSpc>
                          <a:spcPct val="115000"/>
                        </a:lnSpc>
                        <a:spcAft>
                          <a:spcPts val="0"/>
                        </a:spcAft>
                        <a:buFont typeface="+mj-lt"/>
                        <a:buNone/>
                      </a:pPr>
                      <a:r>
                        <a:rPr lang="fr-BE" sz="900" dirty="0" smtClean="0">
                          <a:effectLst/>
                        </a:rPr>
                        <a:t>17. Courbure </a:t>
                      </a:r>
                      <a:r>
                        <a:rPr lang="fr-BE" sz="900" dirty="0">
                          <a:effectLst/>
                        </a:rPr>
                        <a:t>de la suture </a:t>
                      </a:r>
                      <a:r>
                        <a:rPr lang="fr-BE" sz="900" dirty="0" err="1">
                          <a:effectLst/>
                        </a:rPr>
                        <a:t>squamozal</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Toute droite et basse (1,5)</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Toute droite et basse (1,5)</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Incurvée et basse (3)</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a:effectLst/>
                        </a:rPr>
                        <a:t>Plus incurvée et plus haute que chez homo habilis (4)</a:t>
                      </a:r>
                      <a:endParaRPr lang="fr-BE" sz="90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a:t>
                      </a:r>
                      <a:endParaRPr lang="fr-BE" sz="900" dirty="0">
                        <a:effectLst/>
                        <a:latin typeface="Calibri"/>
                        <a:ea typeface="Calibri"/>
                        <a:cs typeface="Times New Roman"/>
                      </a:endParaRPr>
                    </a:p>
                  </a:txBody>
                  <a:tcPr marL="52709" marR="52709" marT="0" marB="0"/>
                </a:tc>
                <a:tc>
                  <a:txBody>
                    <a:bodyPr/>
                    <a:lstStyle/>
                    <a:p>
                      <a:pPr algn="l">
                        <a:lnSpc>
                          <a:spcPct val="115000"/>
                        </a:lnSpc>
                        <a:spcAft>
                          <a:spcPts val="0"/>
                        </a:spcAft>
                      </a:pPr>
                      <a:r>
                        <a:rPr lang="fr-BE" sz="900" dirty="0">
                          <a:effectLst/>
                        </a:rPr>
                        <a:t>-</a:t>
                      </a:r>
                      <a:endParaRPr lang="fr-BE" sz="900" dirty="0">
                        <a:effectLst/>
                        <a:latin typeface="Calibri"/>
                        <a:ea typeface="Calibri"/>
                        <a:cs typeface="Times New Roman"/>
                      </a:endParaRPr>
                    </a:p>
                  </a:txBody>
                  <a:tcPr marL="52709" marR="52709" marT="0" marB="0"/>
                </a:tc>
              </a:tr>
            </a:tbl>
          </a:graphicData>
        </a:graphic>
      </p:graphicFrame>
    </p:spTree>
    <p:extLst>
      <p:ext uri="{BB962C8B-B14F-4D97-AF65-F5344CB8AC3E}">
        <p14:creationId xmlns:p14="http://schemas.microsoft.com/office/powerpoint/2010/main" val="40191066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79</a:t>
            </a:fld>
            <a:endParaRPr lang="fr-BE" dirty="0"/>
          </a:p>
        </p:txBody>
      </p:sp>
      <p:graphicFrame>
        <p:nvGraphicFramePr>
          <p:cNvPr id="5" name="Tableau 4"/>
          <p:cNvGraphicFramePr>
            <a:graphicFrameLocks noGrp="1"/>
          </p:cNvGraphicFramePr>
          <p:nvPr>
            <p:extLst>
              <p:ext uri="{D42A27DB-BD31-4B8C-83A1-F6EECF244321}">
                <p14:modId xmlns:p14="http://schemas.microsoft.com/office/powerpoint/2010/main" val="1262822000"/>
              </p:ext>
            </p:extLst>
          </p:nvPr>
        </p:nvGraphicFramePr>
        <p:xfrm>
          <a:off x="98480" y="113361"/>
          <a:ext cx="8938016" cy="6630878"/>
        </p:xfrm>
        <a:graphic>
          <a:graphicData uri="http://schemas.openxmlformats.org/drawingml/2006/table">
            <a:tbl>
              <a:tblPr firstRow="1" firstCol="1" bandRow="1">
                <a:tableStyleId>{5C22544A-7EE6-4342-B048-85BDC9FD1C3A}</a:tableStyleId>
              </a:tblPr>
              <a:tblGrid>
                <a:gridCol w="1117252"/>
                <a:gridCol w="1117252"/>
                <a:gridCol w="1117252"/>
                <a:gridCol w="1117252"/>
                <a:gridCol w="1117252"/>
                <a:gridCol w="1117252"/>
                <a:gridCol w="1117252"/>
                <a:gridCol w="1117252"/>
              </a:tblGrid>
              <a:tr h="359034">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Troglodytes (Chimpanzés)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Australopithèques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habilis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erectus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africains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européens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mongoloïdes</a:t>
                      </a:r>
                      <a:endParaRPr lang="fr-BE" sz="900" dirty="0">
                        <a:effectLst/>
                        <a:latin typeface="Calibri"/>
                        <a:ea typeface="Calibri"/>
                        <a:cs typeface="Times New Roman"/>
                      </a:endParaRPr>
                    </a:p>
                  </a:txBody>
                  <a:tcPr marL="40204" marR="40204" marT="0" marB="0"/>
                </a:tc>
              </a:tr>
              <a:tr h="713959">
                <a:tc>
                  <a:txBody>
                    <a:bodyPr/>
                    <a:lstStyle/>
                    <a:p>
                      <a:pPr marL="0" lvl="0" indent="0" algn="l">
                        <a:lnSpc>
                          <a:spcPct val="115000"/>
                        </a:lnSpc>
                        <a:spcAft>
                          <a:spcPts val="0"/>
                        </a:spcAft>
                        <a:buFont typeface="+mj-lt"/>
                        <a:buNone/>
                      </a:pPr>
                      <a:r>
                        <a:rPr lang="fr-BE" sz="900" dirty="0" smtClean="0">
                          <a:effectLst/>
                        </a:rPr>
                        <a:t>18. Orientation </a:t>
                      </a:r>
                      <a:r>
                        <a:rPr lang="fr-BE" sz="900" dirty="0">
                          <a:effectLst/>
                        </a:rPr>
                        <a:t>des condyles occipitaux</a:t>
                      </a:r>
                      <a:endParaRPr lang="fr-BE" sz="900" dirty="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dirty="0">
                          <a:effectLst/>
                        </a:rPr>
                        <a:t>Vertical (1)</a:t>
                      </a:r>
                      <a:endParaRPr lang="fr-BE" sz="900" dirty="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Horizontal (3)</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Horizontal (3)</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Horizontal (3)</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53995" marR="53995" marT="0" marB="0"/>
                </a:tc>
              </a:tr>
              <a:tr h="616243">
                <a:tc>
                  <a:txBody>
                    <a:bodyPr/>
                    <a:lstStyle/>
                    <a:p>
                      <a:pPr marL="0" lvl="0" indent="0" algn="l">
                        <a:lnSpc>
                          <a:spcPct val="115000"/>
                        </a:lnSpc>
                        <a:spcAft>
                          <a:spcPts val="0"/>
                        </a:spcAft>
                        <a:buFont typeface="+mj-lt"/>
                        <a:buNone/>
                      </a:pPr>
                      <a:r>
                        <a:rPr lang="fr-BE" sz="900" dirty="0" smtClean="0">
                          <a:effectLst/>
                        </a:rPr>
                        <a:t>19. Taille </a:t>
                      </a:r>
                      <a:r>
                        <a:rPr lang="fr-BE" sz="900" dirty="0">
                          <a:effectLst/>
                        </a:rPr>
                        <a:t>du muscle masséter</a:t>
                      </a:r>
                      <a:endParaRPr lang="fr-BE" sz="900" dirty="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Large (1,5)</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Large (1,5)</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Plus petit que chez les australopithèques (3)</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Plus petit que chez homo habilis (4)</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53995" marR="53995" marT="0" marB="0"/>
                </a:tc>
              </a:tr>
              <a:tr h="944189">
                <a:tc>
                  <a:txBody>
                    <a:bodyPr/>
                    <a:lstStyle/>
                    <a:p>
                      <a:pPr marL="0" lvl="0" indent="0" algn="l">
                        <a:lnSpc>
                          <a:spcPct val="115000"/>
                        </a:lnSpc>
                        <a:spcAft>
                          <a:spcPts val="0"/>
                        </a:spcAft>
                        <a:buFont typeface="+mj-lt"/>
                        <a:buNone/>
                      </a:pPr>
                      <a:r>
                        <a:rPr lang="fr-BE" sz="900" dirty="0" smtClean="0">
                          <a:effectLst/>
                        </a:rPr>
                        <a:t>20. Taille </a:t>
                      </a:r>
                      <a:r>
                        <a:rPr lang="fr-BE" sz="900" dirty="0">
                          <a:effectLst/>
                        </a:rPr>
                        <a:t>des constrictions post orbitales.</a:t>
                      </a:r>
                      <a:endParaRPr lang="fr-BE" sz="900" dirty="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La plus large (1)</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Légèrement plus petite que chez les troglodytes (2)</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Légèrement plus petite que chez les australopithèques (3)</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Plus petite que chez homo habilis (4)</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Plus petite que chez homo erectus, la plus large des modernes (5)</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Plus large que chez les africains, moins que chez les asiatiques (6)</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La plus petite (7)</a:t>
                      </a:r>
                      <a:endParaRPr lang="fr-BE" sz="900">
                        <a:effectLst/>
                        <a:latin typeface="Calibri"/>
                        <a:ea typeface="Calibri"/>
                        <a:cs typeface="Times New Roman"/>
                      </a:endParaRPr>
                    </a:p>
                  </a:txBody>
                  <a:tcPr marL="53995" marR="53995" marT="0" marB="0"/>
                </a:tc>
              </a:tr>
              <a:tr h="472125">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Caractéristiques des dents et de la mandibule</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53995" marR="53995" marT="0" marB="0"/>
                </a:tc>
              </a:tr>
              <a:tr h="428376">
                <a:tc>
                  <a:txBody>
                    <a:bodyPr/>
                    <a:lstStyle/>
                    <a:p>
                      <a:pPr marL="0" lvl="0" indent="0" algn="l">
                        <a:lnSpc>
                          <a:spcPct val="115000"/>
                        </a:lnSpc>
                        <a:spcAft>
                          <a:spcPts val="0"/>
                        </a:spcAft>
                        <a:buFont typeface="+mj-lt"/>
                        <a:buNone/>
                      </a:pPr>
                      <a:r>
                        <a:rPr lang="fr-BE" sz="900" dirty="0" smtClean="0">
                          <a:effectLst/>
                        </a:rPr>
                        <a:t>21. Forme </a:t>
                      </a:r>
                      <a:r>
                        <a:rPr lang="fr-BE" sz="900" dirty="0">
                          <a:effectLst/>
                        </a:rPr>
                        <a:t>des incisives</a:t>
                      </a:r>
                      <a:endParaRPr lang="fr-BE" sz="900" dirty="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Plat (2,5)</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Plat (2,5)</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Plat (2,5)</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Plat (2,5)</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Rarement en forme de pelle (5)</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Plus souvent en forme de pelle (6)</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Souvent en forme de pelle (7)</a:t>
                      </a:r>
                      <a:endParaRPr lang="fr-BE" sz="900">
                        <a:effectLst/>
                        <a:latin typeface="Calibri"/>
                        <a:ea typeface="Calibri"/>
                        <a:cs typeface="Times New Roman"/>
                      </a:endParaRPr>
                    </a:p>
                  </a:txBody>
                  <a:tcPr marL="53995" marR="53995" marT="0" marB="0"/>
                </a:tc>
              </a:tr>
              <a:tr h="308121">
                <a:tc>
                  <a:txBody>
                    <a:bodyPr/>
                    <a:lstStyle/>
                    <a:p>
                      <a:pPr marL="0" lvl="0" indent="0" algn="l">
                        <a:lnSpc>
                          <a:spcPct val="115000"/>
                        </a:lnSpc>
                        <a:spcAft>
                          <a:spcPts val="0"/>
                        </a:spcAft>
                        <a:buFont typeface="+mj-lt"/>
                        <a:buNone/>
                      </a:pPr>
                      <a:r>
                        <a:rPr lang="fr-BE" sz="900" dirty="0" smtClean="0">
                          <a:effectLst/>
                        </a:rPr>
                        <a:t>22. Nombre </a:t>
                      </a:r>
                      <a:r>
                        <a:rPr lang="fr-BE" sz="900" dirty="0">
                          <a:effectLst/>
                        </a:rPr>
                        <a:t>de dents</a:t>
                      </a:r>
                      <a:endParaRPr lang="fr-BE" sz="900" dirty="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32 (3)</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32 (3)</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32 (3)</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32 (3)</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32 (3)</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30-32 (6)</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28-32 (7)</a:t>
                      </a:r>
                      <a:endParaRPr lang="fr-BE" sz="900">
                        <a:effectLst/>
                        <a:latin typeface="Calibri"/>
                        <a:ea typeface="Calibri"/>
                        <a:cs typeface="Times New Roman"/>
                      </a:endParaRPr>
                    </a:p>
                  </a:txBody>
                  <a:tcPr marL="53995" marR="53995" marT="0" marB="0"/>
                </a:tc>
              </a:tr>
              <a:tr h="713959">
                <a:tc>
                  <a:txBody>
                    <a:bodyPr/>
                    <a:lstStyle/>
                    <a:p>
                      <a:pPr marL="0" lvl="0" indent="0" algn="l">
                        <a:lnSpc>
                          <a:spcPct val="115000"/>
                        </a:lnSpc>
                        <a:spcAft>
                          <a:spcPts val="0"/>
                        </a:spcAft>
                        <a:buFont typeface="+mj-lt"/>
                        <a:buNone/>
                      </a:pPr>
                      <a:r>
                        <a:rPr lang="fr-BE" sz="900" dirty="0" smtClean="0">
                          <a:effectLst/>
                        </a:rPr>
                        <a:t>23. Taille </a:t>
                      </a:r>
                      <a:r>
                        <a:rPr lang="fr-BE" sz="900" dirty="0">
                          <a:effectLst/>
                        </a:rPr>
                        <a:t>des molaires</a:t>
                      </a:r>
                      <a:endParaRPr lang="fr-BE" sz="900" dirty="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Plus petites que chez les australopithèques (2)</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Les plus larges (1)</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Plus petites que chez P. Troglodytes (3)</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Plus petites que chez homo habilis (4)</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Plus petites que chez l’homo erectus, les plus larges des modernes (5)</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Plus petites que chez les africains (6)</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Les plus petites (7)</a:t>
                      </a:r>
                      <a:endParaRPr lang="fr-BE" sz="900">
                        <a:effectLst/>
                        <a:latin typeface="Calibri"/>
                        <a:ea typeface="Calibri"/>
                        <a:cs typeface="Times New Roman"/>
                      </a:endParaRPr>
                    </a:p>
                  </a:txBody>
                  <a:tcPr marL="53995" marR="53995" marT="0" marB="0"/>
                </a:tc>
              </a:tr>
              <a:tr h="713959">
                <a:tc>
                  <a:txBody>
                    <a:bodyPr/>
                    <a:lstStyle/>
                    <a:p>
                      <a:pPr marL="0" lvl="0" indent="0" algn="l">
                        <a:lnSpc>
                          <a:spcPct val="115000"/>
                        </a:lnSpc>
                        <a:spcAft>
                          <a:spcPts val="0"/>
                        </a:spcAft>
                        <a:buFont typeface="+mj-lt"/>
                        <a:buNone/>
                      </a:pPr>
                      <a:r>
                        <a:rPr lang="fr-BE" sz="900" dirty="0" smtClean="0">
                          <a:effectLst/>
                        </a:rPr>
                        <a:t>24. Orthognathisme </a:t>
                      </a:r>
                      <a:r>
                        <a:rPr lang="fr-BE" sz="900" dirty="0">
                          <a:effectLst/>
                        </a:rPr>
                        <a:t>de la mandibule</a:t>
                      </a:r>
                      <a:endParaRPr lang="fr-BE" sz="900" dirty="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Longue, basse, prognathe (1)</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Légèrement plus courte et plus haute, mais toujours prognathe (2)</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Plus courte et plus haute que chez les australopithèques (3)</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Courte et haute (4)</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La plus longue et la plus basse des modernes (5)</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Taille et hauteur intermédiaire (6)</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Courte et haute (orthognathe) (7)</a:t>
                      </a:r>
                      <a:endParaRPr lang="fr-BE" sz="900">
                        <a:effectLst/>
                        <a:latin typeface="Calibri"/>
                        <a:ea typeface="Calibri"/>
                        <a:cs typeface="Times New Roman"/>
                      </a:endParaRPr>
                    </a:p>
                  </a:txBody>
                  <a:tcPr marL="53995" marR="53995" marT="0" marB="0"/>
                </a:tc>
              </a:tr>
              <a:tr h="571166">
                <a:tc>
                  <a:txBody>
                    <a:bodyPr/>
                    <a:lstStyle/>
                    <a:p>
                      <a:pPr marL="0" lvl="0" indent="0" algn="l">
                        <a:lnSpc>
                          <a:spcPct val="115000"/>
                        </a:lnSpc>
                        <a:spcAft>
                          <a:spcPts val="0"/>
                        </a:spcAft>
                        <a:buFont typeface="+mj-lt"/>
                        <a:buNone/>
                      </a:pPr>
                      <a:r>
                        <a:rPr lang="fr-BE" sz="900" dirty="0" smtClean="0">
                          <a:effectLst/>
                        </a:rPr>
                        <a:t>25. Forme </a:t>
                      </a:r>
                      <a:r>
                        <a:rPr lang="fr-BE" sz="900" dirty="0">
                          <a:effectLst/>
                        </a:rPr>
                        <a:t>de la mandibule.</a:t>
                      </a:r>
                      <a:endParaRPr lang="fr-BE" sz="900" dirty="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En forme de U (1)</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Plus proche de la forme d’un V (2)</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Presque en forme de V (3,5)</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Presque en  forme de V (3,5)</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La moins en forme de V des modernes (5)</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Moins en forme de V que chez les asiatiques (6)</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Le plus en forme de V (7)</a:t>
                      </a:r>
                      <a:endParaRPr lang="fr-BE" sz="900">
                        <a:effectLst/>
                        <a:latin typeface="Calibri"/>
                        <a:ea typeface="Calibri"/>
                        <a:cs typeface="Times New Roman"/>
                      </a:endParaRPr>
                    </a:p>
                  </a:txBody>
                  <a:tcPr marL="53995" marR="53995" marT="0" marB="0"/>
                </a:tc>
              </a:tr>
              <a:tr h="786876">
                <a:tc>
                  <a:txBody>
                    <a:bodyPr/>
                    <a:lstStyle/>
                    <a:p>
                      <a:pPr marL="0" lvl="0" indent="0" algn="l">
                        <a:lnSpc>
                          <a:spcPct val="115000"/>
                        </a:lnSpc>
                        <a:spcAft>
                          <a:spcPts val="0"/>
                        </a:spcAft>
                        <a:buFont typeface="+mj-lt"/>
                        <a:buNone/>
                      </a:pPr>
                      <a:r>
                        <a:rPr lang="fr-BE" sz="900" dirty="0" smtClean="0">
                          <a:effectLst/>
                        </a:rPr>
                        <a:t>26. Largeur </a:t>
                      </a:r>
                      <a:r>
                        <a:rPr lang="fr-BE" sz="900" dirty="0">
                          <a:effectLst/>
                        </a:rPr>
                        <a:t>entre les condyles mandibulaires</a:t>
                      </a:r>
                      <a:endParaRPr lang="fr-BE" sz="900" dirty="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Le plus proche l’une de l’autre (1)</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Plus éloignées que chez le troglodyte, plus proches que chez l’homo habilis (2)</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Plus éloignées que chez les australopithèques (3)</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Plus éloignées que chez l’homo habilis (4)</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Plus éloignées que chez l’homo erectus, le plus proche des modernes (5)</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a:effectLst/>
                        </a:rPr>
                        <a:t>Plus large que chez les africains, plus proches que chez les asiatiques (6)</a:t>
                      </a:r>
                      <a:endParaRPr lang="fr-BE" sz="900">
                        <a:effectLst/>
                        <a:latin typeface="Calibri"/>
                        <a:ea typeface="Calibri"/>
                        <a:cs typeface="Times New Roman"/>
                      </a:endParaRPr>
                    </a:p>
                  </a:txBody>
                  <a:tcPr marL="53995" marR="53995" marT="0" marB="0"/>
                </a:tc>
                <a:tc>
                  <a:txBody>
                    <a:bodyPr/>
                    <a:lstStyle/>
                    <a:p>
                      <a:pPr algn="l">
                        <a:lnSpc>
                          <a:spcPct val="115000"/>
                        </a:lnSpc>
                        <a:spcAft>
                          <a:spcPts val="0"/>
                        </a:spcAft>
                      </a:pPr>
                      <a:r>
                        <a:rPr lang="fr-BE" sz="900" dirty="0">
                          <a:effectLst/>
                        </a:rPr>
                        <a:t>Le plus éloignée (7)</a:t>
                      </a:r>
                      <a:endParaRPr lang="fr-BE" sz="900" dirty="0">
                        <a:effectLst/>
                        <a:latin typeface="Calibri"/>
                        <a:ea typeface="Calibri"/>
                        <a:cs typeface="Times New Roman"/>
                      </a:endParaRPr>
                    </a:p>
                  </a:txBody>
                  <a:tcPr marL="53995" marR="53995" marT="0" marB="0"/>
                </a:tc>
              </a:tr>
            </a:tbl>
          </a:graphicData>
        </a:graphic>
      </p:graphicFrame>
    </p:spTree>
    <p:extLst>
      <p:ext uri="{BB962C8B-B14F-4D97-AF65-F5344CB8AC3E}">
        <p14:creationId xmlns:p14="http://schemas.microsoft.com/office/powerpoint/2010/main" val="10501230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4288"/>
            <a:ext cx="9144000" cy="6799262"/>
          </a:xfrm>
        </p:spPr>
        <p:txBody>
          <a:bodyPr rtlCol="0">
            <a:normAutofit fontScale="70000" lnSpcReduction="20000"/>
          </a:bodyPr>
          <a:lstStyle/>
          <a:p>
            <a:pPr marL="0" indent="0" eaLnBrk="1" fontAlgn="auto" hangingPunct="1">
              <a:spcAft>
                <a:spcPts val="0"/>
              </a:spcAft>
              <a:buFont typeface="Arial" pitchFamily="34" charset="0"/>
              <a:buNone/>
              <a:defRPr/>
            </a:pPr>
            <a:r>
              <a:rPr lang="fr-BE" dirty="0" smtClean="0"/>
              <a:t/>
            </a:r>
            <a:br>
              <a:rPr lang="fr-BE" dirty="0" smtClean="0"/>
            </a:br>
            <a:r>
              <a:rPr lang="fr-BE" dirty="0" smtClean="0"/>
              <a:t>-Les temps d’isolation (100 mille ans entre les européens et les africains, 40 mille ans entre les asiatiques de l’est et les européens) sont parfaitement suffisants.</a:t>
            </a:r>
          </a:p>
          <a:p>
            <a:pPr marL="0" indent="0" eaLnBrk="1" fontAlgn="auto" hangingPunct="1">
              <a:spcAft>
                <a:spcPts val="0"/>
              </a:spcAft>
              <a:buFont typeface="Arial" pitchFamily="34" charset="0"/>
              <a:buNone/>
              <a:defRPr/>
            </a:pPr>
            <a:endParaRPr lang="fr-BE" dirty="0" smtClean="0"/>
          </a:p>
          <a:p>
            <a:pPr marL="0" indent="0" eaLnBrk="1" fontAlgn="auto" hangingPunct="1">
              <a:spcAft>
                <a:spcPts val="0"/>
              </a:spcAft>
              <a:buFont typeface="Arial" pitchFamily="34" charset="0"/>
              <a:buNone/>
              <a:defRPr/>
            </a:pPr>
            <a:r>
              <a:rPr lang="fr-BE" dirty="0" smtClean="0"/>
              <a:t>-Il est évident qu’une évolution différente a eu lieu, puisque les races diffèrent physiquement. Les différences physiques ont une explication génétique, de ce fait nous savons qu’il y a eu des modifications génétiques.</a:t>
            </a:r>
          </a:p>
          <a:p>
            <a:pPr marL="0" indent="0" eaLnBrk="1" fontAlgn="auto" hangingPunct="1">
              <a:spcAft>
                <a:spcPts val="0"/>
              </a:spcAft>
              <a:buFont typeface="Arial" pitchFamily="34" charset="0"/>
              <a:buNone/>
              <a:defRPr/>
            </a:pPr>
            <a:endParaRPr lang="fr-BE" dirty="0" smtClean="0"/>
          </a:p>
          <a:p>
            <a:pPr marL="0" indent="0" eaLnBrk="1" fontAlgn="auto" hangingPunct="1">
              <a:spcAft>
                <a:spcPts val="0"/>
              </a:spcAft>
              <a:buFont typeface="Arial" pitchFamily="34" charset="0"/>
              <a:buNone/>
              <a:defRPr/>
            </a:pPr>
            <a:r>
              <a:rPr lang="fr-BE" dirty="0" smtClean="0"/>
              <a:t>-Il a souvent été dit que les différences entre populations humaines sont superficielles. Ceci est faux. Quand deux populations évoluent isolément l'une de l'autre pendant de telles périodes il y a des différences qui apparaissent dans tous les domaines dans lesquels il y a des possibilités de variations génétiques, cognition compris, comme nous allons le voir.</a:t>
            </a:r>
            <a:br>
              <a:rPr lang="fr-BE" dirty="0" smtClean="0"/>
            </a:br>
            <a:r>
              <a:rPr lang="fr-BE" dirty="0" smtClean="0"/>
              <a:t/>
            </a:r>
            <a:br>
              <a:rPr lang="fr-BE" dirty="0" smtClean="0"/>
            </a:br>
            <a:r>
              <a:rPr lang="fr-BE" dirty="0" smtClean="0"/>
              <a:t>-Feldman</a:t>
            </a:r>
            <a:r>
              <a:rPr lang="fr-BE" dirty="0"/>
              <a:t>, Lewontin et King, résument ainsi la situation dans un article du magazine </a:t>
            </a:r>
            <a:r>
              <a:rPr lang="fr-BE" i="1" dirty="0"/>
              <a:t>Nature</a:t>
            </a:r>
            <a:r>
              <a:rPr lang="fr-BE" dirty="0"/>
              <a:t>, daté de 2003 : « Contrairement à l'idée défendue depuis le milieu du 20ème, on peut définir scientifiquement des races dans l’espèce </a:t>
            </a:r>
            <a:r>
              <a:rPr lang="fr-BE" dirty="0" smtClean="0"/>
              <a:t>humaine» </a:t>
            </a:r>
            <a:br>
              <a:rPr lang="fr-BE" dirty="0" smtClean="0"/>
            </a:br>
            <a:r>
              <a:rPr lang="fr-BE" dirty="0" smtClean="0"/>
              <a:t/>
            </a:r>
            <a:br>
              <a:rPr lang="fr-BE" dirty="0" smtClean="0"/>
            </a:br>
            <a:endParaRPr lang="fr-BE" dirty="0" smtClean="0"/>
          </a:p>
          <a:p>
            <a:pPr marL="0" indent="0" eaLnBrk="1" fontAlgn="auto" hangingPunct="1">
              <a:spcAft>
                <a:spcPts val="0"/>
              </a:spcAft>
              <a:buFont typeface="Arial" pitchFamily="34" charset="0"/>
              <a:buNone/>
              <a:defRPr/>
            </a:pPr>
            <a:endParaRPr lang="fr-BE" dirty="0"/>
          </a:p>
        </p:txBody>
      </p:sp>
      <p:sp>
        <p:nvSpPr>
          <p:cNvPr id="2" name="Espace réservé du numéro de diapositive 1"/>
          <p:cNvSpPr>
            <a:spLocks noGrp="1"/>
          </p:cNvSpPr>
          <p:nvPr>
            <p:ph type="sldNum" sz="quarter" idx="12"/>
          </p:nvPr>
        </p:nvSpPr>
        <p:spPr/>
        <p:txBody>
          <a:bodyPr/>
          <a:lstStyle/>
          <a:p>
            <a:pPr>
              <a:defRPr/>
            </a:pPr>
            <a:fld id="{6296370E-4F15-463C-8843-14782576F6FF}" type="slidenum">
              <a:rPr lang="fr-BE"/>
              <a:pPr>
                <a:defRPr/>
              </a:pPr>
              <a:t>8</a:t>
            </a:fld>
            <a:endParaRPr lang="fr-BE" dirty="0"/>
          </a:p>
        </p:txBody>
      </p:sp>
      <p:pic>
        <p:nvPicPr>
          <p:cNvPr id="9220" name="Picture 2" descr="http://www.mrc-lmb.cam.ac.uk/ribo/homepage/paper_figures/nature_covers/nature_sept2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5511800"/>
            <a:ext cx="93662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ZoneTexte 3"/>
          <p:cNvSpPr txBox="1">
            <a:spLocks noChangeArrowheads="1"/>
          </p:cNvSpPr>
          <p:nvPr/>
        </p:nvSpPr>
        <p:spPr bwMode="auto">
          <a:xfrm>
            <a:off x="0" y="5879545"/>
            <a:ext cx="52562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t>1.   </a:t>
            </a:r>
            <a:r>
              <a:rPr lang="en-US" sz="1400" dirty="0">
                <a:hlinkClick r:id="rId4"/>
              </a:rPr>
              <a:t>http://intelligence.wikeo.be/races.html</a:t>
            </a:r>
            <a:r>
              <a:rPr lang="en-US" sz="1400" dirty="0"/>
              <a:t> </a:t>
            </a:r>
          </a:p>
          <a:p>
            <a:pPr eaLnBrk="1" hangingPunct="1"/>
            <a:r>
              <a:rPr lang="en-US" sz="1400" dirty="0"/>
              <a:t>2.   Race: a social destruction of a biological concept, </a:t>
            </a:r>
            <a:r>
              <a:rPr lang="fr-BE" sz="1400" dirty="0"/>
              <a:t>Biol Philos, 2010</a:t>
            </a:r>
          </a:p>
          <a:p>
            <a:pPr eaLnBrk="1" hangingPunct="1"/>
            <a:r>
              <a:rPr lang="fr-BE" sz="1400" dirty="0"/>
              <a:t>       </a:t>
            </a:r>
            <a:r>
              <a:rPr lang="fr-BE" sz="1400" dirty="0">
                <a:hlinkClick r:id="rId5"/>
              </a:rPr>
              <a:t>http://www.ln.edu.hk/philoso/staff/sesardic/Race.pdf</a:t>
            </a:r>
            <a:r>
              <a:rPr lang="fr-BE" sz="1400" dirty="0"/>
              <a:t> </a:t>
            </a:r>
          </a:p>
          <a:p>
            <a:pPr eaLnBrk="1" hangingPunct="1"/>
            <a:endParaRPr lang="fr-BE" sz="1400" dirty="0"/>
          </a:p>
        </p:txBody>
      </p:sp>
    </p:spTree>
  </p:cSld>
  <p:clrMapOvr>
    <a:masterClrMapping/>
  </p:clrMapOvr>
  <p:transition spd="slow" advTm="117248"/>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80</a:t>
            </a:fld>
            <a:endParaRPr lang="fr-BE" dirty="0"/>
          </a:p>
        </p:txBody>
      </p:sp>
      <p:graphicFrame>
        <p:nvGraphicFramePr>
          <p:cNvPr id="5" name="Tableau 4"/>
          <p:cNvGraphicFramePr>
            <a:graphicFrameLocks noGrp="1"/>
          </p:cNvGraphicFramePr>
          <p:nvPr>
            <p:extLst>
              <p:ext uri="{D42A27DB-BD31-4B8C-83A1-F6EECF244321}">
                <p14:modId xmlns:p14="http://schemas.microsoft.com/office/powerpoint/2010/main" val="1461764643"/>
              </p:ext>
            </p:extLst>
          </p:nvPr>
        </p:nvGraphicFramePr>
        <p:xfrm>
          <a:off x="116150" y="123553"/>
          <a:ext cx="8920344" cy="6624999"/>
        </p:xfrm>
        <a:graphic>
          <a:graphicData uri="http://schemas.openxmlformats.org/drawingml/2006/table">
            <a:tbl>
              <a:tblPr firstRow="1" firstCol="1" bandRow="1">
                <a:tableStyleId>{5C22544A-7EE6-4342-B048-85BDC9FD1C3A}</a:tableStyleId>
              </a:tblPr>
              <a:tblGrid>
                <a:gridCol w="1115043"/>
                <a:gridCol w="1115043"/>
                <a:gridCol w="1115043"/>
                <a:gridCol w="1115043"/>
                <a:gridCol w="1115043"/>
                <a:gridCol w="1115043"/>
                <a:gridCol w="1115043"/>
                <a:gridCol w="1115043"/>
              </a:tblGrid>
              <a:tr h="432925">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Troglodytes (Chimpanzés)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Australopithèques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habilis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erectus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africains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européens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mongoloïdes</a:t>
                      </a:r>
                      <a:endParaRPr lang="fr-BE" sz="900" dirty="0">
                        <a:effectLst/>
                        <a:latin typeface="Calibri"/>
                        <a:ea typeface="Calibri"/>
                        <a:cs typeface="Times New Roman"/>
                      </a:endParaRPr>
                    </a:p>
                  </a:txBody>
                  <a:tcPr marL="40204" marR="40204" marT="0" marB="0"/>
                </a:tc>
              </a:tr>
              <a:tr h="432925">
                <a:tc>
                  <a:txBody>
                    <a:bodyPr/>
                    <a:lstStyle/>
                    <a:p>
                      <a:pPr marL="0" lvl="0" indent="0" algn="l">
                        <a:lnSpc>
                          <a:spcPct val="115000"/>
                        </a:lnSpc>
                        <a:spcAft>
                          <a:spcPts val="0"/>
                        </a:spcAft>
                        <a:buFont typeface="+mj-lt"/>
                        <a:buNone/>
                      </a:pPr>
                      <a:r>
                        <a:rPr lang="fr-BE" sz="900" dirty="0" smtClean="0">
                          <a:effectLst/>
                        </a:rPr>
                        <a:t>27. Proéminence </a:t>
                      </a:r>
                      <a:r>
                        <a:rPr lang="fr-BE" sz="900" dirty="0">
                          <a:effectLst/>
                        </a:rPr>
                        <a:t>du menton</a:t>
                      </a:r>
                      <a:endParaRPr lang="fr-BE" sz="900" dirty="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dirty="0">
                          <a:effectLst/>
                        </a:rPr>
                        <a:t>Absente (2)</a:t>
                      </a:r>
                      <a:endParaRPr lang="fr-BE" sz="900" dirty="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Absente (2)</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Absente (2)</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Absente (2)</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Réduite (4)</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Proéminente (7)</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Modérée (6)</a:t>
                      </a:r>
                      <a:endParaRPr lang="fr-BE" sz="900">
                        <a:effectLst/>
                        <a:latin typeface="Calibri"/>
                        <a:ea typeface="Calibri"/>
                        <a:cs typeface="Times New Roman"/>
                      </a:endParaRPr>
                    </a:p>
                  </a:txBody>
                  <a:tcPr marL="44276" marR="44276" marT="0" marB="0"/>
                </a:tc>
              </a:tr>
              <a:tr h="784678">
                <a:tc>
                  <a:txBody>
                    <a:bodyPr/>
                    <a:lstStyle/>
                    <a:p>
                      <a:pPr marL="0" lvl="0" indent="0" algn="l">
                        <a:lnSpc>
                          <a:spcPct val="115000"/>
                        </a:lnSpc>
                        <a:spcAft>
                          <a:spcPts val="0"/>
                        </a:spcAft>
                        <a:buFont typeface="+mj-lt"/>
                        <a:buNone/>
                      </a:pPr>
                      <a:r>
                        <a:rPr lang="fr-BE" sz="900" dirty="0" smtClean="0">
                          <a:effectLst/>
                        </a:rPr>
                        <a:t>28. Rapport </a:t>
                      </a:r>
                      <a:r>
                        <a:rPr lang="fr-BE" sz="900" dirty="0">
                          <a:effectLst/>
                        </a:rPr>
                        <a:t>entre la taille des condyles et la taille des processus coronoïdes.</a:t>
                      </a:r>
                      <a:endParaRPr lang="fr-BE" sz="900" dirty="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dirty="0">
                          <a:effectLst/>
                        </a:rPr>
                        <a:t>Plus petits condyles (1)</a:t>
                      </a:r>
                      <a:endParaRPr lang="fr-BE" sz="900" dirty="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Condyles un peu plus grands (2)</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Rapport égal (3,5)</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Rapport égal (3,5)</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4276" marR="44276" marT="0" marB="0"/>
                </a:tc>
              </a:tr>
              <a:tr h="432925">
                <a:tc>
                  <a:txBody>
                    <a:bodyPr/>
                    <a:lstStyle/>
                    <a:p>
                      <a:pPr marL="0" lvl="0" indent="0" algn="l">
                        <a:lnSpc>
                          <a:spcPct val="115000"/>
                        </a:lnSpc>
                        <a:spcAft>
                          <a:spcPts val="0"/>
                        </a:spcAft>
                        <a:buFont typeface="+mj-lt"/>
                        <a:buNone/>
                      </a:pPr>
                      <a:r>
                        <a:rPr lang="fr-BE" sz="900" dirty="0" smtClean="0">
                          <a:effectLst/>
                        </a:rPr>
                        <a:t>29. Incisure </a:t>
                      </a:r>
                      <a:r>
                        <a:rPr lang="fr-BE" sz="900" dirty="0">
                          <a:effectLst/>
                        </a:rPr>
                        <a:t>mandibulaire</a:t>
                      </a:r>
                      <a:endParaRPr lang="fr-BE" sz="900" dirty="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Peu profonde (1,5)</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Peu profonde (1,5)</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Profonde (3,5)</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Profonde (3,5)</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4276" marR="44276" marT="0" marB="0"/>
                </a:tc>
              </a:tr>
              <a:tr h="520540">
                <a:tc>
                  <a:txBody>
                    <a:bodyPr/>
                    <a:lstStyle/>
                    <a:p>
                      <a:pPr marL="0" lvl="0" indent="0" algn="l">
                        <a:lnSpc>
                          <a:spcPct val="115000"/>
                        </a:lnSpc>
                        <a:spcAft>
                          <a:spcPts val="0"/>
                        </a:spcAft>
                        <a:buFont typeface="+mj-lt"/>
                        <a:buNone/>
                      </a:pPr>
                      <a:r>
                        <a:rPr lang="fr-BE" sz="900" dirty="0" smtClean="0">
                          <a:effectLst/>
                        </a:rPr>
                        <a:t>30. Etroitesse </a:t>
                      </a:r>
                      <a:r>
                        <a:rPr lang="fr-BE" sz="900" dirty="0">
                          <a:effectLst/>
                        </a:rPr>
                        <a:t>du </a:t>
                      </a:r>
                      <a:r>
                        <a:rPr lang="fr-BE" sz="900" dirty="0" err="1">
                          <a:effectLst/>
                        </a:rPr>
                        <a:t>ramus</a:t>
                      </a:r>
                      <a:r>
                        <a:rPr lang="fr-BE" sz="900" dirty="0">
                          <a:effectLst/>
                        </a:rPr>
                        <a:t> ascendant</a:t>
                      </a:r>
                      <a:endParaRPr lang="fr-BE" sz="900" dirty="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Le plus large, antéropostérieur (1)</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Large, antéropostérieur (2,5)</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Large, antéropostérieur (2,5)</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Etroit, antéropostérieurs (4)</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4276" marR="44276" marT="0" marB="0"/>
                </a:tc>
              </a:tr>
              <a:tr h="520540">
                <a:tc>
                  <a:txBody>
                    <a:bodyPr/>
                    <a:lstStyle/>
                    <a:p>
                      <a:pPr marL="0" lvl="0" indent="0" algn="l">
                        <a:lnSpc>
                          <a:spcPct val="115000"/>
                        </a:lnSpc>
                        <a:spcAft>
                          <a:spcPts val="0"/>
                        </a:spcAft>
                        <a:buFont typeface="+mj-lt"/>
                        <a:buNone/>
                      </a:pPr>
                      <a:r>
                        <a:rPr lang="fr-BE" sz="900" dirty="0" smtClean="0">
                          <a:effectLst/>
                        </a:rPr>
                        <a:t>31.</a:t>
                      </a:r>
                      <a:r>
                        <a:rPr lang="fr-BE" sz="900" baseline="0" dirty="0" smtClean="0">
                          <a:effectLst/>
                        </a:rPr>
                        <a:t> </a:t>
                      </a:r>
                      <a:r>
                        <a:rPr lang="fr-BE" sz="900" dirty="0" smtClean="0">
                          <a:effectLst/>
                        </a:rPr>
                        <a:t>Longueur </a:t>
                      </a:r>
                      <a:r>
                        <a:rPr lang="fr-BE" sz="900" dirty="0">
                          <a:effectLst/>
                        </a:rPr>
                        <a:t>de la racine des dents </a:t>
                      </a:r>
                      <a:endParaRPr lang="fr-BE" sz="900" dirty="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Les plus longues (1)</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Longue (2)</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Plus courtes que chez les australopithèques (3)</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Plus courtes que chez homo habilis (4)</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Plus courte que chez homo erectus (5)</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Les plus courtes (6,5)</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Les plus courtes (6,5)</a:t>
                      </a:r>
                      <a:endParaRPr lang="fr-BE" sz="900">
                        <a:effectLst/>
                        <a:latin typeface="Calibri"/>
                        <a:ea typeface="Calibri"/>
                        <a:cs typeface="Times New Roman"/>
                      </a:endParaRPr>
                    </a:p>
                  </a:txBody>
                  <a:tcPr marL="44276" marR="44276" marT="0" marB="0"/>
                </a:tc>
              </a:tr>
              <a:tr h="313872">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Caractéristiques du cou</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4276" marR="44276" marT="0" marB="0"/>
                </a:tc>
              </a:tr>
              <a:tr h="432925">
                <a:tc>
                  <a:txBody>
                    <a:bodyPr/>
                    <a:lstStyle/>
                    <a:p>
                      <a:pPr marL="0" lvl="0" indent="0" algn="l">
                        <a:lnSpc>
                          <a:spcPct val="115000"/>
                        </a:lnSpc>
                        <a:spcAft>
                          <a:spcPts val="0"/>
                        </a:spcAft>
                        <a:buFont typeface="+mj-lt"/>
                        <a:buNone/>
                      </a:pPr>
                      <a:r>
                        <a:rPr lang="fr-BE" sz="900" dirty="0" smtClean="0">
                          <a:effectLst/>
                        </a:rPr>
                        <a:t>32. Taille </a:t>
                      </a:r>
                      <a:r>
                        <a:rPr lang="fr-BE" sz="900" dirty="0">
                          <a:effectLst/>
                        </a:rPr>
                        <a:t>de la région du cou</a:t>
                      </a:r>
                      <a:endParaRPr lang="fr-BE" sz="900" dirty="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La plus haute (1)</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Haute (2)</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Basse (3)</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La plus basse (4)</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4276" marR="44276" marT="0" marB="0"/>
                </a:tc>
              </a:tr>
              <a:tr h="313872">
                <a:tc>
                  <a:txBody>
                    <a:bodyPr/>
                    <a:lstStyle/>
                    <a:p>
                      <a:pPr marL="0" lvl="0" indent="0" algn="l">
                        <a:lnSpc>
                          <a:spcPct val="115000"/>
                        </a:lnSpc>
                        <a:spcAft>
                          <a:spcPts val="0"/>
                        </a:spcAft>
                        <a:buFont typeface="+mj-lt"/>
                        <a:buNone/>
                      </a:pPr>
                      <a:r>
                        <a:rPr lang="fr-BE" sz="900" dirty="0" smtClean="0">
                          <a:effectLst/>
                        </a:rPr>
                        <a:t>33. Forme </a:t>
                      </a:r>
                      <a:r>
                        <a:rPr lang="fr-BE" sz="900" dirty="0">
                          <a:effectLst/>
                        </a:rPr>
                        <a:t>du cou</a:t>
                      </a:r>
                      <a:endParaRPr lang="fr-BE" sz="900" dirty="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Large et trapue (1,5)</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Large et trapue (1,5)</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Plus étroit (5)</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Etroit, courbé et long (6)</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4276" marR="44276" marT="0" marB="0"/>
                </a:tc>
              </a:tr>
              <a:tr h="432925">
                <a:tc>
                  <a:txBody>
                    <a:bodyPr/>
                    <a:lstStyle/>
                    <a:p>
                      <a:pPr marL="0" lvl="0" indent="0" algn="l">
                        <a:lnSpc>
                          <a:spcPct val="115000"/>
                        </a:lnSpc>
                        <a:spcAft>
                          <a:spcPts val="0"/>
                        </a:spcAft>
                        <a:buFont typeface="+mj-lt"/>
                        <a:buNone/>
                      </a:pPr>
                      <a:r>
                        <a:rPr lang="fr-BE" sz="900" dirty="0" smtClean="0">
                          <a:effectLst/>
                        </a:rPr>
                        <a:t>34. Masse </a:t>
                      </a:r>
                      <a:r>
                        <a:rPr lang="fr-BE" sz="900" dirty="0">
                          <a:effectLst/>
                        </a:rPr>
                        <a:t>des muscles du cou</a:t>
                      </a:r>
                      <a:endParaRPr lang="fr-BE" sz="900" dirty="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La plus importante (1)</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Réduite par rapport à P. Troglodyte (2)</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Réduite par rapport à Australopithèque (3)</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Réduite, proche des modernes (4)</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Réduite, la plus large des modernes (5)</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Petite (6)</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La plus petite (7)</a:t>
                      </a:r>
                      <a:endParaRPr lang="fr-BE" sz="900">
                        <a:effectLst/>
                        <a:latin typeface="Calibri"/>
                        <a:ea typeface="Calibri"/>
                        <a:cs typeface="Times New Roman"/>
                      </a:endParaRPr>
                    </a:p>
                  </a:txBody>
                  <a:tcPr marL="44276" marR="44276" marT="0" marB="0"/>
                </a:tc>
              </a:tr>
              <a:tr h="432925">
                <a:tc>
                  <a:txBody>
                    <a:bodyPr/>
                    <a:lstStyle/>
                    <a:p>
                      <a:pPr marL="0" lvl="0" indent="0" algn="l">
                        <a:lnSpc>
                          <a:spcPct val="115000"/>
                        </a:lnSpc>
                        <a:spcAft>
                          <a:spcPts val="0"/>
                        </a:spcAft>
                        <a:buFont typeface="+mj-lt"/>
                        <a:buNone/>
                      </a:pPr>
                      <a:r>
                        <a:rPr lang="fr-BE" sz="900" dirty="0" smtClean="0">
                          <a:effectLst/>
                        </a:rPr>
                        <a:t>35. Complexité </a:t>
                      </a:r>
                      <a:r>
                        <a:rPr lang="fr-BE" sz="900" dirty="0">
                          <a:effectLst/>
                        </a:rPr>
                        <a:t>des muscles</a:t>
                      </a:r>
                      <a:endParaRPr lang="fr-BE" sz="900" dirty="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Complexe (nombreux flancs et corps) (1)</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Moins complexe que P. Troglodyte (2)</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Similaire aux australopithèques (3)</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Simple (moins de flancs et de corps)</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4276" marR="44276" marT="0" marB="0"/>
                </a:tc>
              </a:tr>
              <a:tr h="695768">
                <a:tc>
                  <a:txBody>
                    <a:bodyPr/>
                    <a:lstStyle/>
                    <a:p>
                      <a:pPr marL="0" lvl="0" indent="0" algn="l">
                        <a:lnSpc>
                          <a:spcPct val="115000"/>
                        </a:lnSpc>
                        <a:spcAft>
                          <a:spcPts val="0"/>
                        </a:spcAft>
                        <a:buFont typeface="+mj-lt"/>
                        <a:buNone/>
                      </a:pPr>
                      <a:r>
                        <a:rPr lang="fr-BE" sz="900" dirty="0" smtClean="0">
                          <a:effectLst/>
                        </a:rPr>
                        <a:t>36. Proximité </a:t>
                      </a:r>
                      <a:r>
                        <a:rPr lang="fr-BE" sz="900" dirty="0">
                          <a:effectLst/>
                        </a:rPr>
                        <a:t>des muscles </a:t>
                      </a:r>
                      <a:r>
                        <a:rPr lang="fr-BE" sz="900" dirty="0" err="1">
                          <a:effectLst/>
                        </a:rPr>
                        <a:t>rectus</a:t>
                      </a:r>
                      <a:r>
                        <a:rPr lang="fr-BE" sz="900" dirty="0">
                          <a:effectLst/>
                        </a:rPr>
                        <a:t> </a:t>
                      </a:r>
                      <a:r>
                        <a:rPr lang="fr-BE" sz="900" dirty="0" err="1">
                          <a:effectLst/>
                        </a:rPr>
                        <a:t>capitis</a:t>
                      </a:r>
                      <a:endParaRPr lang="fr-BE" sz="900" dirty="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Cote à cote (1)</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Ecartés (2)</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Encore plus écarté (3,5)</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Similaire à H. Habilis (3,5)</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4276" marR="44276" marT="0" marB="0"/>
                </a:tc>
              </a:tr>
              <a:tr h="870995">
                <a:tc>
                  <a:txBody>
                    <a:bodyPr/>
                    <a:lstStyle/>
                    <a:p>
                      <a:pPr marL="0" lvl="0" indent="0" algn="l">
                        <a:lnSpc>
                          <a:spcPct val="115000"/>
                        </a:lnSpc>
                        <a:spcAft>
                          <a:spcPts val="0"/>
                        </a:spcAft>
                        <a:buFont typeface="+mj-lt"/>
                        <a:buNone/>
                      </a:pPr>
                      <a:r>
                        <a:rPr lang="fr-BE" sz="900" dirty="0" smtClean="0">
                          <a:effectLst/>
                        </a:rPr>
                        <a:t>37. Taille </a:t>
                      </a:r>
                      <a:r>
                        <a:rPr lang="fr-BE" sz="900" dirty="0">
                          <a:effectLst/>
                        </a:rPr>
                        <a:t>de la </a:t>
                      </a:r>
                      <a:r>
                        <a:rPr lang="fr-BE" sz="900" dirty="0" err="1">
                          <a:effectLst/>
                        </a:rPr>
                        <a:t>crète</a:t>
                      </a:r>
                      <a:r>
                        <a:rPr lang="fr-BE" sz="900" dirty="0">
                          <a:effectLst/>
                        </a:rPr>
                        <a:t> nucale et des marquages osseux</a:t>
                      </a:r>
                      <a:endParaRPr lang="fr-BE" sz="900" dirty="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Présents et larges (1)</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Présents chez la plupart, réduit chez certains (2)</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Marquage moins marqués (3)</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Marquage encore moins marqué (4)</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Marquage très peu marqué (5)</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a:effectLst/>
                        </a:rPr>
                        <a:t>Lisse à absente (6)</a:t>
                      </a:r>
                      <a:endParaRPr lang="fr-BE" sz="900">
                        <a:effectLst/>
                        <a:latin typeface="Calibri"/>
                        <a:ea typeface="Calibri"/>
                        <a:cs typeface="Times New Roman"/>
                      </a:endParaRPr>
                    </a:p>
                  </a:txBody>
                  <a:tcPr marL="44276" marR="44276" marT="0" marB="0"/>
                </a:tc>
                <a:tc>
                  <a:txBody>
                    <a:bodyPr/>
                    <a:lstStyle/>
                    <a:p>
                      <a:pPr algn="l">
                        <a:lnSpc>
                          <a:spcPct val="115000"/>
                        </a:lnSpc>
                        <a:spcAft>
                          <a:spcPts val="0"/>
                        </a:spcAft>
                      </a:pPr>
                      <a:r>
                        <a:rPr lang="fr-BE" sz="900" dirty="0">
                          <a:effectLst/>
                        </a:rPr>
                        <a:t>Absente (7)</a:t>
                      </a:r>
                      <a:endParaRPr lang="fr-BE" sz="900" dirty="0">
                        <a:effectLst/>
                        <a:latin typeface="Calibri"/>
                        <a:ea typeface="Calibri"/>
                        <a:cs typeface="Times New Roman"/>
                      </a:endParaRPr>
                    </a:p>
                  </a:txBody>
                  <a:tcPr marL="44276" marR="44276" marT="0" marB="0"/>
                </a:tc>
              </a:tr>
            </a:tbl>
          </a:graphicData>
        </a:graphic>
      </p:graphicFrame>
    </p:spTree>
    <p:extLst>
      <p:ext uri="{BB962C8B-B14F-4D97-AF65-F5344CB8AC3E}">
        <p14:creationId xmlns:p14="http://schemas.microsoft.com/office/powerpoint/2010/main" val="41515386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81</a:t>
            </a:fld>
            <a:endParaRPr lang="fr-BE" dirty="0"/>
          </a:p>
        </p:txBody>
      </p:sp>
      <p:graphicFrame>
        <p:nvGraphicFramePr>
          <p:cNvPr id="5" name="Tableau 4"/>
          <p:cNvGraphicFramePr>
            <a:graphicFrameLocks noGrp="1"/>
          </p:cNvGraphicFramePr>
          <p:nvPr>
            <p:extLst>
              <p:ext uri="{D42A27DB-BD31-4B8C-83A1-F6EECF244321}">
                <p14:modId xmlns:p14="http://schemas.microsoft.com/office/powerpoint/2010/main" val="3911211745"/>
              </p:ext>
            </p:extLst>
          </p:nvPr>
        </p:nvGraphicFramePr>
        <p:xfrm>
          <a:off x="107502" y="116631"/>
          <a:ext cx="8928992" cy="6639810"/>
        </p:xfrm>
        <a:graphic>
          <a:graphicData uri="http://schemas.openxmlformats.org/drawingml/2006/table">
            <a:tbl>
              <a:tblPr firstRow="1" firstCol="1" bandRow="1">
                <a:tableStyleId>{5C22544A-7EE6-4342-B048-85BDC9FD1C3A}</a:tableStyleId>
              </a:tblPr>
              <a:tblGrid>
                <a:gridCol w="1116124"/>
                <a:gridCol w="1116124"/>
                <a:gridCol w="1116124"/>
                <a:gridCol w="1116124"/>
                <a:gridCol w="1116124"/>
                <a:gridCol w="1116124"/>
                <a:gridCol w="1116124"/>
                <a:gridCol w="1116124"/>
              </a:tblGrid>
              <a:tr h="313315">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Troglodytes (Chimpanzés)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Australopithèques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habilis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erectus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africains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européens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mongoloïdes</a:t>
                      </a:r>
                      <a:endParaRPr lang="fr-BE" sz="900" dirty="0">
                        <a:effectLst/>
                        <a:latin typeface="Calibri"/>
                        <a:ea typeface="Calibri"/>
                        <a:cs typeface="Times New Roman"/>
                      </a:endParaRPr>
                    </a:p>
                  </a:txBody>
                  <a:tcPr marL="40204" marR="40204" marT="0" marB="0"/>
                </a:tc>
              </a:tr>
              <a:tr h="313315">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Caractéristiques des vertèbres</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r>
              <a:tr h="490437">
                <a:tc>
                  <a:txBody>
                    <a:bodyPr/>
                    <a:lstStyle/>
                    <a:p>
                      <a:pPr marL="0" lvl="0" indent="0" algn="l">
                        <a:lnSpc>
                          <a:spcPct val="115000"/>
                        </a:lnSpc>
                        <a:spcAft>
                          <a:spcPts val="0"/>
                        </a:spcAft>
                        <a:buFont typeface="+mj-lt"/>
                        <a:buNone/>
                      </a:pPr>
                      <a:r>
                        <a:rPr lang="fr-BE" sz="900" dirty="0" smtClean="0">
                          <a:effectLst/>
                        </a:rPr>
                        <a:t>38. Plus </a:t>
                      </a:r>
                      <a:r>
                        <a:rPr lang="fr-BE" sz="900" dirty="0">
                          <a:effectLst/>
                        </a:rPr>
                        <a:t>longue apophyse épineuse</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5</a:t>
                      </a:r>
                      <a:r>
                        <a:rPr lang="fr-BE" sz="900" baseline="30000">
                          <a:effectLst/>
                        </a:rPr>
                        <a:t>ème</a:t>
                      </a:r>
                      <a:r>
                        <a:rPr lang="fr-BE" sz="900">
                          <a:effectLst/>
                        </a:rPr>
                        <a:t> ou 6</a:t>
                      </a:r>
                      <a:r>
                        <a:rPr lang="fr-BE" sz="900" baseline="30000">
                          <a:effectLst/>
                        </a:rPr>
                        <a:t>ème</a:t>
                      </a:r>
                      <a:r>
                        <a:rPr lang="fr-BE" sz="900">
                          <a:effectLst/>
                        </a:rPr>
                        <a:t>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Le plus fréquemment la 6</a:t>
                      </a:r>
                      <a:r>
                        <a:rPr lang="fr-BE" sz="900" baseline="30000">
                          <a:effectLst/>
                        </a:rPr>
                        <a:t>ème</a:t>
                      </a:r>
                      <a:r>
                        <a:rPr lang="fr-BE" sz="900">
                          <a:effectLst/>
                        </a:rPr>
                        <a:t>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7</a:t>
                      </a:r>
                      <a:r>
                        <a:rPr lang="fr-BE" sz="900" baseline="30000">
                          <a:effectLst/>
                        </a:rPr>
                        <a:t>ème</a:t>
                      </a:r>
                      <a:r>
                        <a:rPr lang="fr-BE" sz="900">
                          <a:effectLst/>
                        </a:rPr>
                        <a:t>, comme les modernes (3)</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r>
              <a:tr h="626629">
                <a:tc>
                  <a:txBody>
                    <a:bodyPr/>
                    <a:lstStyle/>
                    <a:p>
                      <a:pPr marL="0" lvl="0" indent="0" algn="l">
                        <a:lnSpc>
                          <a:spcPct val="115000"/>
                        </a:lnSpc>
                        <a:spcAft>
                          <a:spcPts val="0"/>
                        </a:spcAft>
                        <a:buFont typeface="+mj-lt"/>
                        <a:buNone/>
                      </a:pPr>
                      <a:r>
                        <a:rPr lang="fr-BE" sz="900" dirty="0" smtClean="0">
                          <a:effectLst/>
                        </a:rPr>
                        <a:t>39. Taille </a:t>
                      </a:r>
                      <a:r>
                        <a:rPr lang="fr-BE" sz="900" dirty="0">
                          <a:effectLst/>
                        </a:rPr>
                        <a:t>des apophyses épineuses</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La plus longue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Longue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Courte, mais légèrement plus longue que chez les modernes (3)</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r>
              <a:tr h="476178">
                <a:tc>
                  <a:txBody>
                    <a:bodyPr/>
                    <a:lstStyle/>
                    <a:p>
                      <a:pPr marL="0" lvl="0" indent="0" algn="l">
                        <a:lnSpc>
                          <a:spcPct val="115000"/>
                        </a:lnSpc>
                        <a:spcAft>
                          <a:spcPts val="0"/>
                        </a:spcAft>
                        <a:buFont typeface="+mj-lt"/>
                        <a:buNone/>
                      </a:pPr>
                      <a:r>
                        <a:rPr lang="fr-BE" sz="900" dirty="0" smtClean="0">
                          <a:effectLst/>
                        </a:rPr>
                        <a:t>40. Convexité </a:t>
                      </a:r>
                      <a:r>
                        <a:rPr lang="fr-BE" sz="900" dirty="0">
                          <a:effectLst/>
                        </a:rPr>
                        <a:t>de la partie supérieure de l’atlas</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dirty="0">
                          <a:effectLst/>
                        </a:rPr>
                        <a:t>Concave (1)</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Moins concave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Plat (3)</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r>
              <a:tr h="313315">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Caractéristiques du pelvis</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r>
              <a:tr h="586340">
                <a:tc>
                  <a:txBody>
                    <a:bodyPr/>
                    <a:lstStyle/>
                    <a:p>
                      <a:pPr marL="0" lvl="0" indent="0" algn="l">
                        <a:lnSpc>
                          <a:spcPct val="115000"/>
                        </a:lnSpc>
                        <a:spcAft>
                          <a:spcPts val="0"/>
                        </a:spcAft>
                        <a:buFont typeface="+mj-lt"/>
                        <a:buNone/>
                      </a:pPr>
                      <a:r>
                        <a:rPr lang="fr-BE" sz="900" dirty="0" smtClean="0">
                          <a:effectLst/>
                        </a:rPr>
                        <a:t>41. Diamètre </a:t>
                      </a:r>
                      <a:r>
                        <a:rPr lang="fr-BE" sz="900" dirty="0">
                          <a:effectLst/>
                        </a:rPr>
                        <a:t>transversal du pelvis (mm)</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98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99.1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Dans le range des homo sapiens (3,5)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122 (3,5)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132 (5)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r>
              <a:tr h="572131">
                <a:tc>
                  <a:txBody>
                    <a:bodyPr/>
                    <a:lstStyle/>
                    <a:p>
                      <a:pPr marL="0" lvl="0" indent="0" algn="l">
                        <a:lnSpc>
                          <a:spcPct val="115000"/>
                        </a:lnSpc>
                        <a:spcAft>
                          <a:spcPts val="0"/>
                        </a:spcAft>
                        <a:buFont typeface="+mj-lt"/>
                        <a:buNone/>
                      </a:pPr>
                      <a:r>
                        <a:rPr lang="fr-BE" sz="900" dirty="0" smtClean="0">
                          <a:effectLst/>
                        </a:rPr>
                        <a:t>42. Taille </a:t>
                      </a:r>
                      <a:r>
                        <a:rPr lang="fr-BE" sz="900" dirty="0">
                          <a:effectLst/>
                        </a:rPr>
                        <a:t>du diamètre antéro-postérieur (mm)</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85 (1,5)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85 (1,5)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Dans le range des homo sapiens (3,5)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103 (3,5)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118 (5)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r>
              <a:tr h="429551">
                <a:tc>
                  <a:txBody>
                    <a:bodyPr/>
                    <a:lstStyle/>
                    <a:p>
                      <a:pPr marL="0" lvl="0" indent="0" algn="l">
                        <a:lnSpc>
                          <a:spcPct val="115000"/>
                        </a:lnSpc>
                        <a:spcAft>
                          <a:spcPts val="0"/>
                        </a:spcAft>
                        <a:buFont typeface="+mj-lt"/>
                        <a:buNone/>
                      </a:pPr>
                      <a:r>
                        <a:rPr lang="fr-BE" sz="900" dirty="0" smtClean="0">
                          <a:effectLst/>
                        </a:rPr>
                        <a:t>43. Largeur </a:t>
                      </a:r>
                      <a:r>
                        <a:rPr lang="fr-BE" sz="900" dirty="0" err="1">
                          <a:effectLst/>
                        </a:rPr>
                        <a:t>biilliaque</a:t>
                      </a:r>
                      <a:r>
                        <a:rPr lang="fr-BE" sz="900" dirty="0">
                          <a:effectLst/>
                        </a:rPr>
                        <a:t> (mm)</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132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200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250 (3)</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270 (5)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252 (4)</a:t>
                      </a:r>
                      <a:endParaRPr lang="fr-BE" sz="900">
                        <a:effectLst/>
                        <a:latin typeface="Calibri"/>
                        <a:ea typeface="Calibri"/>
                        <a:cs typeface="Times New Roman"/>
                      </a:endParaRPr>
                    </a:p>
                  </a:txBody>
                  <a:tcPr marL="42573" marR="42573" marT="0" marB="0"/>
                </a:tc>
              </a:tr>
              <a:tr h="516480">
                <a:tc>
                  <a:txBody>
                    <a:bodyPr/>
                    <a:lstStyle/>
                    <a:p>
                      <a:pPr marL="0" lvl="0" indent="0" algn="l">
                        <a:lnSpc>
                          <a:spcPct val="115000"/>
                        </a:lnSpc>
                        <a:spcAft>
                          <a:spcPts val="0"/>
                        </a:spcAft>
                        <a:buFont typeface="+mj-lt"/>
                        <a:buNone/>
                      </a:pPr>
                      <a:r>
                        <a:rPr lang="fr-BE" sz="900" dirty="0" smtClean="0">
                          <a:effectLst/>
                        </a:rPr>
                        <a:t>44. Forme </a:t>
                      </a:r>
                      <a:r>
                        <a:rPr lang="fr-BE" sz="900" dirty="0">
                          <a:effectLst/>
                        </a:rPr>
                        <a:t>de la lame iliaque </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Grande et étroite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Courte et large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Courte et large (3)</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r>
              <a:tr h="626629">
                <a:tc>
                  <a:txBody>
                    <a:bodyPr/>
                    <a:lstStyle/>
                    <a:p>
                      <a:pPr marL="0" lvl="0" indent="0" algn="l">
                        <a:lnSpc>
                          <a:spcPct val="115000"/>
                        </a:lnSpc>
                        <a:spcAft>
                          <a:spcPts val="0"/>
                        </a:spcAft>
                        <a:buFont typeface="+mj-lt"/>
                        <a:buNone/>
                      </a:pPr>
                      <a:r>
                        <a:rPr lang="fr-BE" sz="900" dirty="0" smtClean="0">
                          <a:effectLst/>
                        </a:rPr>
                        <a:t>45. Entaille </a:t>
                      </a:r>
                      <a:r>
                        <a:rPr lang="fr-BE" sz="900" dirty="0">
                          <a:effectLst/>
                        </a:rPr>
                        <a:t>sciatique </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Absente, peu développée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Présente, bien développée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Dimorphisme sexuel, bien développée comme chez les modernes (3)</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r>
              <a:tr h="501318">
                <a:tc>
                  <a:txBody>
                    <a:bodyPr/>
                    <a:lstStyle/>
                    <a:p>
                      <a:pPr marL="0" lvl="0" indent="0" algn="l">
                        <a:lnSpc>
                          <a:spcPct val="115000"/>
                        </a:lnSpc>
                        <a:spcAft>
                          <a:spcPts val="0"/>
                        </a:spcAft>
                        <a:buFont typeface="+mj-lt"/>
                        <a:buNone/>
                      </a:pPr>
                      <a:r>
                        <a:rPr lang="fr-BE" sz="900" dirty="0" smtClean="0">
                          <a:effectLst/>
                        </a:rPr>
                        <a:t>46.Convexité </a:t>
                      </a:r>
                      <a:r>
                        <a:rPr lang="fr-BE" sz="900" dirty="0">
                          <a:effectLst/>
                        </a:rPr>
                        <a:t>de la branche descendante du pubis </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Convexe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Droite (2,5)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Droite (2,5)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r>
              <a:tr h="516480">
                <a:tc>
                  <a:txBody>
                    <a:bodyPr/>
                    <a:lstStyle/>
                    <a:p>
                      <a:pPr marL="0" lvl="0" indent="0" algn="l">
                        <a:lnSpc>
                          <a:spcPct val="115000"/>
                        </a:lnSpc>
                        <a:spcAft>
                          <a:spcPts val="0"/>
                        </a:spcAft>
                        <a:buFont typeface="+mj-lt"/>
                        <a:buNone/>
                      </a:pPr>
                      <a:r>
                        <a:rPr lang="fr-BE" sz="900" dirty="0" smtClean="0">
                          <a:effectLst/>
                        </a:rPr>
                        <a:t>47. Taille </a:t>
                      </a:r>
                      <a:r>
                        <a:rPr lang="fr-BE" sz="900" dirty="0">
                          <a:effectLst/>
                        </a:rPr>
                        <a:t>de l’acétabulum (mm)</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0,82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0,78-0,83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Proche des modernes (0,9)(3)</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r>
              <a:tr h="342619">
                <a:tc>
                  <a:txBody>
                    <a:bodyPr/>
                    <a:lstStyle/>
                    <a:p>
                      <a:pPr marL="0" lvl="0" indent="0" algn="l">
                        <a:lnSpc>
                          <a:spcPct val="115000"/>
                        </a:lnSpc>
                        <a:spcAft>
                          <a:spcPts val="0"/>
                        </a:spcAft>
                        <a:buFont typeface="+mj-lt"/>
                        <a:buNone/>
                      </a:pPr>
                      <a:r>
                        <a:rPr lang="fr-BE" sz="900" dirty="0" smtClean="0">
                          <a:effectLst/>
                        </a:rPr>
                        <a:t>48. Taille </a:t>
                      </a:r>
                      <a:r>
                        <a:rPr lang="fr-BE" sz="900" dirty="0">
                          <a:effectLst/>
                        </a:rPr>
                        <a:t>du sacrum</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La plus petite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Plus large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Large, comme les modernes (3)</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dirty="0">
                          <a:effectLst/>
                        </a:rPr>
                        <a:t>-</a:t>
                      </a:r>
                      <a:endParaRPr lang="fr-BE" sz="900" dirty="0">
                        <a:effectLst/>
                        <a:latin typeface="Calibri"/>
                        <a:ea typeface="Calibri"/>
                        <a:cs typeface="Times New Roman"/>
                      </a:endParaRPr>
                    </a:p>
                  </a:txBody>
                  <a:tcPr marL="42573" marR="42573" marT="0" marB="0"/>
                </a:tc>
              </a:tr>
            </a:tbl>
          </a:graphicData>
        </a:graphic>
      </p:graphicFrame>
    </p:spTree>
    <p:extLst>
      <p:ext uri="{BB962C8B-B14F-4D97-AF65-F5344CB8AC3E}">
        <p14:creationId xmlns:p14="http://schemas.microsoft.com/office/powerpoint/2010/main" val="345569045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82</a:t>
            </a:fld>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4086687744"/>
              </p:ext>
            </p:extLst>
          </p:nvPr>
        </p:nvGraphicFramePr>
        <p:xfrm>
          <a:off x="107504" y="112443"/>
          <a:ext cx="8928992" cy="6765614"/>
        </p:xfrm>
        <a:graphic>
          <a:graphicData uri="http://schemas.openxmlformats.org/drawingml/2006/table">
            <a:tbl>
              <a:tblPr firstRow="1" firstCol="1" bandRow="1">
                <a:tableStyleId>{5C22544A-7EE6-4342-B048-85BDC9FD1C3A}</a:tableStyleId>
              </a:tblPr>
              <a:tblGrid>
                <a:gridCol w="1116124"/>
                <a:gridCol w="1116124"/>
                <a:gridCol w="1116124"/>
                <a:gridCol w="1116124"/>
                <a:gridCol w="1116124"/>
                <a:gridCol w="1116124"/>
                <a:gridCol w="1116124"/>
                <a:gridCol w="1116124"/>
              </a:tblGrid>
              <a:tr h="303271">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Troglodytes (Chimpanzés)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Australopithèques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habilis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erectus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africains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européens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mongoloïdes</a:t>
                      </a:r>
                      <a:endParaRPr lang="fr-BE" sz="900" dirty="0">
                        <a:effectLst/>
                        <a:latin typeface="Calibri"/>
                        <a:ea typeface="Calibri"/>
                        <a:cs typeface="Times New Roman"/>
                      </a:endParaRPr>
                    </a:p>
                  </a:txBody>
                  <a:tcPr marL="40204" marR="40204" marT="0" marB="0"/>
                </a:tc>
              </a:tr>
              <a:tr h="303271">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Caractéristiques des membres supérieurs</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r>
              <a:tr h="579770">
                <a:tc>
                  <a:txBody>
                    <a:bodyPr/>
                    <a:lstStyle/>
                    <a:p>
                      <a:pPr marL="0" lvl="0" indent="0" algn="l">
                        <a:lnSpc>
                          <a:spcPct val="115000"/>
                        </a:lnSpc>
                        <a:spcAft>
                          <a:spcPts val="0"/>
                        </a:spcAft>
                        <a:buFont typeface="+mj-lt"/>
                        <a:buNone/>
                      </a:pPr>
                      <a:r>
                        <a:rPr lang="fr-BE" sz="900" dirty="0" smtClean="0">
                          <a:effectLst/>
                        </a:rPr>
                        <a:t>49. Orientation </a:t>
                      </a:r>
                      <a:r>
                        <a:rPr lang="fr-BE" sz="900" dirty="0">
                          <a:effectLst/>
                        </a:rPr>
                        <a:t>de la cavité glénoïde</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Orientée vers le crane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Moins orientée vers le crane que chez P. Troglodyte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Orientée latéralement, comme chez les modernes (3)</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r>
              <a:tr h="610916">
                <a:tc>
                  <a:txBody>
                    <a:bodyPr/>
                    <a:lstStyle/>
                    <a:p>
                      <a:pPr marL="0" lvl="0" indent="0" algn="l">
                        <a:lnSpc>
                          <a:spcPct val="115000"/>
                        </a:lnSpc>
                        <a:spcAft>
                          <a:spcPts val="0"/>
                        </a:spcAft>
                        <a:buFont typeface="+mj-lt"/>
                        <a:buNone/>
                      </a:pPr>
                      <a:r>
                        <a:rPr lang="fr-BE" sz="900" dirty="0" smtClean="0">
                          <a:effectLst/>
                        </a:rPr>
                        <a:t>50. Taille </a:t>
                      </a:r>
                      <a:r>
                        <a:rPr lang="fr-BE" sz="900" dirty="0">
                          <a:effectLst/>
                        </a:rPr>
                        <a:t>du bras</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Long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Long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Range des modernes (3)</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Le plus long des modernes (4)</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Plus long que les asiatiques, plus petit que chez les africains (5)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Le plus petit (6)</a:t>
                      </a:r>
                      <a:endParaRPr lang="fr-BE" sz="900">
                        <a:effectLst/>
                        <a:latin typeface="Calibri"/>
                        <a:ea typeface="Calibri"/>
                        <a:cs typeface="Times New Roman"/>
                      </a:endParaRPr>
                    </a:p>
                  </a:txBody>
                  <a:tcPr marL="42573" marR="42573" marT="0" marB="0"/>
                </a:tc>
              </a:tr>
              <a:tr h="444569">
                <a:tc>
                  <a:txBody>
                    <a:bodyPr/>
                    <a:lstStyle/>
                    <a:p>
                      <a:pPr marL="0" lvl="0" indent="0" algn="l">
                        <a:lnSpc>
                          <a:spcPct val="115000"/>
                        </a:lnSpc>
                        <a:spcAft>
                          <a:spcPts val="0"/>
                        </a:spcAft>
                        <a:buFont typeface="+mj-lt"/>
                        <a:buNone/>
                      </a:pPr>
                      <a:r>
                        <a:rPr lang="fr-BE" sz="900" dirty="0" smtClean="0">
                          <a:effectLst/>
                        </a:rPr>
                        <a:t>51. Capacité </a:t>
                      </a:r>
                      <a:r>
                        <a:rPr lang="fr-BE" sz="900" dirty="0">
                          <a:effectLst/>
                        </a:rPr>
                        <a:t>de l’extension du coude</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Hyper extension possible (1,5)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Hyper extension possible (1,5)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Légère aptitude à l’hyper extension (3)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r>
              <a:tr h="303271">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Caractéristiques des membres inférieurs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r>
              <a:tr h="455910">
                <a:tc>
                  <a:txBody>
                    <a:bodyPr/>
                    <a:lstStyle/>
                    <a:p>
                      <a:pPr marL="0" lvl="0" indent="0" algn="l">
                        <a:lnSpc>
                          <a:spcPct val="115000"/>
                        </a:lnSpc>
                        <a:spcAft>
                          <a:spcPts val="0"/>
                        </a:spcAft>
                        <a:buFont typeface="+mj-lt"/>
                        <a:buNone/>
                      </a:pPr>
                      <a:r>
                        <a:rPr lang="fr-BE" sz="900" dirty="0" smtClean="0">
                          <a:effectLst/>
                        </a:rPr>
                        <a:t>52. Ligne </a:t>
                      </a:r>
                      <a:r>
                        <a:rPr lang="fr-BE" sz="900" dirty="0">
                          <a:effectLst/>
                        </a:rPr>
                        <a:t>inter trochantérienne  </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Absente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Présente chez les grands spécimens uniquement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Présent (3)</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r>
              <a:tr h="455910">
                <a:tc>
                  <a:txBody>
                    <a:bodyPr/>
                    <a:lstStyle/>
                    <a:p>
                      <a:pPr marL="0" lvl="0" indent="0" algn="l">
                        <a:lnSpc>
                          <a:spcPct val="115000"/>
                        </a:lnSpc>
                        <a:spcAft>
                          <a:spcPts val="0"/>
                        </a:spcAft>
                        <a:buFont typeface="+mj-lt"/>
                        <a:buNone/>
                      </a:pPr>
                      <a:r>
                        <a:rPr lang="fr-BE" sz="900" dirty="0" smtClean="0">
                          <a:effectLst/>
                        </a:rPr>
                        <a:t>53. Taille </a:t>
                      </a:r>
                      <a:r>
                        <a:rPr lang="fr-BE" sz="900" dirty="0">
                          <a:effectLst/>
                        </a:rPr>
                        <a:t>de la </a:t>
                      </a:r>
                      <a:r>
                        <a:rPr lang="fr-BE" sz="900" dirty="0" err="1">
                          <a:effectLst/>
                        </a:rPr>
                        <a:t>tete</a:t>
                      </a:r>
                      <a:r>
                        <a:rPr lang="fr-BE" sz="900" dirty="0">
                          <a:effectLst/>
                        </a:rPr>
                        <a:t> fémorale </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La plus petite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Intermédiaire entre les singes et les humains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Plus large que chez les australopithèques (3)</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Large (4)</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La plus petite des modernes (5)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Intermédiaire entre les africains et les asiatiques (6)</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La plus large (7)</a:t>
                      </a:r>
                      <a:endParaRPr lang="fr-BE" sz="900">
                        <a:effectLst/>
                        <a:latin typeface="Calibri"/>
                        <a:ea typeface="Calibri"/>
                        <a:cs typeface="Times New Roman"/>
                      </a:endParaRPr>
                    </a:p>
                  </a:txBody>
                  <a:tcPr marL="42573" marR="42573" marT="0" marB="0"/>
                </a:tc>
              </a:tr>
              <a:tr h="674410">
                <a:tc>
                  <a:txBody>
                    <a:bodyPr/>
                    <a:lstStyle/>
                    <a:p>
                      <a:pPr marL="0" lvl="0" indent="0" algn="l">
                        <a:lnSpc>
                          <a:spcPct val="115000"/>
                        </a:lnSpc>
                        <a:spcAft>
                          <a:spcPts val="0"/>
                        </a:spcAft>
                        <a:buFont typeface="+mj-lt"/>
                        <a:buNone/>
                      </a:pPr>
                      <a:r>
                        <a:rPr lang="fr-BE" sz="900" dirty="0" smtClean="0">
                          <a:effectLst/>
                        </a:rPr>
                        <a:t>54. Profile </a:t>
                      </a:r>
                      <a:r>
                        <a:rPr lang="fr-BE" sz="900" dirty="0">
                          <a:effectLst/>
                        </a:rPr>
                        <a:t>du condyle fémoral latéral</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Circulaire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Circulaire chez les petits spécimens mais plus ovale chez les grands spécimens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Proche d’australopithèque mais moins circulaire (3)</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Presque comme les modernes (4)</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Le plus circulaire des modernes (5)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Elliptique (6)</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Ovale (7)</a:t>
                      </a:r>
                      <a:endParaRPr lang="fr-BE" sz="900">
                        <a:effectLst/>
                        <a:latin typeface="Calibri"/>
                        <a:ea typeface="Calibri"/>
                        <a:cs typeface="Times New Roman"/>
                      </a:endParaRPr>
                    </a:p>
                  </a:txBody>
                  <a:tcPr marL="42573" marR="42573" marT="0" marB="0"/>
                </a:tc>
              </a:tr>
              <a:tr h="920930">
                <a:tc>
                  <a:txBody>
                    <a:bodyPr/>
                    <a:lstStyle/>
                    <a:p>
                      <a:pPr marL="0" lvl="0" indent="0" algn="l">
                        <a:lnSpc>
                          <a:spcPct val="115000"/>
                        </a:lnSpc>
                        <a:spcAft>
                          <a:spcPts val="0"/>
                        </a:spcAft>
                        <a:buFont typeface="+mj-lt"/>
                        <a:buNone/>
                      </a:pPr>
                      <a:r>
                        <a:rPr lang="fr-BE" sz="900" dirty="0" smtClean="0">
                          <a:effectLst/>
                        </a:rPr>
                        <a:t>55. Symétrie </a:t>
                      </a:r>
                      <a:r>
                        <a:rPr lang="fr-BE" sz="900" dirty="0">
                          <a:effectLst/>
                        </a:rPr>
                        <a:t>des condyles fémoraux </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Asymétrique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Asymétrique dans quelques petits spécimens, plus symétrique dans d’autres spécimens (2,5)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Comme l’australopithèque (2,5)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Symétrique (4)</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r>
              <a:tr h="591007">
                <a:tc>
                  <a:txBody>
                    <a:bodyPr/>
                    <a:lstStyle/>
                    <a:p>
                      <a:pPr marL="0" lvl="0" indent="0" algn="l">
                        <a:lnSpc>
                          <a:spcPct val="115000"/>
                        </a:lnSpc>
                        <a:spcAft>
                          <a:spcPts val="0"/>
                        </a:spcAft>
                        <a:buFont typeface="+mj-lt"/>
                        <a:buNone/>
                      </a:pPr>
                      <a:r>
                        <a:rPr lang="fr-BE" sz="900" dirty="0" smtClean="0">
                          <a:effectLst/>
                        </a:rPr>
                        <a:t>56. Largeur </a:t>
                      </a:r>
                      <a:r>
                        <a:rPr lang="fr-BE" sz="900" dirty="0">
                          <a:effectLst/>
                        </a:rPr>
                        <a:t>fémorale </a:t>
                      </a:r>
                      <a:r>
                        <a:rPr lang="fr-BE" sz="900" dirty="0" err="1">
                          <a:effectLst/>
                        </a:rPr>
                        <a:t>bicondylaire</a:t>
                      </a:r>
                      <a:r>
                        <a:rPr lang="fr-BE" sz="900" dirty="0">
                          <a:effectLst/>
                        </a:rPr>
                        <a:t> (mm)</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La plus petite (1,5)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La plus petite (1,5)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Légèrement plus large (3)</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Plus large, proche des modernes (4)</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79,50</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83,05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r>
              <a:tr h="374774">
                <a:tc>
                  <a:txBody>
                    <a:bodyPr/>
                    <a:lstStyle/>
                    <a:p>
                      <a:pPr marL="0" lvl="0" indent="0" algn="l">
                        <a:lnSpc>
                          <a:spcPct val="115000"/>
                        </a:lnSpc>
                        <a:spcAft>
                          <a:spcPts val="0"/>
                        </a:spcAft>
                        <a:buFont typeface="+mj-lt"/>
                        <a:buNone/>
                      </a:pPr>
                      <a:r>
                        <a:rPr lang="fr-BE" sz="900" dirty="0" smtClean="0">
                          <a:effectLst/>
                        </a:rPr>
                        <a:t>57. Axe </a:t>
                      </a:r>
                      <a:r>
                        <a:rPr lang="fr-BE" sz="900" dirty="0">
                          <a:effectLst/>
                        </a:rPr>
                        <a:t>de l’angle condylien</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Le plus large (1,5)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Pareil aux singes (1,5)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Légèrement réduit (3)</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Plus petit que chez H. Habilis (4)</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r>
              <a:tr h="610916">
                <a:tc>
                  <a:txBody>
                    <a:bodyPr/>
                    <a:lstStyle/>
                    <a:p>
                      <a:pPr marL="0" lvl="0" indent="0" algn="l">
                        <a:lnSpc>
                          <a:spcPct val="115000"/>
                        </a:lnSpc>
                        <a:spcAft>
                          <a:spcPts val="0"/>
                        </a:spcAft>
                        <a:buFont typeface="+mj-lt"/>
                        <a:buNone/>
                      </a:pPr>
                      <a:r>
                        <a:rPr lang="fr-BE" sz="900" dirty="0" smtClean="0">
                          <a:effectLst/>
                        </a:rPr>
                        <a:t>58. Minceur </a:t>
                      </a:r>
                      <a:r>
                        <a:rPr lang="fr-BE" sz="900" dirty="0">
                          <a:effectLst/>
                        </a:rPr>
                        <a:t>d’une section du col du fémur</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Epaisseur corticale tout le long, rond (1)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Os cortical compressé (2,5)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Os cortical compressé (2,5)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dirty="0">
                          <a:effectLst/>
                        </a:rPr>
                        <a:t>Comme les modernes, mais os cortical légèrement plus épais (4)</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dirty="0">
                          <a:effectLst/>
                        </a:rPr>
                        <a:t>-</a:t>
                      </a:r>
                      <a:endParaRPr lang="fr-BE" sz="900" dirty="0">
                        <a:effectLst/>
                        <a:latin typeface="Calibri"/>
                        <a:ea typeface="Calibri"/>
                        <a:cs typeface="Times New Roman"/>
                      </a:endParaRPr>
                    </a:p>
                  </a:txBody>
                  <a:tcPr marL="42573" marR="42573" marT="0" marB="0"/>
                </a:tc>
              </a:tr>
            </a:tbl>
          </a:graphicData>
        </a:graphic>
      </p:graphicFrame>
    </p:spTree>
    <p:extLst>
      <p:ext uri="{BB962C8B-B14F-4D97-AF65-F5344CB8AC3E}">
        <p14:creationId xmlns:p14="http://schemas.microsoft.com/office/powerpoint/2010/main" val="33365260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83</a:t>
            </a:fld>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1096203222"/>
              </p:ext>
            </p:extLst>
          </p:nvPr>
        </p:nvGraphicFramePr>
        <p:xfrm>
          <a:off x="107504" y="116631"/>
          <a:ext cx="8928992" cy="6624738"/>
        </p:xfrm>
        <a:graphic>
          <a:graphicData uri="http://schemas.openxmlformats.org/drawingml/2006/table">
            <a:tbl>
              <a:tblPr firstRow="1" firstCol="1" bandRow="1">
                <a:tableStyleId>{5C22544A-7EE6-4342-B048-85BDC9FD1C3A}</a:tableStyleId>
              </a:tblPr>
              <a:tblGrid>
                <a:gridCol w="1116124"/>
                <a:gridCol w="1116124"/>
                <a:gridCol w="1116124"/>
                <a:gridCol w="1116124"/>
                <a:gridCol w="1116124"/>
                <a:gridCol w="1116124"/>
                <a:gridCol w="1116124"/>
                <a:gridCol w="1116124"/>
              </a:tblGrid>
              <a:tr h="388487">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Troglodytes (Chimpanzés)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Australopithèques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habilis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erectus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africains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européens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mongoloïdes</a:t>
                      </a:r>
                      <a:endParaRPr lang="fr-BE" sz="900" dirty="0">
                        <a:effectLst/>
                        <a:latin typeface="Calibri"/>
                        <a:ea typeface="Calibri"/>
                        <a:cs typeface="Times New Roman"/>
                      </a:endParaRPr>
                    </a:p>
                  </a:txBody>
                  <a:tcPr marL="40204" marR="40204" marT="0" marB="0"/>
                </a:tc>
              </a:tr>
              <a:tr h="829552">
                <a:tc>
                  <a:txBody>
                    <a:bodyPr/>
                    <a:lstStyle/>
                    <a:p>
                      <a:pPr marL="0" lvl="0" indent="0" algn="l">
                        <a:lnSpc>
                          <a:spcPct val="115000"/>
                        </a:lnSpc>
                        <a:spcAft>
                          <a:spcPts val="0"/>
                        </a:spcAft>
                        <a:buFont typeface="+mj-lt"/>
                        <a:buNone/>
                      </a:pPr>
                      <a:r>
                        <a:rPr lang="fr-BE" sz="900" dirty="0" smtClean="0">
                          <a:effectLst/>
                        </a:rPr>
                        <a:t>59. Profondeur </a:t>
                      </a:r>
                      <a:r>
                        <a:rPr lang="fr-BE" sz="900" dirty="0">
                          <a:effectLst/>
                        </a:rPr>
                        <a:t>de la fosse trochantérienne  fémorale </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dirty="0">
                          <a:effectLst/>
                        </a:rPr>
                        <a:t>Profonde (1,5)</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dirty="0">
                          <a:effectLst/>
                        </a:rPr>
                        <a:t>Profonde (1,5)</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Moins profonde (3)</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dirty="0">
                          <a:effectLst/>
                        </a:rPr>
                        <a:t>-</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dirty="0">
                          <a:effectLst/>
                        </a:rPr>
                        <a:t>-</a:t>
                      </a:r>
                      <a:endParaRPr lang="fr-BE" sz="900" dirty="0">
                        <a:effectLst/>
                        <a:latin typeface="Calibri"/>
                        <a:ea typeface="Calibri"/>
                        <a:cs typeface="Times New Roman"/>
                      </a:endParaRPr>
                    </a:p>
                  </a:txBody>
                  <a:tcPr marL="63251" marR="63251" marT="0" marB="0"/>
                </a:tc>
              </a:tr>
              <a:tr h="564330">
                <a:tc>
                  <a:txBody>
                    <a:bodyPr/>
                    <a:lstStyle/>
                    <a:p>
                      <a:pPr marL="0" lvl="0" indent="0" algn="l">
                        <a:lnSpc>
                          <a:spcPct val="115000"/>
                        </a:lnSpc>
                        <a:spcAft>
                          <a:spcPts val="0"/>
                        </a:spcAft>
                        <a:buFont typeface="+mj-lt"/>
                        <a:buNone/>
                      </a:pPr>
                      <a:r>
                        <a:rPr lang="fr-BE" sz="900" dirty="0" smtClean="0">
                          <a:effectLst/>
                        </a:rPr>
                        <a:t>60. Pilastre </a:t>
                      </a:r>
                      <a:r>
                        <a:rPr lang="fr-BE" sz="900" dirty="0">
                          <a:effectLst/>
                        </a:rPr>
                        <a:t>fémoral </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Pas de pilastre (2)</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dirty="0">
                          <a:effectLst/>
                        </a:rPr>
                        <a:t>Pas de pilastre (2)</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Pas de pilastre (2)</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Pas de pilastre, parfois petit pilastre (4)</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Petit pilastre (5)</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Large pilastre (6)</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Le plus large des pilastres (7)</a:t>
                      </a:r>
                      <a:endParaRPr lang="fr-BE" sz="900">
                        <a:effectLst/>
                        <a:latin typeface="Calibri"/>
                        <a:ea typeface="Calibri"/>
                        <a:cs typeface="Times New Roman"/>
                      </a:endParaRPr>
                    </a:p>
                  </a:txBody>
                  <a:tcPr marL="63251" marR="63251" marT="0" marB="0"/>
                </a:tc>
              </a:tr>
              <a:tr h="752439">
                <a:tc>
                  <a:txBody>
                    <a:bodyPr/>
                    <a:lstStyle/>
                    <a:p>
                      <a:pPr marL="0" lvl="0" indent="0" algn="l">
                        <a:lnSpc>
                          <a:spcPct val="115000"/>
                        </a:lnSpc>
                        <a:spcAft>
                          <a:spcPts val="0"/>
                        </a:spcAft>
                        <a:buFont typeface="+mj-lt"/>
                        <a:buNone/>
                      </a:pPr>
                      <a:r>
                        <a:rPr lang="fr-BE" sz="900" dirty="0" smtClean="0">
                          <a:effectLst/>
                        </a:rPr>
                        <a:t>61. Indice </a:t>
                      </a:r>
                      <a:r>
                        <a:rPr lang="fr-BE" sz="900" dirty="0">
                          <a:effectLst/>
                        </a:rPr>
                        <a:t>de courbure de l’axe fémoral </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77,5 (droite) (2)</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dirty="0">
                          <a:effectLst/>
                        </a:rPr>
                        <a:t>80 (3)</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dirty="0">
                          <a:effectLst/>
                        </a:rPr>
                        <a:t>-</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76,6 (1)</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97,0 (4)</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102,2 (5)</a:t>
                      </a:r>
                      <a:endParaRPr lang="fr-BE" sz="900">
                        <a:effectLst/>
                        <a:latin typeface="Calibri"/>
                        <a:ea typeface="Calibri"/>
                        <a:cs typeface="Times New Roman"/>
                      </a:endParaRPr>
                    </a:p>
                  </a:txBody>
                  <a:tcPr marL="63251" marR="63251" marT="0" marB="0"/>
                </a:tc>
              </a:tr>
              <a:tr h="564330">
                <a:tc>
                  <a:txBody>
                    <a:bodyPr/>
                    <a:lstStyle/>
                    <a:p>
                      <a:pPr marL="0" lvl="0" indent="0" algn="l">
                        <a:lnSpc>
                          <a:spcPct val="115000"/>
                        </a:lnSpc>
                        <a:spcAft>
                          <a:spcPts val="0"/>
                        </a:spcAft>
                        <a:buFont typeface="+mj-lt"/>
                        <a:buNone/>
                      </a:pPr>
                      <a:r>
                        <a:rPr lang="fr-BE" sz="900" dirty="0" smtClean="0">
                          <a:effectLst/>
                        </a:rPr>
                        <a:t>62. Taille </a:t>
                      </a:r>
                      <a:r>
                        <a:rPr lang="fr-BE" sz="900" dirty="0">
                          <a:effectLst/>
                        </a:rPr>
                        <a:t>du plateau tibial </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Le plus petit (1)</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Légèrement plus large que chez P. Troglodyte (2)</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dirty="0">
                          <a:effectLst/>
                        </a:rPr>
                        <a:t>-</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Le plus petit des modernes (3)</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Intermédiaire entre les africains et les asiatiques (4)</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Le plus large (5)</a:t>
                      </a:r>
                      <a:endParaRPr lang="fr-BE" sz="900">
                        <a:effectLst/>
                        <a:latin typeface="Calibri"/>
                        <a:ea typeface="Calibri"/>
                        <a:cs typeface="Times New Roman"/>
                      </a:endParaRPr>
                    </a:p>
                  </a:txBody>
                  <a:tcPr marL="63251" marR="63251" marT="0" marB="0"/>
                </a:tc>
              </a:tr>
              <a:tr h="752439">
                <a:tc>
                  <a:txBody>
                    <a:bodyPr/>
                    <a:lstStyle/>
                    <a:p>
                      <a:pPr marL="0" lvl="0" indent="0" algn="l">
                        <a:lnSpc>
                          <a:spcPct val="115000"/>
                        </a:lnSpc>
                        <a:spcAft>
                          <a:spcPts val="0"/>
                        </a:spcAft>
                        <a:buFont typeface="+mj-lt"/>
                        <a:buNone/>
                      </a:pPr>
                      <a:r>
                        <a:rPr lang="fr-BE" sz="900" dirty="0" smtClean="0">
                          <a:effectLst/>
                        </a:rPr>
                        <a:t>63. Platitude </a:t>
                      </a:r>
                      <a:r>
                        <a:rPr lang="fr-BE" sz="900" dirty="0">
                          <a:effectLst/>
                        </a:rPr>
                        <a:t>du plateau tibial </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Le plus courbé (1,5)</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dirty="0">
                          <a:effectLst/>
                        </a:rPr>
                        <a:t>Le plus courbé (1,5)</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dirty="0">
                          <a:effectLst/>
                        </a:rPr>
                        <a:t>-</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dirty="0">
                          <a:effectLst/>
                        </a:rPr>
                        <a:t>Courbé (3)</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Plat (4,5)</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Plat (4,5)</a:t>
                      </a:r>
                      <a:endParaRPr lang="fr-BE" sz="900">
                        <a:effectLst/>
                        <a:latin typeface="Calibri"/>
                        <a:ea typeface="Calibri"/>
                        <a:cs typeface="Times New Roman"/>
                      </a:endParaRPr>
                    </a:p>
                  </a:txBody>
                  <a:tcPr marL="63251" marR="63251" marT="0" marB="0"/>
                </a:tc>
              </a:tr>
              <a:tr h="892062">
                <a:tc>
                  <a:txBody>
                    <a:bodyPr/>
                    <a:lstStyle/>
                    <a:p>
                      <a:pPr marL="0" lvl="0" indent="0" algn="l">
                        <a:lnSpc>
                          <a:spcPct val="115000"/>
                        </a:lnSpc>
                        <a:spcAft>
                          <a:spcPts val="0"/>
                        </a:spcAft>
                        <a:buFont typeface="+mj-lt"/>
                        <a:buNone/>
                      </a:pPr>
                      <a:r>
                        <a:rPr lang="fr-BE" sz="900" dirty="0" smtClean="0">
                          <a:effectLst/>
                        </a:rPr>
                        <a:t>64. Concavité </a:t>
                      </a:r>
                      <a:r>
                        <a:rPr lang="fr-BE" sz="900" dirty="0">
                          <a:effectLst/>
                        </a:rPr>
                        <a:t>du condyle tibial latéral </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Convexe (1,5)</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Convexe (1,5)</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Légèrement moins convexe que chez les australopithèques (3)</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dirty="0">
                          <a:effectLst/>
                        </a:rPr>
                        <a:t>Plat (4)</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Varie (5)</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Concave (6)</a:t>
                      </a:r>
                      <a:endParaRPr lang="fr-BE" sz="900">
                        <a:effectLst/>
                        <a:latin typeface="Calibri"/>
                        <a:ea typeface="Calibri"/>
                        <a:cs typeface="Times New Roman"/>
                      </a:endParaRPr>
                    </a:p>
                  </a:txBody>
                  <a:tcPr marL="63251" marR="63251" marT="0" marB="0"/>
                </a:tc>
              </a:tr>
              <a:tr h="564330">
                <a:tc>
                  <a:txBody>
                    <a:bodyPr/>
                    <a:lstStyle/>
                    <a:p>
                      <a:pPr marL="0" lvl="0" indent="0" algn="l">
                        <a:lnSpc>
                          <a:spcPct val="115000"/>
                        </a:lnSpc>
                        <a:spcAft>
                          <a:spcPts val="0"/>
                        </a:spcAft>
                        <a:buFont typeface="+mj-lt"/>
                        <a:buNone/>
                      </a:pPr>
                      <a:r>
                        <a:rPr lang="fr-BE" sz="900" dirty="0" smtClean="0">
                          <a:effectLst/>
                        </a:rPr>
                        <a:t>65. Congruence </a:t>
                      </a:r>
                      <a:r>
                        <a:rPr lang="fr-BE" sz="900" dirty="0">
                          <a:effectLst/>
                        </a:rPr>
                        <a:t>du genou</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La plus basse (1)</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Basse (2)</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Modérée (3)</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Haute (4)</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dirty="0">
                          <a:effectLst/>
                        </a:rPr>
                        <a:t>-</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63251" marR="63251" marT="0" marB="0"/>
                </a:tc>
              </a:tr>
              <a:tr h="564330">
                <a:tc>
                  <a:txBody>
                    <a:bodyPr/>
                    <a:lstStyle/>
                    <a:p>
                      <a:pPr marL="0" lvl="0" indent="0" algn="l">
                        <a:lnSpc>
                          <a:spcPct val="115000"/>
                        </a:lnSpc>
                        <a:spcAft>
                          <a:spcPts val="0"/>
                        </a:spcAft>
                        <a:buFont typeface="+mj-lt"/>
                        <a:buNone/>
                      </a:pPr>
                      <a:r>
                        <a:rPr lang="fr-BE" sz="900" dirty="0" smtClean="0">
                          <a:effectLst/>
                        </a:rPr>
                        <a:t>66. Angle </a:t>
                      </a:r>
                      <a:r>
                        <a:rPr lang="fr-BE" sz="900" dirty="0">
                          <a:effectLst/>
                        </a:rPr>
                        <a:t>du plateau tibial</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Le plus important (2)</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Important (2)</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Plus petit (3)</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Le plus important de modernes (4)</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dirty="0">
                          <a:effectLst/>
                        </a:rPr>
                        <a:t>Plus petit (5)</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63251" marR="63251" marT="0" marB="0"/>
                </a:tc>
              </a:tr>
              <a:tr h="752439">
                <a:tc>
                  <a:txBody>
                    <a:bodyPr/>
                    <a:lstStyle/>
                    <a:p>
                      <a:pPr marL="0" lvl="0" indent="0" algn="l">
                        <a:lnSpc>
                          <a:spcPct val="115000"/>
                        </a:lnSpc>
                        <a:spcAft>
                          <a:spcPts val="0"/>
                        </a:spcAft>
                        <a:buFont typeface="+mj-lt"/>
                        <a:buNone/>
                      </a:pPr>
                      <a:r>
                        <a:rPr lang="fr-BE" sz="900" dirty="0" smtClean="0">
                          <a:effectLst/>
                        </a:rPr>
                        <a:t>67. Taille </a:t>
                      </a:r>
                      <a:r>
                        <a:rPr lang="fr-BE" sz="900" dirty="0">
                          <a:effectLst/>
                        </a:rPr>
                        <a:t>du condyle tibial</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Le plus petit et le plus étroit (1)</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Petit et étroit (2,5)</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Petit et étroit (2,5)</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Plus large, proche des modernes (4)</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a:effectLst/>
                        </a:rPr>
                        <a:t>Plus large qu’H. erectus, le plus petit des modernes (5)</a:t>
                      </a:r>
                      <a:endParaRPr lang="fr-BE" sz="90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dirty="0">
                          <a:effectLst/>
                        </a:rPr>
                        <a:t>Plus large que les africains (6)</a:t>
                      </a:r>
                      <a:endParaRPr lang="fr-BE" sz="900" dirty="0">
                        <a:effectLst/>
                        <a:latin typeface="Calibri"/>
                        <a:ea typeface="Calibri"/>
                        <a:cs typeface="Times New Roman"/>
                      </a:endParaRPr>
                    </a:p>
                  </a:txBody>
                  <a:tcPr marL="63251" marR="63251" marT="0" marB="0"/>
                </a:tc>
                <a:tc>
                  <a:txBody>
                    <a:bodyPr/>
                    <a:lstStyle/>
                    <a:p>
                      <a:pPr algn="l">
                        <a:lnSpc>
                          <a:spcPct val="115000"/>
                        </a:lnSpc>
                        <a:spcAft>
                          <a:spcPts val="0"/>
                        </a:spcAft>
                      </a:pPr>
                      <a:r>
                        <a:rPr lang="fr-BE" sz="900" dirty="0">
                          <a:effectLst/>
                        </a:rPr>
                        <a:t>Le plus large (7)</a:t>
                      </a:r>
                      <a:endParaRPr lang="fr-BE" sz="900" dirty="0">
                        <a:effectLst/>
                        <a:latin typeface="Calibri"/>
                        <a:ea typeface="Calibri"/>
                        <a:cs typeface="Times New Roman"/>
                      </a:endParaRPr>
                    </a:p>
                  </a:txBody>
                  <a:tcPr marL="63251" marR="63251" marT="0" marB="0"/>
                </a:tc>
              </a:tr>
            </a:tbl>
          </a:graphicData>
        </a:graphic>
      </p:graphicFrame>
    </p:spTree>
    <p:extLst>
      <p:ext uri="{BB962C8B-B14F-4D97-AF65-F5344CB8AC3E}">
        <p14:creationId xmlns:p14="http://schemas.microsoft.com/office/powerpoint/2010/main" val="341632693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84</a:t>
            </a:fld>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2739745118"/>
              </p:ext>
            </p:extLst>
          </p:nvPr>
        </p:nvGraphicFramePr>
        <p:xfrm>
          <a:off x="107504" y="116631"/>
          <a:ext cx="8928992" cy="6624732"/>
        </p:xfrm>
        <a:graphic>
          <a:graphicData uri="http://schemas.openxmlformats.org/drawingml/2006/table">
            <a:tbl>
              <a:tblPr firstRow="1" firstCol="1" bandRow="1">
                <a:tableStyleId>{5C22544A-7EE6-4342-B048-85BDC9FD1C3A}</a:tableStyleId>
              </a:tblPr>
              <a:tblGrid>
                <a:gridCol w="1116124"/>
                <a:gridCol w="1116124"/>
                <a:gridCol w="1116124"/>
                <a:gridCol w="1116124"/>
                <a:gridCol w="1116124"/>
                <a:gridCol w="1116124"/>
                <a:gridCol w="1116124"/>
                <a:gridCol w="1116124"/>
              </a:tblGrid>
              <a:tr h="329216">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Troglodytes (Chimpanzés)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Australopithèques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habilis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erectus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africains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européens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mongoloïdes</a:t>
                      </a:r>
                      <a:endParaRPr lang="fr-BE" sz="900" dirty="0">
                        <a:effectLst/>
                        <a:latin typeface="Calibri"/>
                        <a:ea typeface="Calibri"/>
                        <a:cs typeface="Times New Roman"/>
                      </a:endParaRPr>
                    </a:p>
                  </a:txBody>
                  <a:tcPr marL="40204" marR="40204" marT="0" marB="0"/>
                </a:tc>
              </a:tr>
              <a:tr h="578956">
                <a:tc>
                  <a:txBody>
                    <a:bodyPr/>
                    <a:lstStyle/>
                    <a:p>
                      <a:pPr marL="0" lvl="0" indent="0" algn="l">
                        <a:lnSpc>
                          <a:spcPct val="115000"/>
                        </a:lnSpc>
                        <a:spcAft>
                          <a:spcPts val="0"/>
                        </a:spcAft>
                        <a:buFont typeface="+mj-lt"/>
                        <a:buNone/>
                      </a:pPr>
                      <a:r>
                        <a:rPr lang="fr-BE" sz="900" dirty="0" smtClean="0">
                          <a:effectLst/>
                        </a:rPr>
                        <a:t>68. Taille </a:t>
                      </a:r>
                      <a:r>
                        <a:rPr lang="fr-BE" sz="900" dirty="0">
                          <a:effectLst/>
                        </a:rPr>
                        <a:t>de la </a:t>
                      </a:r>
                      <a:r>
                        <a:rPr lang="fr-BE" sz="900" dirty="0" err="1">
                          <a:effectLst/>
                        </a:rPr>
                        <a:t>tete</a:t>
                      </a:r>
                      <a:r>
                        <a:rPr lang="fr-BE" sz="900" dirty="0">
                          <a:effectLst/>
                        </a:rPr>
                        <a:t> tibiale distale</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dirty="0">
                          <a:effectLst/>
                        </a:rPr>
                        <a:t>Petit (2)</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Petit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Petit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Légèrement élargie (4)</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Plus large qu’H. erectus, 47,07 (5)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Le plus large, 53,23 (6)</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r>
              <a:tr h="662364">
                <a:tc>
                  <a:txBody>
                    <a:bodyPr/>
                    <a:lstStyle/>
                    <a:p>
                      <a:pPr marL="0" lvl="0" indent="0" algn="l">
                        <a:lnSpc>
                          <a:spcPct val="115000"/>
                        </a:lnSpc>
                        <a:spcAft>
                          <a:spcPts val="0"/>
                        </a:spcAft>
                        <a:buFont typeface="+mj-lt"/>
                        <a:buNone/>
                      </a:pPr>
                      <a:r>
                        <a:rPr lang="fr-BE" sz="900" dirty="0" smtClean="0">
                          <a:effectLst/>
                        </a:rPr>
                        <a:t>69. Tranchant </a:t>
                      </a:r>
                      <a:r>
                        <a:rPr lang="fr-BE" sz="900" dirty="0">
                          <a:effectLst/>
                        </a:rPr>
                        <a:t>du bord antérieur du tibia</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Rond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Rond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Rond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arrondie (4)</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Tranchant (5,5)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Tranchant (5,5)</a:t>
                      </a:r>
                      <a:endParaRPr lang="fr-BE" sz="900">
                        <a:effectLst/>
                        <a:latin typeface="Calibri"/>
                        <a:ea typeface="Calibri"/>
                        <a:cs typeface="Times New Roman"/>
                      </a:endParaRPr>
                    </a:p>
                  </a:txBody>
                  <a:tcPr marL="42573" marR="42573" marT="0" marB="0"/>
                </a:tc>
              </a:tr>
              <a:tr h="249045">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Proportion du corps</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r>
              <a:tr h="221722">
                <a:tc>
                  <a:txBody>
                    <a:bodyPr/>
                    <a:lstStyle/>
                    <a:p>
                      <a:pPr marL="0" lvl="0" indent="0" algn="l">
                        <a:lnSpc>
                          <a:spcPct val="115000"/>
                        </a:lnSpc>
                        <a:spcAft>
                          <a:spcPts val="0"/>
                        </a:spcAft>
                        <a:buFont typeface="+mj-lt"/>
                        <a:buNone/>
                      </a:pPr>
                      <a:r>
                        <a:rPr lang="fr-BE" sz="900" dirty="0" smtClean="0">
                          <a:effectLst/>
                        </a:rPr>
                        <a:t>70. Taille </a:t>
                      </a:r>
                      <a:r>
                        <a:rPr lang="fr-BE" sz="900" dirty="0">
                          <a:effectLst/>
                        </a:rPr>
                        <a:t>(m)</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Moins de 1m (1,5)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Moins de 1m (1,5)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1-1,5m (3)</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1,3-1,5 (4)</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1,42-1,69 (5,5)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1,64-1,74 (7)</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1,59-1,68 (5,5)</a:t>
                      </a:r>
                      <a:endParaRPr lang="fr-BE" sz="900">
                        <a:effectLst/>
                        <a:latin typeface="Calibri"/>
                        <a:ea typeface="Calibri"/>
                        <a:cs typeface="Times New Roman"/>
                      </a:endParaRPr>
                    </a:p>
                  </a:txBody>
                  <a:tcPr marL="42573" marR="42573" marT="0" marB="0"/>
                </a:tc>
              </a:tr>
              <a:tr h="1026284">
                <a:tc>
                  <a:txBody>
                    <a:bodyPr/>
                    <a:lstStyle/>
                    <a:p>
                      <a:pPr marL="0" lvl="0" indent="0" algn="l">
                        <a:lnSpc>
                          <a:spcPct val="115000"/>
                        </a:lnSpc>
                        <a:spcAft>
                          <a:spcPts val="0"/>
                        </a:spcAft>
                        <a:buFont typeface="+mj-lt"/>
                        <a:buNone/>
                      </a:pPr>
                      <a:r>
                        <a:rPr lang="fr-BE" sz="900" dirty="0" smtClean="0">
                          <a:effectLst/>
                        </a:rPr>
                        <a:t>71. Indice </a:t>
                      </a:r>
                      <a:r>
                        <a:rPr lang="fr-BE" sz="900" dirty="0">
                          <a:effectLst/>
                        </a:rPr>
                        <a:t>inter </a:t>
                      </a:r>
                      <a:r>
                        <a:rPr lang="fr-BE" sz="900" dirty="0" err="1">
                          <a:effectLst/>
                        </a:rPr>
                        <a:t>membral</a:t>
                      </a:r>
                      <a:r>
                        <a:rPr lang="fr-BE" sz="900" dirty="0">
                          <a:effectLst/>
                        </a:rPr>
                        <a:t> (Membres supérieurs comparés à la taille des membres inférieurs)</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108,7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85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86,5 (3)</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Homo sapiens range (4)</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70,3 (7)</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70,5 (5)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71,1 (6)</a:t>
                      </a:r>
                      <a:endParaRPr lang="fr-BE" sz="900">
                        <a:effectLst/>
                        <a:latin typeface="Calibri"/>
                        <a:ea typeface="Calibri"/>
                        <a:cs typeface="Times New Roman"/>
                      </a:endParaRPr>
                    </a:p>
                  </a:txBody>
                  <a:tcPr marL="42573" marR="42573" marT="0" marB="0"/>
                </a:tc>
              </a:tr>
              <a:tr h="328734">
                <a:tc>
                  <a:txBody>
                    <a:bodyPr/>
                    <a:lstStyle/>
                    <a:p>
                      <a:pPr marL="0" lvl="0" indent="0" algn="l">
                        <a:lnSpc>
                          <a:spcPct val="115000"/>
                        </a:lnSpc>
                        <a:spcAft>
                          <a:spcPts val="0"/>
                        </a:spcAft>
                        <a:buFont typeface="+mj-lt"/>
                        <a:buNone/>
                      </a:pPr>
                      <a:r>
                        <a:rPr lang="fr-BE" sz="900" dirty="0" smtClean="0">
                          <a:effectLst/>
                        </a:rPr>
                        <a:t>72. Indice </a:t>
                      </a:r>
                      <a:r>
                        <a:rPr lang="fr-BE" sz="900" dirty="0">
                          <a:effectLst/>
                        </a:rPr>
                        <a:t>brachial </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80,1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78,5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75,5 (4)</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76,5 (3)</a:t>
                      </a:r>
                      <a:endParaRPr lang="fr-BE" sz="900">
                        <a:effectLst/>
                        <a:latin typeface="Calibri"/>
                        <a:ea typeface="Calibri"/>
                        <a:cs typeface="Times New Roman"/>
                      </a:endParaRPr>
                    </a:p>
                  </a:txBody>
                  <a:tcPr marL="42573" marR="42573" marT="0" marB="0"/>
                </a:tc>
              </a:tr>
              <a:tr h="328734">
                <a:tc>
                  <a:txBody>
                    <a:bodyPr/>
                    <a:lstStyle/>
                    <a:p>
                      <a:pPr marL="0" lvl="0" indent="0" algn="l">
                        <a:lnSpc>
                          <a:spcPct val="115000"/>
                        </a:lnSpc>
                        <a:spcAft>
                          <a:spcPts val="0"/>
                        </a:spcAft>
                        <a:buFont typeface="+mj-lt"/>
                        <a:buNone/>
                      </a:pPr>
                      <a:r>
                        <a:rPr lang="fr-BE" sz="900" dirty="0" smtClean="0">
                          <a:effectLst/>
                        </a:rPr>
                        <a:t>73. Indice </a:t>
                      </a:r>
                      <a:r>
                        <a:rPr lang="fr-BE" sz="900" dirty="0">
                          <a:effectLst/>
                        </a:rPr>
                        <a:t>crural </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101,9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86,2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83,3 (4)</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86,5 (3)</a:t>
                      </a:r>
                      <a:endParaRPr lang="fr-BE" sz="900">
                        <a:effectLst/>
                        <a:latin typeface="Calibri"/>
                        <a:ea typeface="Calibri"/>
                        <a:cs typeface="Times New Roman"/>
                      </a:endParaRPr>
                    </a:p>
                  </a:txBody>
                  <a:tcPr marL="42573" marR="42573" marT="0" marB="0"/>
                </a:tc>
              </a:tr>
              <a:tr h="662364">
                <a:tc>
                  <a:txBody>
                    <a:bodyPr/>
                    <a:lstStyle/>
                    <a:p>
                      <a:pPr marL="0" lvl="0" indent="0" algn="l">
                        <a:lnSpc>
                          <a:spcPct val="115000"/>
                        </a:lnSpc>
                        <a:spcAft>
                          <a:spcPts val="0"/>
                        </a:spcAft>
                        <a:buFont typeface="+mj-lt"/>
                        <a:buNone/>
                      </a:pPr>
                      <a:r>
                        <a:rPr lang="fr-BE" sz="900" dirty="0" smtClean="0">
                          <a:effectLst/>
                        </a:rPr>
                        <a:t>74. Taille </a:t>
                      </a:r>
                      <a:r>
                        <a:rPr lang="fr-BE" sz="900" dirty="0">
                          <a:effectLst/>
                        </a:rPr>
                        <a:t>du bras en % de la taille du corps</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La plus élevée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Elevée (2,5)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Elevée (2,5)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Comme les hommes modernes (4,5)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45,76 (4,5)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44,54 (6)</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42573" marR="42573" marT="0" marB="0"/>
                </a:tc>
              </a:tr>
              <a:tr h="745771">
                <a:tc>
                  <a:txBody>
                    <a:bodyPr/>
                    <a:lstStyle/>
                    <a:p>
                      <a:pPr marL="0" lvl="0" indent="0" algn="l">
                        <a:lnSpc>
                          <a:spcPct val="115000"/>
                        </a:lnSpc>
                        <a:spcAft>
                          <a:spcPts val="0"/>
                        </a:spcAft>
                        <a:buFont typeface="+mj-lt"/>
                        <a:buNone/>
                      </a:pPr>
                      <a:r>
                        <a:rPr lang="fr-BE" sz="900" dirty="0" smtClean="0">
                          <a:effectLst/>
                        </a:rPr>
                        <a:t>75. % </a:t>
                      </a:r>
                      <a:r>
                        <a:rPr lang="fr-BE" sz="900" dirty="0">
                          <a:effectLst/>
                        </a:rPr>
                        <a:t>du poids du corps des membres supérieurs</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Le plus important, 15,8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Important, 12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Important (3)</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Moindre, comme les modernes (4)</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r>
              <a:tr h="745771">
                <a:tc>
                  <a:txBody>
                    <a:bodyPr/>
                    <a:lstStyle/>
                    <a:p>
                      <a:pPr marL="0" lvl="0" indent="0" algn="l">
                        <a:lnSpc>
                          <a:spcPct val="115000"/>
                        </a:lnSpc>
                        <a:spcAft>
                          <a:spcPts val="0"/>
                        </a:spcAft>
                        <a:buFont typeface="+mj-lt"/>
                        <a:buNone/>
                      </a:pPr>
                      <a:r>
                        <a:rPr lang="fr-BE" sz="900" dirty="0" smtClean="0">
                          <a:effectLst/>
                        </a:rPr>
                        <a:t>76. Taille </a:t>
                      </a:r>
                      <a:r>
                        <a:rPr lang="fr-BE" sz="900" dirty="0">
                          <a:effectLst/>
                        </a:rPr>
                        <a:t>de la jambe en % de la taille du corps</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Le plus petit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Petit (2,5)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Petit (2,5)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Comme les hommes modernes (4)</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56,42 (6)</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54,98 (5)</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r>
              <a:tr h="745771">
                <a:tc>
                  <a:txBody>
                    <a:bodyPr/>
                    <a:lstStyle/>
                    <a:p>
                      <a:pPr marL="0" lvl="0" indent="0" algn="l">
                        <a:lnSpc>
                          <a:spcPct val="115000"/>
                        </a:lnSpc>
                        <a:spcAft>
                          <a:spcPts val="0"/>
                        </a:spcAft>
                        <a:buFont typeface="+mj-lt"/>
                        <a:buNone/>
                      </a:pPr>
                      <a:r>
                        <a:rPr lang="fr-BE" sz="900" dirty="0" smtClean="0">
                          <a:effectLst/>
                        </a:rPr>
                        <a:t>77. % </a:t>
                      </a:r>
                      <a:r>
                        <a:rPr lang="fr-BE" sz="900" dirty="0">
                          <a:effectLst/>
                        </a:rPr>
                        <a:t>du poids du corps des membres inférieurs</a:t>
                      </a:r>
                      <a:endParaRPr lang="fr-BE" sz="900" dirty="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24,2 (1)</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28 (2)</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30 (3)</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42573" marR="42573" marT="0" marB="0"/>
                </a:tc>
                <a:tc>
                  <a:txBody>
                    <a:bodyPr/>
                    <a:lstStyle/>
                    <a:p>
                      <a:pPr algn="l">
                        <a:lnSpc>
                          <a:spcPct val="115000"/>
                        </a:lnSpc>
                        <a:spcAft>
                          <a:spcPts val="0"/>
                        </a:spcAft>
                      </a:pPr>
                      <a:r>
                        <a:rPr lang="fr-BE" sz="900" dirty="0">
                          <a:effectLst/>
                        </a:rPr>
                        <a:t>-</a:t>
                      </a:r>
                      <a:endParaRPr lang="fr-BE" sz="900" dirty="0">
                        <a:effectLst/>
                        <a:latin typeface="Calibri"/>
                        <a:ea typeface="Calibri"/>
                        <a:cs typeface="Times New Roman"/>
                      </a:endParaRPr>
                    </a:p>
                  </a:txBody>
                  <a:tcPr marL="42573" marR="42573" marT="0" marB="0"/>
                </a:tc>
              </a:tr>
            </a:tbl>
          </a:graphicData>
        </a:graphic>
      </p:graphicFrame>
    </p:spTree>
    <p:extLst>
      <p:ext uri="{BB962C8B-B14F-4D97-AF65-F5344CB8AC3E}">
        <p14:creationId xmlns:p14="http://schemas.microsoft.com/office/powerpoint/2010/main" val="8559026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85</a:t>
            </a:fld>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4276848808"/>
              </p:ext>
            </p:extLst>
          </p:nvPr>
        </p:nvGraphicFramePr>
        <p:xfrm>
          <a:off x="134283" y="692696"/>
          <a:ext cx="7920880" cy="5335872"/>
        </p:xfrm>
        <a:graphic>
          <a:graphicData uri="http://schemas.openxmlformats.org/drawingml/2006/table">
            <a:tbl>
              <a:tblPr firstRow="1" firstCol="1" bandRow="1">
                <a:tableStyleId>{5C22544A-7EE6-4342-B048-85BDC9FD1C3A}</a:tableStyleId>
              </a:tblPr>
              <a:tblGrid>
                <a:gridCol w="990110"/>
                <a:gridCol w="990110"/>
                <a:gridCol w="990110"/>
                <a:gridCol w="990110"/>
                <a:gridCol w="990110"/>
                <a:gridCol w="990110"/>
                <a:gridCol w="990110"/>
                <a:gridCol w="990110"/>
              </a:tblGrid>
              <a:tr h="239287">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Troglodytes (Chimpanzés)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Australopithèques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habilis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erectus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africains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européens</a:t>
                      </a:r>
                      <a:endParaRPr lang="fr-BE" sz="900" dirty="0">
                        <a:effectLst/>
                        <a:latin typeface="Calibri"/>
                        <a:ea typeface="Calibri"/>
                        <a:cs typeface="Times New Roman"/>
                      </a:endParaRPr>
                    </a:p>
                  </a:txBody>
                  <a:tcPr marL="40204" marR="40204" marT="0" marB="0"/>
                </a:tc>
                <a:tc>
                  <a:txBody>
                    <a:bodyPr/>
                    <a:lstStyle/>
                    <a:p>
                      <a:pPr algn="l">
                        <a:lnSpc>
                          <a:spcPct val="115000"/>
                        </a:lnSpc>
                        <a:spcAft>
                          <a:spcPts val="0"/>
                        </a:spcAft>
                      </a:pPr>
                      <a:r>
                        <a:rPr lang="fr-BE" sz="900" dirty="0">
                          <a:effectLst/>
                        </a:rPr>
                        <a:t>Homo sapiens mongoloïdes</a:t>
                      </a:r>
                      <a:endParaRPr lang="fr-BE" sz="900" dirty="0">
                        <a:effectLst/>
                        <a:latin typeface="Calibri"/>
                        <a:ea typeface="Calibri"/>
                        <a:cs typeface="Times New Roman"/>
                      </a:endParaRPr>
                    </a:p>
                  </a:txBody>
                  <a:tcPr marL="40204" marR="40204" marT="0" marB="0"/>
                </a:tc>
              </a:tr>
              <a:tr h="239287">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dirty="0">
                          <a:effectLst/>
                        </a:rPr>
                        <a:t> </a:t>
                      </a:r>
                      <a:endParaRPr lang="fr-BE" sz="900" dirty="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Maturation</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 </a:t>
                      </a:r>
                      <a:endParaRPr lang="fr-BE" sz="900">
                        <a:effectLst/>
                        <a:latin typeface="Calibri"/>
                        <a:ea typeface="Calibri"/>
                        <a:cs typeface="Times New Roman"/>
                      </a:endParaRPr>
                    </a:p>
                  </a:txBody>
                  <a:tcPr marL="68580" marR="68580" marT="0" marB="0"/>
                </a:tc>
              </a:tr>
              <a:tr h="530435">
                <a:tc>
                  <a:txBody>
                    <a:bodyPr/>
                    <a:lstStyle/>
                    <a:p>
                      <a:pPr algn="l">
                        <a:lnSpc>
                          <a:spcPct val="115000"/>
                        </a:lnSpc>
                        <a:spcAft>
                          <a:spcPts val="0"/>
                        </a:spcAft>
                      </a:pPr>
                      <a:r>
                        <a:rPr lang="fr-BE" sz="900">
                          <a:effectLst/>
                        </a:rPr>
                        <a:t>Durée gestationnelle (semaines) </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dirty="0" smtClean="0">
                          <a:effectLst/>
                        </a:rPr>
                        <a:t>33 </a:t>
                      </a:r>
                      <a:r>
                        <a:rPr lang="fr-BE" sz="900" dirty="0">
                          <a:effectLst/>
                        </a:rPr>
                        <a:t>(1)</a:t>
                      </a:r>
                      <a:endParaRPr lang="fr-BE" sz="900" dirty="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(2)</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(3)</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(4)</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39 (5)</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40 (6)</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dirty="0" smtClean="0">
                          <a:effectLst/>
                        </a:rPr>
                        <a:t>40 (6)</a:t>
                      </a:r>
                      <a:endParaRPr lang="fr-BE" sz="900" dirty="0">
                        <a:effectLst/>
                        <a:latin typeface="Calibri"/>
                        <a:ea typeface="Calibri"/>
                        <a:cs typeface="Times New Roman"/>
                      </a:endParaRPr>
                    </a:p>
                  </a:txBody>
                  <a:tcPr marL="68580" marR="68580" marT="0" marB="0"/>
                </a:tc>
              </a:tr>
              <a:tr h="350112">
                <a:tc>
                  <a:txBody>
                    <a:bodyPr/>
                    <a:lstStyle/>
                    <a:p>
                      <a:pPr algn="l">
                        <a:lnSpc>
                          <a:spcPct val="115000"/>
                        </a:lnSpc>
                        <a:spcAft>
                          <a:spcPts val="0"/>
                        </a:spcAft>
                      </a:pPr>
                      <a:r>
                        <a:rPr lang="fr-BE" sz="900" dirty="0">
                          <a:effectLst/>
                        </a:rPr>
                        <a:t>Age de la puberté (male)</a:t>
                      </a:r>
                      <a:endParaRPr lang="fr-BE" sz="900" dirty="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Le plus tot (1)</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(2)</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(3)</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(4)</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(5)</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(6)</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dirty="0">
                          <a:effectLst/>
                        </a:rPr>
                        <a:t>Le plus tardif (7)</a:t>
                      </a:r>
                      <a:endParaRPr lang="fr-BE" sz="900" dirty="0">
                        <a:effectLst/>
                        <a:latin typeface="Calibri"/>
                        <a:ea typeface="Calibri"/>
                        <a:cs typeface="Times New Roman"/>
                      </a:endParaRPr>
                    </a:p>
                  </a:txBody>
                  <a:tcPr marL="68580" marR="68580" marT="0" marB="0"/>
                </a:tc>
              </a:tr>
              <a:tr h="350112">
                <a:tc>
                  <a:txBody>
                    <a:bodyPr/>
                    <a:lstStyle/>
                    <a:p>
                      <a:pPr algn="l">
                        <a:lnSpc>
                          <a:spcPct val="115000"/>
                        </a:lnSpc>
                        <a:spcAft>
                          <a:spcPts val="0"/>
                        </a:spcAft>
                      </a:pPr>
                      <a:r>
                        <a:rPr lang="fr-BE" sz="900" dirty="0">
                          <a:effectLst/>
                        </a:rPr>
                        <a:t>Age de la puberté (femelle)</a:t>
                      </a:r>
                      <a:endParaRPr lang="fr-BE" sz="900" dirty="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dirty="0">
                          <a:effectLst/>
                        </a:rPr>
                        <a:t>Le plus </a:t>
                      </a:r>
                      <a:r>
                        <a:rPr lang="fr-BE" sz="900" dirty="0" smtClean="0">
                          <a:effectLst/>
                        </a:rPr>
                        <a:t>tôt (1)</a:t>
                      </a:r>
                      <a:endParaRPr lang="fr-BE" sz="900" dirty="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(2)</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(3)</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(4)</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(5)</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(6)</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Le plus tardif (7)</a:t>
                      </a:r>
                      <a:endParaRPr lang="fr-BE" sz="900">
                        <a:effectLst/>
                        <a:latin typeface="Calibri"/>
                        <a:ea typeface="Calibri"/>
                        <a:cs typeface="Times New Roman"/>
                      </a:endParaRPr>
                    </a:p>
                  </a:txBody>
                  <a:tcPr marL="68580" marR="68580" marT="0" marB="0"/>
                </a:tc>
              </a:tr>
              <a:tr h="350112">
                <a:tc>
                  <a:txBody>
                    <a:bodyPr/>
                    <a:lstStyle/>
                    <a:p>
                      <a:pPr algn="l">
                        <a:lnSpc>
                          <a:spcPct val="115000"/>
                        </a:lnSpc>
                        <a:spcAft>
                          <a:spcPts val="0"/>
                        </a:spcAft>
                      </a:pPr>
                      <a:r>
                        <a:rPr lang="fr-BE" sz="900" dirty="0">
                          <a:effectLst/>
                        </a:rPr>
                        <a:t>Age de la </a:t>
                      </a:r>
                      <a:r>
                        <a:rPr lang="fr-BE" sz="900" dirty="0" err="1" smtClean="0">
                          <a:effectLst/>
                        </a:rPr>
                        <a:t>ménarche</a:t>
                      </a:r>
                      <a:r>
                        <a:rPr lang="fr-BE" sz="900" dirty="0" smtClean="0">
                          <a:effectLst/>
                        </a:rPr>
                        <a:t> (années)</a:t>
                      </a:r>
                      <a:endParaRPr lang="fr-BE" sz="900" dirty="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dirty="0" smtClean="0">
                          <a:effectLst/>
                        </a:rPr>
                        <a:t>12,1 (1</a:t>
                      </a:r>
                      <a:r>
                        <a:rPr lang="fr-BE" sz="900" dirty="0">
                          <a:effectLst/>
                        </a:rPr>
                        <a:t>)</a:t>
                      </a:r>
                      <a:endParaRPr lang="fr-BE" sz="900" dirty="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dirty="0" smtClean="0">
                          <a:effectLst/>
                        </a:rPr>
                        <a:t>12,7 (2</a:t>
                      </a:r>
                      <a:r>
                        <a:rPr lang="fr-BE" sz="900" dirty="0">
                          <a:effectLst/>
                        </a:rPr>
                        <a:t>)</a:t>
                      </a:r>
                      <a:endParaRPr lang="fr-BE" sz="900" dirty="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dirty="0" smtClean="0">
                          <a:effectLst/>
                        </a:rPr>
                        <a:t>&gt;12,7 (3</a:t>
                      </a:r>
                      <a:r>
                        <a:rPr lang="fr-BE" sz="900" dirty="0">
                          <a:effectLst/>
                        </a:rPr>
                        <a:t>)</a:t>
                      </a:r>
                      <a:endParaRPr lang="fr-BE" sz="900" dirty="0">
                        <a:effectLst/>
                        <a:latin typeface="Calibri"/>
                        <a:ea typeface="Calibri"/>
                        <a:cs typeface="Times New Roman"/>
                      </a:endParaRPr>
                    </a:p>
                  </a:txBody>
                  <a:tcPr marL="68580" marR="68580" marT="0" marB="0"/>
                </a:tc>
              </a:tr>
              <a:tr h="350112">
                <a:tc>
                  <a:txBody>
                    <a:bodyPr/>
                    <a:lstStyle/>
                    <a:p>
                      <a:pPr algn="l">
                        <a:lnSpc>
                          <a:spcPct val="115000"/>
                        </a:lnSpc>
                        <a:spcAft>
                          <a:spcPts val="0"/>
                        </a:spcAft>
                      </a:pPr>
                      <a:r>
                        <a:rPr lang="fr-BE" sz="900" dirty="0">
                          <a:effectLst/>
                        </a:rPr>
                        <a:t>Age de la ménopause</a:t>
                      </a:r>
                      <a:endParaRPr lang="fr-BE" sz="900" dirty="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Plus tot (1)</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Intermédiaire (2)</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dirty="0">
                          <a:effectLst/>
                        </a:rPr>
                        <a:t>Plus tardif (7)</a:t>
                      </a:r>
                      <a:endParaRPr lang="fr-BE" sz="900" dirty="0">
                        <a:effectLst/>
                        <a:latin typeface="Calibri"/>
                        <a:ea typeface="Calibri"/>
                        <a:cs typeface="Times New Roman"/>
                      </a:endParaRPr>
                    </a:p>
                  </a:txBody>
                  <a:tcPr marL="68580" marR="68580" marT="0" marB="0"/>
                </a:tc>
              </a:tr>
              <a:tr h="350112">
                <a:tc>
                  <a:txBody>
                    <a:bodyPr/>
                    <a:lstStyle/>
                    <a:p>
                      <a:pPr algn="l">
                        <a:lnSpc>
                          <a:spcPct val="115000"/>
                        </a:lnSpc>
                        <a:spcAft>
                          <a:spcPts val="0"/>
                        </a:spcAft>
                      </a:pPr>
                      <a:r>
                        <a:rPr lang="fr-BE" sz="900" dirty="0">
                          <a:effectLst/>
                        </a:rPr>
                        <a:t>Développement </a:t>
                      </a:r>
                      <a:r>
                        <a:rPr lang="fr-BE" sz="900" dirty="0" smtClean="0">
                          <a:effectLst/>
                        </a:rPr>
                        <a:t>moteur</a:t>
                      </a:r>
                      <a:endParaRPr lang="fr-BE" sz="900" dirty="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Le plus rapide (1)</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dirty="0">
                          <a:effectLst/>
                        </a:rPr>
                        <a:t>(2)</a:t>
                      </a:r>
                      <a:endParaRPr lang="fr-BE" sz="900" dirty="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(3)</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(4)</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(5)</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a:effectLst/>
                        </a:rPr>
                        <a:t>(6)</a:t>
                      </a: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dirty="0">
                          <a:effectLst/>
                        </a:rPr>
                        <a:t>Le plus lent (7)</a:t>
                      </a:r>
                      <a:endParaRPr lang="fr-BE" sz="900" dirty="0">
                        <a:effectLst/>
                        <a:latin typeface="Calibri"/>
                        <a:ea typeface="Calibri"/>
                        <a:cs typeface="Times New Roman"/>
                      </a:endParaRPr>
                    </a:p>
                  </a:txBody>
                  <a:tcPr marL="68580" marR="68580" marT="0" marB="0"/>
                </a:tc>
              </a:tr>
              <a:tr h="350112">
                <a:tc>
                  <a:txBody>
                    <a:bodyPr/>
                    <a:lstStyle/>
                    <a:p>
                      <a:pPr algn="l">
                        <a:lnSpc>
                          <a:spcPct val="115000"/>
                        </a:lnSpc>
                        <a:spcAft>
                          <a:spcPts val="0"/>
                        </a:spcAft>
                      </a:pPr>
                      <a:r>
                        <a:rPr lang="fr-BE" sz="900" dirty="0" smtClean="0">
                          <a:effectLst/>
                          <a:latin typeface="Calibri"/>
                          <a:ea typeface="Calibri"/>
                          <a:cs typeface="Times New Roman"/>
                        </a:rPr>
                        <a:t>Développement dentaire</a:t>
                      </a:r>
                      <a:endParaRPr lang="fr-BE" sz="900" dirty="0">
                        <a:effectLst/>
                        <a:latin typeface="Calibri"/>
                        <a:ea typeface="Calibri"/>
                        <a:cs typeface="Times New Roman"/>
                      </a:endParaRPr>
                    </a:p>
                  </a:txBody>
                  <a:tcPr marL="68580" marR="68580" marT="0" marB="0"/>
                </a:tc>
                <a:tc>
                  <a:txBody>
                    <a:bodyPr/>
                    <a:lstStyle/>
                    <a:p>
                      <a:pPr algn="l">
                        <a:lnSpc>
                          <a:spcPct val="115000"/>
                        </a:lnSpc>
                        <a:spcAft>
                          <a:spcPts val="0"/>
                        </a:spcAft>
                      </a:pPr>
                      <a:endParaRPr lang="fr-BE" sz="900" dirty="0">
                        <a:effectLst/>
                        <a:latin typeface="Calibri"/>
                        <a:ea typeface="Calibri"/>
                        <a:cs typeface="Times New Roman"/>
                      </a:endParaRPr>
                    </a:p>
                  </a:txBody>
                  <a:tcPr marL="68580" marR="68580" marT="0" marB="0"/>
                </a:tc>
                <a:tc>
                  <a:txBody>
                    <a:bodyPr/>
                    <a:lstStyle/>
                    <a:p>
                      <a:pPr algn="l">
                        <a:lnSpc>
                          <a:spcPct val="115000"/>
                        </a:lnSpc>
                        <a:spcAft>
                          <a:spcPts val="0"/>
                        </a:spcAft>
                      </a:pPr>
                      <a:endParaRPr lang="fr-BE" sz="900" dirty="0">
                        <a:effectLst/>
                        <a:latin typeface="Calibri"/>
                        <a:ea typeface="Calibri"/>
                        <a:cs typeface="Times New Roman"/>
                      </a:endParaRPr>
                    </a:p>
                  </a:txBody>
                  <a:tcPr marL="68580" marR="68580" marT="0" marB="0"/>
                </a:tc>
                <a:tc>
                  <a:txBody>
                    <a:bodyPr/>
                    <a:lstStyle/>
                    <a:p>
                      <a:pPr algn="l">
                        <a:lnSpc>
                          <a:spcPct val="115000"/>
                        </a:lnSpc>
                        <a:spcAft>
                          <a:spcPts val="0"/>
                        </a:spcAft>
                      </a:pPr>
                      <a:endParaRPr lang="fr-BE" sz="900">
                        <a:effectLst/>
                        <a:latin typeface="Calibri"/>
                        <a:ea typeface="Calibri"/>
                        <a:cs typeface="Times New Roman"/>
                      </a:endParaRPr>
                    </a:p>
                  </a:txBody>
                  <a:tcPr marL="68580" marR="68580" marT="0" marB="0"/>
                </a:tc>
                <a:tc>
                  <a:txBody>
                    <a:bodyPr/>
                    <a:lstStyle/>
                    <a:p>
                      <a:pPr algn="l">
                        <a:lnSpc>
                          <a:spcPct val="115000"/>
                        </a:lnSpc>
                        <a:spcAft>
                          <a:spcPts val="0"/>
                        </a:spcAft>
                      </a:pPr>
                      <a:endParaRPr lang="fr-BE" sz="900" dirty="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dirty="0" smtClean="0">
                          <a:effectLst/>
                          <a:latin typeface="Calibri"/>
                          <a:ea typeface="Calibri"/>
                          <a:cs typeface="Times New Roman"/>
                        </a:rPr>
                        <a:t>(1)</a:t>
                      </a:r>
                      <a:endParaRPr lang="fr-BE" sz="900" dirty="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dirty="0" smtClean="0">
                          <a:effectLst/>
                          <a:latin typeface="Calibri"/>
                          <a:ea typeface="Calibri"/>
                          <a:cs typeface="Times New Roman"/>
                        </a:rPr>
                        <a:t>(2)</a:t>
                      </a:r>
                      <a:endParaRPr lang="fr-BE" sz="900" dirty="0">
                        <a:effectLst/>
                        <a:latin typeface="Calibri"/>
                        <a:ea typeface="Calibri"/>
                        <a:cs typeface="Times New Roman"/>
                      </a:endParaRPr>
                    </a:p>
                  </a:txBody>
                  <a:tcPr marL="68580" marR="68580" marT="0" marB="0"/>
                </a:tc>
                <a:tc>
                  <a:txBody>
                    <a:bodyPr/>
                    <a:lstStyle/>
                    <a:p>
                      <a:pPr algn="l">
                        <a:lnSpc>
                          <a:spcPct val="115000"/>
                        </a:lnSpc>
                        <a:spcAft>
                          <a:spcPts val="0"/>
                        </a:spcAft>
                      </a:pPr>
                      <a:r>
                        <a:rPr lang="fr-BE" sz="900" dirty="0" smtClean="0">
                          <a:effectLst/>
                          <a:latin typeface="Calibri"/>
                          <a:ea typeface="Calibri"/>
                          <a:cs typeface="Times New Roman"/>
                        </a:rPr>
                        <a:t>(3)</a:t>
                      </a:r>
                      <a:endParaRPr lang="fr-BE" sz="900" dirty="0">
                        <a:effectLst/>
                        <a:latin typeface="Calibri"/>
                        <a:ea typeface="Calibri"/>
                        <a:cs typeface="Times New Roman"/>
                      </a:endParaRPr>
                    </a:p>
                  </a:txBody>
                  <a:tcPr marL="68580" marR="68580" marT="0" marB="0"/>
                </a:tc>
              </a:tr>
              <a:tr h="350112">
                <a:tc>
                  <a:txBody>
                    <a:bodyPr/>
                    <a:lstStyle/>
                    <a:p>
                      <a:pPr algn="l"/>
                      <a:r>
                        <a:rPr lang="fr-BE" sz="900" b="1">
                          <a:effectLst/>
                        </a:rPr>
                        <a:t>Eruption des dents de sagesse </a:t>
                      </a:r>
                      <a:endParaRPr lang="fr-BE" sz="900">
                        <a:effectLst/>
                      </a:endParaRPr>
                    </a:p>
                  </a:txBody>
                  <a:tcPr marL="38100" marR="38100" marT="38100" marB="38100" anchor="ctr"/>
                </a:tc>
                <a:tc>
                  <a:txBody>
                    <a:bodyPr/>
                    <a:lstStyle/>
                    <a:p>
                      <a:pPr algn="l"/>
                      <a:r>
                        <a:rPr lang="fr-BE" sz="900">
                          <a:effectLst/>
                        </a:rPr>
                        <a:t>-</a:t>
                      </a:r>
                    </a:p>
                  </a:txBody>
                  <a:tcPr marL="38100" marR="38100" marT="38100" marB="38100" anchor="ctr"/>
                </a:tc>
                <a:tc>
                  <a:txBody>
                    <a:bodyPr/>
                    <a:lstStyle/>
                    <a:p>
                      <a:pPr algn="l"/>
                      <a:r>
                        <a:rPr lang="fr-BE" sz="900">
                          <a:effectLst/>
                        </a:rPr>
                        <a:t>-</a:t>
                      </a:r>
                    </a:p>
                  </a:txBody>
                  <a:tcPr marL="38100" marR="38100" marT="38100" marB="38100" anchor="ctr"/>
                </a:tc>
                <a:tc>
                  <a:txBody>
                    <a:bodyPr/>
                    <a:lstStyle/>
                    <a:p>
                      <a:pPr algn="l"/>
                      <a:r>
                        <a:rPr lang="fr-BE" sz="900">
                          <a:effectLst/>
                        </a:rPr>
                        <a:t>-</a:t>
                      </a:r>
                    </a:p>
                  </a:txBody>
                  <a:tcPr marL="38100" marR="38100" marT="38100" marB="38100" anchor="ctr"/>
                </a:tc>
                <a:tc>
                  <a:txBody>
                    <a:bodyPr/>
                    <a:lstStyle/>
                    <a:p>
                      <a:pPr algn="l"/>
                      <a:r>
                        <a:rPr lang="fr-BE" sz="900">
                          <a:effectLst/>
                        </a:rPr>
                        <a:t>-</a:t>
                      </a:r>
                    </a:p>
                  </a:txBody>
                  <a:tcPr marL="38100" marR="38100" marT="38100" marB="38100" anchor="ctr"/>
                </a:tc>
                <a:tc>
                  <a:txBody>
                    <a:bodyPr/>
                    <a:lstStyle/>
                    <a:p>
                      <a:pPr algn="l"/>
                      <a:r>
                        <a:rPr lang="fr-BE" sz="900" dirty="0">
                          <a:effectLst/>
                        </a:rPr>
                        <a:t>1-2 ans plus tôt (1)</a:t>
                      </a:r>
                    </a:p>
                  </a:txBody>
                  <a:tcPr marL="38100" marR="38100" marT="38100" marB="38100" anchor="ctr"/>
                </a:tc>
                <a:tc>
                  <a:txBody>
                    <a:bodyPr/>
                    <a:lstStyle/>
                    <a:p>
                      <a:pPr algn="l"/>
                      <a:r>
                        <a:rPr lang="fr-BE" sz="900">
                          <a:effectLst/>
                        </a:rPr>
                        <a:t>intermédiaire (2)</a:t>
                      </a:r>
                    </a:p>
                  </a:txBody>
                  <a:tcPr marL="38100" marR="38100" marT="38100" marB="38100" anchor="ctr"/>
                </a:tc>
                <a:tc>
                  <a:txBody>
                    <a:bodyPr/>
                    <a:lstStyle/>
                    <a:p>
                      <a:pPr algn="l"/>
                      <a:r>
                        <a:rPr lang="fr-BE" sz="900" dirty="0">
                          <a:effectLst/>
                        </a:rPr>
                        <a:t>1-2 ans plus tard (3)</a:t>
                      </a:r>
                    </a:p>
                  </a:txBody>
                  <a:tcPr marL="38100" marR="38100" marT="38100" marB="38100" anchor="ctr"/>
                </a:tc>
              </a:tr>
              <a:tr h="350112">
                <a:tc>
                  <a:txBody>
                    <a:bodyPr/>
                    <a:lstStyle/>
                    <a:p>
                      <a:pPr algn="l"/>
                      <a:r>
                        <a:rPr lang="fr-BE" sz="900" b="1" dirty="0">
                          <a:effectLst/>
                        </a:rPr>
                        <a:t>Fréquence de double ovulation (sur 1000)</a:t>
                      </a:r>
                      <a:endParaRPr lang="fr-BE" sz="900" dirty="0">
                        <a:effectLst/>
                      </a:endParaRPr>
                    </a:p>
                  </a:txBody>
                  <a:tcPr marL="38100" marR="38100" marT="38100" marB="38100" anchor="ctr"/>
                </a:tc>
                <a:tc>
                  <a:txBody>
                    <a:bodyPr/>
                    <a:lstStyle/>
                    <a:p>
                      <a:pPr algn="l"/>
                      <a:r>
                        <a:rPr lang="fr-BE" sz="900" dirty="0">
                          <a:effectLst/>
                        </a:rPr>
                        <a:t>-</a:t>
                      </a:r>
                    </a:p>
                  </a:txBody>
                  <a:tcPr marL="38100" marR="38100" marT="38100" marB="38100" anchor="ctr"/>
                </a:tc>
                <a:tc>
                  <a:txBody>
                    <a:bodyPr/>
                    <a:lstStyle/>
                    <a:p>
                      <a:pPr algn="l"/>
                      <a:r>
                        <a:rPr lang="fr-BE" sz="900" dirty="0">
                          <a:effectLst/>
                        </a:rPr>
                        <a:t>-</a:t>
                      </a:r>
                    </a:p>
                  </a:txBody>
                  <a:tcPr marL="38100" marR="38100" marT="38100" marB="38100" anchor="ctr"/>
                </a:tc>
                <a:tc>
                  <a:txBody>
                    <a:bodyPr/>
                    <a:lstStyle/>
                    <a:p>
                      <a:pPr algn="l"/>
                      <a:r>
                        <a:rPr lang="fr-BE" sz="900" dirty="0">
                          <a:effectLst/>
                        </a:rPr>
                        <a:t>-</a:t>
                      </a:r>
                    </a:p>
                  </a:txBody>
                  <a:tcPr marL="38100" marR="38100" marT="38100" marB="38100" anchor="ctr"/>
                </a:tc>
                <a:tc>
                  <a:txBody>
                    <a:bodyPr/>
                    <a:lstStyle/>
                    <a:p>
                      <a:pPr algn="l"/>
                      <a:r>
                        <a:rPr lang="fr-BE" sz="900" dirty="0">
                          <a:effectLst/>
                        </a:rPr>
                        <a:t>-</a:t>
                      </a:r>
                    </a:p>
                  </a:txBody>
                  <a:tcPr marL="38100" marR="38100" marT="38100" marB="38100" anchor="ctr"/>
                </a:tc>
                <a:tc>
                  <a:txBody>
                    <a:bodyPr/>
                    <a:lstStyle/>
                    <a:p>
                      <a:pPr algn="l"/>
                      <a:r>
                        <a:rPr lang="fr-BE" sz="900">
                          <a:effectLst/>
                        </a:rPr>
                        <a:t>&gt;16 (1)</a:t>
                      </a:r>
                    </a:p>
                  </a:txBody>
                  <a:tcPr marL="38100" marR="38100" marT="38100" marB="38100" anchor="ctr"/>
                </a:tc>
                <a:tc>
                  <a:txBody>
                    <a:bodyPr/>
                    <a:lstStyle/>
                    <a:p>
                      <a:pPr algn="l"/>
                      <a:r>
                        <a:rPr lang="fr-BE" sz="900">
                          <a:effectLst/>
                        </a:rPr>
                        <a:t>8 (2)</a:t>
                      </a:r>
                    </a:p>
                  </a:txBody>
                  <a:tcPr marL="38100" marR="38100" marT="38100" marB="38100" anchor="ctr"/>
                </a:tc>
                <a:tc>
                  <a:txBody>
                    <a:bodyPr/>
                    <a:lstStyle/>
                    <a:p>
                      <a:pPr algn="l"/>
                      <a:r>
                        <a:rPr lang="fr-BE" sz="900" dirty="0">
                          <a:effectLst/>
                        </a:rPr>
                        <a:t>&lt;4 (3)</a:t>
                      </a:r>
                    </a:p>
                  </a:txBody>
                  <a:tcPr marL="38100" marR="38100" marT="38100" marB="38100" anchor="ctr"/>
                </a:tc>
              </a:tr>
              <a:tr h="350112">
                <a:tc>
                  <a:txBody>
                    <a:bodyPr/>
                    <a:lstStyle/>
                    <a:p>
                      <a:pPr algn="l"/>
                      <a:r>
                        <a:rPr lang="fr-BE" sz="900" b="1">
                          <a:effectLst/>
                        </a:rPr>
                        <a:t>Triplets (par million)</a:t>
                      </a:r>
                      <a:endParaRPr lang="fr-BE" sz="900">
                        <a:effectLst/>
                      </a:endParaRPr>
                    </a:p>
                  </a:txBody>
                  <a:tcPr marL="38100" marR="38100" marT="38100" marB="38100" anchor="ctr"/>
                </a:tc>
                <a:tc>
                  <a:txBody>
                    <a:bodyPr/>
                    <a:lstStyle/>
                    <a:p>
                      <a:pPr algn="l"/>
                      <a:r>
                        <a:rPr lang="fr-BE" sz="900">
                          <a:effectLst/>
                        </a:rPr>
                        <a:t>-</a:t>
                      </a:r>
                    </a:p>
                  </a:txBody>
                  <a:tcPr marL="38100" marR="38100" marT="38100" marB="38100" anchor="ctr"/>
                </a:tc>
                <a:tc>
                  <a:txBody>
                    <a:bodyPr/>
                    <a:lstStyle/>
                    <a:p>
                      <a:pPr algn="l"/>
                      <a:r>
                        <a:rPr lang="fr-BE" sz="900" dirty="0">
                          <a:effectLst/>
                        </a:rPr>
                        <a:t>-</a:t>
                      </a:r>
                    </a:p>
                  </a:txBody>
                  <a:tcPr marL="38100" marR="38100" marT="38100" marB="38100" anchor="ctr"/>
                </a:tc>
                <a:tc>
                  <a:txBody>
                    <a:bodyPr/>
                    <a:lstStyle/>
                    <a:p>
                      <a:pPr algn="l"/>
                      <a:r>
                        <a:rPr lang="fr-BE" sz="900" dirty="0">
                          <a:effectLst/>
                        </a:rPr>
                        <a:t>-</a:t>
                      </a:r>
                    </a:p>
                  </a:txBody>
                  <a:tcPr marL="38100" marR="38100" marT="38100" marB="38100" anchor="ctr"/>
                </a:tc>
                <a:tc>
                  <a:txBody>
                    <a:bodyPr/>
                    <a:lstStyle/>
                    <a:p>
                      <a:pPr algn="l"/>
                      <a:r>
                        <a:rPr lang="fr-BE" sz="900" dirty="0">
                          <a:effectLst/>
                        </a:rPr>
                        <a:t>-</a:t>
                      </a:r>
                    </a:p>
                  </a:txBody>
                  <a:tcPr marL="38100" marR="38100" marT="38100" marB="38100" anchor="ctr"/>
                </a:tc>
                <a:tc>
                  <a:txBody>
                    <a:bodyPr/>
                    <a:lstStyle/>
                    <a:p>
                      <a:pPr algn="l"/>
                      <a:r>
                        <a:rPr lang="fr-BE" sz="900" dirty="0">
                          <a:effectLst/>
                        </a:rPr>
                        <a:t>1700 (1)</a:t>
                      </a:r>
                    </a:p>
                  </a:txBody>
                  <a:tcPr marL="38100" marR="38100" marT="38100" marB="38100" anchor="ctr"/>
                </a:tc>
                <a:tc>
                  <a:txBody>
                    <a:bodyPr/>
                    <a:lstStyle/>
                    <a:p>
                      <a:pPr algn="l"/>
                      <a:r>
                        <a:rPr lang="fr-BE" sz="900">
                          <a:effectLst/>
                        </a:rPr>
                        <a:t>100 (2)</a:t>
                      </a:r>
                    </a:p>
                  </a:txBody>
                  <a:tcPr marL="38100" marR="38100" marT="38100" marB="38100" anchor="ctr"/>
                </a:tc>
                <a:tc>
                  <a:txBody>
                    <a:bodyPr/>
                    <a:lstStyle/>
                    <a:p>
                      <a:pPr algn="l"/>
                      <a:r>
                        <a:rPr lang="fr-BE" sz="900">
                          <a:effectLst/>
                        </a:rPr>
                        <a:t>10 (3)</a:t>
                      </a:r>
                    </a:p>
                  </a:txBody>
                  <a:tcPr marL="38100" marR="38100" marT="38100" marB="38100" anchor="ctr"/>
                </a:tc>
              </a:tr>
              <a:tr h="350112">
                <a:tc>
                  <a:txBody>
                    <a:bodyPr/>
                    <a:lstStyle/>
                    <a:p>
                      <a:pPr algn="l"/>
                      <a:r>
                        <a:rPr lang="fr-BE" sz="900" b="1" dirty="0">
                          <a:effectLst/>
                        </a:rPr>
                        <a:t>Quadruplet (par million)</a:t>
                      </a:r>
                      <a:endParaRPr lang="fr-BE" sz="900" dirty="0">
                        <a:effectLst/>
                      </a:endParaRPr>
                    </a:p>
                  </a:txBody>
                  <a:tcPr marL="38100" marR="38100" marT="38100" marB="38100" anchor="ctr"/>
                </a:tc>
                <a:tc>
                  <a:txBody>
                    <a:bodyPr/>
                    <a:lstStyle/>
                    <a:p>
                      <a:pPr algn="l"/>
                      <a:r>
                        <a:rPr lang="fr-BE" sz="900">
                          <a:effectLst/>
                        </a:rPr>
                        <a:t>-</a:t>
                      </a:r>
                    </a:p>
                  </a:txBody>
                  <a:tcPr marL="38100" marR="38100" marT="38100" marB="38100" anchor="ctr"/>
                </a:tc>
                <a:tc>
                  <a:txBody>
                    <a:bodyPr/>
                    <a:lstStyle/>
                    <a:p>
                      <a:pPr algn="l"/>
                      <a:r>
                        <a:rPr lang="fr-BE" sz="900">
                          <a:effectLst/>
                        </a:rPr>
                        <a:t>-</a:t>
                      </a:r>
                    </a:p>
                  </a:txBody>
                  <a:tcPr marL="38100" marR="38100" marT="38100" marB="38100" anchor="ctr"/>
                </a:tc>
                <a:tc>
                  <a:txBody>
                    <a:bodyPr/>
                    <a:lstStyle/>
                    <a:p>
                      <a:pPr algn="l"/>
                      <a:r>
                        <a:rPr lang="fr-BE" sz="900">
                          <a:effectLst/>
                        </a:rPr>
                        <a:t>-</a:t>
                      </a:r>
                    </a:p>
                  </a:txBody>
                  <a:tcPr marL="38100" marR="38100" marT="38100" marB="38100" anchor="ctr"/>
                </a:tc>
                <a:tc>
                  <a:txBody>
                    <a:bodyPr/>
                    <a:lstStyle/>
                    <a:p>
                      <a:pPr algn="l"/>
                      <a:r>
                        <a:rPr lang="fr-BE" sz="900">
                          <a:effectLst/>
                        </a:rPr>
                        <a:t>-</a:t>
                      </a:r>
                    </a:p>
                  </a:txBody>
                  <a:tcPr marL="38100" marR="38100" marT="38100" marB="38100" anchor="ctr"/>
                </a:tc>
                <a:tc>
                  <a:txBody>
                    <a:bodyPr/>
                    <a:lstStyle/>
                    <a:p>
                      <a:pPr algn="l"/>
                      <a:r>
                        <a:rPr lang="fr-BE" sz="900">
                          <a:effectLst/>
                        </a:rPr>
                        <a:t>0 (1)</a:t>
                      </a:r>
                    </a:p>
                  </a:txBody>
                  <a:tcPr marL="38100" marR="38100" marT="38100" marB="38100" anchor="ctr"/>
                </a:tc>
                <a:tc>
                  <a:txBody>
                    <a:bodyPr/>
                    <a:lstStyle/>
                    <a:p>
                      <a:pPr algn="l"/>
                      <a:r>
                        <a:rPr lang="fr-BE" sz="900" dirty="0">
                          <a:effectLst/>
                        </a:rPr>
                        <a:t>1 (2)</a:t>
                      </a:r>
                    </a:p>
                  </a:txBody>
                  <a:tcPr marL="38100" marR="38100" marT="38100" marB="38100" anchor="ctr"/>
                </a:tc>
                <a:tc>
                  <a:txBody>
                    <a:bodyPr/>
                    <a:lstStyle/>
                    <a:p>
                      <a:pPr algn="l"/>
                      <a:r>
                        <a:rPr lang="fr-BE" sz="900" dirty="0">
                          <a:effectLst/>
                        </a:rPr>
                        <a:t>60 (3)</a:t>
                      </a:r>
                    </a:p>
                  </a:txBody>
                  <a:tcPr marL="38100" marR="38100" marT="38100" marB="38100" anchor="ctr"/>
                </a:tc>
              </a:tr>
              <a:tr h="350112">
                <a:tc>
                  <a:txBody>
                    <a:bodyPr/>
                    <a:lstStyle/>
                    <a:p>
                      <a:pPr algn="l"/>
                      <a:r>
                        <a:rPr lang="fr-BE" sz="900" dirty="0" smtClean="0">
                          <a:effectLst/>
                        </a:rPr>
                        <a:t>Fermeture définitive des sutures </a:t>
                      </a:r>
                      <a:r>
                        <a:rPr lang="fr-BE" sz="900" dirty="0" err="1" smtClean="0">
                          <a:effectLst/>
                        </a:rPr>
                        <a:t>craniennes</a:t>
                      </a:r>
                      <a:endParaRPr lang="fr-BE" sz="900" dirty="0">
                        <a:effectLst/>
                      </a:endParaRPr>
                    </a:p>
                  </a:txBody>
                  <a:tcPr marL="38100" marR="38100" marT="38100" marB="38100" anchor="ctr"/>
                </a:tc>
                <a:tc>
                  <a:txBody>
                    <a:bodyPr/>
                    <a:lstStyle/>
                    <a:p>
                      <a:pPr algn="l"/>
                      <a:r>
                        <a:rPr lang="fr-BE" sz="900" dirty="0" smtClean="0">
                          <a:effectLst/>
                        </a:rPr>
                        <a:t>(1)</a:t>
                      </a:r>
                      <a:endParaRPr lang="fr-BE" sz="900" dirty="0">
                        <a:effectLst/>
                      </a:endParaRPr>
                    </a:p>
                  </a:txBody>
                  <a:tcPr marL="38100" marR="38100" marT="38100" marB="38100" anchor="ctr"/>
                </a:tc>
                <a:tc>
                  <a:txBody>
                    <a:bodyPr/>
                    <a:lstStyle/>
                    <a:p>
                      <a:pPr algn="l"/>
                      <a:r>
                        <a:rPr lang="fr-BE" sz="900" dirty="0" smtClean="0">
                          <a:effectLst/>
                        </a:rPr>
                        <a:t>(2)</a:t>
                      </a:r>
                      <a:endParaRPr lang="fr-BE" sz="900" dirty="0">
                        <a:effectLst/>
                      </a:endParaRPr>
                    </a:p>
                  </a:txBody>
                  <a:tcPr marL="38100" marR="38100" marT="38100" marB="38100" anchor="ctr"/>
                </a:tc>
                <a:tc>
                  <a:txBody>
                    <a:bodyPr/>
                    <a:lstStyle/>
                    <a:p>
                      <a:pPr algn="l"/>
                      <a:r>
                        <a:rPr lang="fr-BE" sz="900" dirty="0" smtClean="0">
                          <a:effectLst/>
                        </a:rPr>
                        <a:t>(3)</a:t>
                      </a:r>
                      <a:endParaRPr lang="fr-BE" sz="900" dirty="0">
                        <a:effectLst/>
                      </a:endParaRPr>
                    </a:p>
                  </a:txBody>
                  <a:tcPr marL="38100" marR="38100" marT="38100" marB="38100" anchor="ctr"/>
                </a:tc>
                <a:tc>
                  <a:txBody>
                    <a:bodyPr/>
                    <a:lstStyle/>
                    <a:p>
                      <a:pPr algn="l"/>
                      <a:r>
                        <a:rPr lang="fr-BE" sz="900" dirty="0" smtClean="0">
                          <a:effectLst/>
                        </a:rPr>
                        <a:t>(4)</a:t>
                      </a:r>
                      <a:endParaRPr lang="fr-BE" sz="900" dirty="0">
                        <a:effectLst/>
                      </a:endParaRPr>
                    </a:p>
                  </a:txBody>
                  <a:tcPr marL="38100" marR="38100" marT="38100" marB="38100" anchor="ctr"/>
                </a:tc>
                <a:tc>
                  <a:txBody>
                    <a:bodyPr/>
                    <a:lstStyle/>
                    <a:p>
                      <a:pPr algn="l"/>
                      <a:r>
                        <a:rPr lang="fr-BE" sz="900" dirty="0" smtClean="0">
                          <a:effectLst/>
                        </a:rPr>
                        <a:t>Le</a:t>
                      </a:r>
                      <a:r>
                        <a:rPr lang="fr-BE" sz="900" baseline="0" dirty="0" smtClean="0">
                          <a:effectLst/>
                        </a:rPr>
                        <a:t> plus</a:t>
                      </a:r>
                      <a:r>
                        <a:rPr lang="fr-BE" sz="900" dirty="0" smtClean="0">
                          <a:effectLst/>
                        </a:rPr>
                        <a:t> tôt des modernes (5)</a:t>
                      </a:r>
                      <a:endParaRPr lang="fr-BE" sz="900" dirty="0">
                        <a:effectLst/>
                      </a:endParaRPr>
                    </a:p>
                  </a:txBody>
                  <a:tcPr marL="38100" marR="38100" marT="38100" marB="38100" anchor="ctr"/>
                </a:tc>
                <a:tc>
                  <a:txBody>
                    <a:bodyPr/>
                    <a:lstStyle/>
                    <a:p>
                      <a:pPr algn="l"/>
                      <a:r>
                        <a:rPr lang="fr-BE" sz="900" dirty="0" smtClean="0">
                          <a:effectLst/>
                        </a:rPr>
                        <a:t> Plus tard (6)</a:t>
                      </a:r>
                      <a:endParaRPr lang="fr-BE" sz="900" dirty="0">
                        <a:effectLst/>
                      </a:endParaRPr>
                    </a:p>
                  </a:txBody>
                  <a:tcPr marL="38100" marR="38100" marT="38100" marB="38100" anchor="ctr"/>
                </a:tc>
                <a:tc>
                  <a:txBody>
                    <a:bodyPr/>
                    <a:lstStyle/>
                    <a:p>
                      <a:pPr algn="l"/>
                      <a:r>
                        <a:rPr lang="fr-BE" sz="900" dirty="0" smtClean="0">
                          <a:effectLst/>
                        </a:rPr>
                        <a:t>Plus tard (6)</a:t>
                      </a:r>
                      <a:endParaRPr lang="fr-BE" sz="900" dirty="0">
                        <a:effectLst/>
                      </a:endParaRPr>
                    </a:p>
                  </a:txBody>
                  <a:tcPr marL="38100" marR="38100" marT="38100" marB="38100" anchor="ctr"/>
                </a:tc>
              </a:tr>
            </a:tbl>
          </a:graphicData>
        </a:graphic>
      </p:graphicFrame>
      <p:sp>
        <p:nvSpPr>
          <p:cNvPr id="2" name="ZoneTexte 1"/>
          <p:cNvSpPr txBox="1"/>
          <p:nvPr/>
        </p:nvSpPr>
        <p:spPr>
          <a:xfrm>
            <a:off x="107504" y="179348"/>
            <a:ext cx="4087145" cy="369332"/>
          </a:xfrm>
          <a:prstGeom prst="rect">
            <a:avLst/>
          </a:prstGeom>
          <a:noFill/>
        </p:spPr>
        <p:txBody>
          <a:bodyPr wrap="none" rtlCol="0">
            <a:spAutoFit/>
          </a:bodyPr>
          <a:lstStyle/>
          <a:p>
            <a:r>
              <a:rPr lang="fr-BE" dirty="0" smtClean="0"/>
              <a:t>Autres caractéristiques: (voir aussi dia 95)</a:t>
            </a:r>
            <a:endParaRPr lang="fr-BE" dirty="0"/>
          </a:p>
        </p:txBody>
      </p:sp>
    </p:spTree>
    <p:extLst>
      <p:ext uri="{BB962C8B-B14F-4D97-AF65-F5344CB8AC3E}">
        <p14:creationId xmlns:p14="http://schemas.microsoft.com/office/powerpoint/2010/main" val="16256182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86</a:t>
            </a:fld>
            <a:endParaRPr lang="fr-BE" dirty="0"/>
          </a:p>
        </p:txBody>
      </p:sp>
      <p:pic>
        <p:nvPicPr>
          <p:cNvPr id="1026" name="Picture 2" descr="C:\Users\Baptiste\Desktop\Vidéo pathologies\2012-01-19\Mail00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908720"/>
            <a:ext cx="4680520" cy="5201784"/>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3215858" y="251989"/>
            <a:ext cx="2640275" cy="369332"/>
          </a:xfrm>
          <a:prstGeom prst="rect">
            <a:avLst/>
          </a:prstGeom>
          <a:noFill/>
        </p:spPr>
        <p:txBody>
          <a:bodyPr wrap="none" rtlCol="0">
            <a:spAutoFit/>
          </a:bodyPr>
          <a:lstStyle/>
          <a:p>
            <a:r>
              <a:rPr lang="fr-BE" dirty="0" smtClean="0"/>
              <a:t>Position dans l’évolution…</a:t>
            </a:r>
            <a:endParaRPr lang="fr-BE" dirty="0"/>
          </a:p>
        </p:txBody>
      </p:sp>
    </p:spTree>
    <p:extLst>
      <p:ext uri="{BB962C8B-B14F-4D97-AF65-F5344CB8AC3E}">
        <p14:creationId xmlns:p14="http://schemas.microsoft.com/office/powerpoint/2010/main" val="14648790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288" y="1196975"/>
            <a:ext cx="8229600" cy="4525963"/>
          </a:xfrm>
        </p:spPr>
        <p:txBody>
          <a:bodyPr rtlCol="0">
            <a:normAutofit fontScale="92500" lnSpcReduction="20000"/>
          </a:bodyPr>
          <a:lstStyle/>
          <a:p>
            <a:pPr marL="0" indent="0" eaLnBrk="1" fontAlgn="auto" hangingPunct="1">
              <a:spcAft>
                <a:spcPts val="0"/>
              </a:spcAft>
              <a:buFont typeface="Arial" pitchFamily="34" charset="0"/>
              <a:buNone/>
              <a:defRPr/>
            </a:pPr>
            <a:r>
              <a:rPr lang="fr-BE" dirty="0" smtClean="0"/>
              <a:t>De </a:t>
            </a:r>
            <a:r>
              <a:rPr lang="fr-BE" dirty="0"/>
              <a:t>nombreux égalitaristes ont proposé que le racisme des blancs pouvait diminuer le Q.I des noirs, mais il n'y a pas d'explication qui puisse expliquer comment le racisme pourrait diminuer le </a:t>
            </a:r>
            <a:r>
              <a:rPr lang="fr-BE" dirty="0" smtClean="0"/>
              <a:t>Q.I </a:t>
            </a:r>
            <a:r>
              <a:rPr lang="fr-BE" dirty="0"/>
              <a:t>et pourquoi </a:t>
            </a:r>
            <a:r>
              <a:rPr lang="fr-BE" dirty="0" smtClean="0"/>
              <a:t>dans ce cas </a:t>
            </a:r>
            <a:r>
              <a:rPr lang="fr-BE" dirty="0"/>
              <a:t>le Q.I des africains d'Afrique noire </a:t>
            </a:r>
            <a:r>
              <a:rPr lang="fr-BE" dirty="0" smtClean="0"/>
              <a:t>serait-il </a:t>
            </a:r>
            <a:r>
              <a:rPr lang="fr-BE" dirty="0"/>
              <a:t>de 67 ? Si le racisme diminue l'intelligence, il est curieux que les juifs d'Amérique et d'Angleterre aient un </a:t>
            </a:r>
            <a:r>
              <a:rPr lang="fr-BE" dirty="0" smtClean="0"/>
              <a:t>Q.I moyen </a:t>
            </a:r>
            <a:r>
              <a:rPr lang="fr-BE" dirty="0"/>
              <a:t>de </a:t>
            </a:r>
            <a:r>
              <a:rPr lang="fr-BE" dirty="0" smtClean="0"/>
              <a:t>110, </a:t>
            </a:r>
            <a:r>
              <a:rPr lang="fr-BE" dirty="0"/>
              <a:t>alors qu'ils ont été exposés au racisme depuis des siècles. Le haut Q.I des juifs américains est bien connu </a:t>
            </a:r>
            <a:r>
              <a:rPr lang="fr-BE" dirty="0" smtClean="0"/>
              <a:t>depuis les années </a:t>
            </a:r>
            <a:r>
              <a:rPr lang="fr-BE" dirty="0"/>
              <a:t>1930.</a:t>
            </a:r>
          </a:p>
        </p:txBody>
      </p:sp>
      <p:sp>
        <p:nvSpPr>
          <p:cNvPr id="4" name="Espace réservé du numéro de diapositive 3"/>
          <p:cNvSpPr>
            <a:spLocks noGrp="1"/>
          </p:cNvSpPr>
          <p:nvPr>
            <p:ph type="sldNum" sz="quarter" idx="12"/>
          </p:nvPr>
        </p:nvSpPr>
        <p:spPr/>
        <p:txBody>
          <a:bodyPr/>
          <a:lstStyle/>
          <a:p>
            <a:pPr>
              <a:defRPr/>
            </a:pPr>
            <a:fld id="{CBBCC2D0-DC61-4057-A8F6-9538A95D2D42}" type="slidenum">
              <a:rPr lang="fr-BE"/>
              <a:pPr>
                <a:defRPr/>
              </a:pPr>
              <a:t>87</a:t>
            </a:fld>
            <a:endParaRPr lang="fr-BE" dirty="0"/>
          </a:p>
        </p:txBody>
      </p:sp>
    </p:spTree>
  </p:cSld>
  <p:clrMapOvr>
    <a:masterClrMapping/>
  </p:clrMapOvr>
  <p:transition spd="slow" advTm="53395"/>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re 1"/>
          <p:cNvSpPr>
            <a:spLocks noGrp="1"/>
          </p:cNvSpPr>
          <p:nvPr>
            <p:ph type="title"/>
          </p:nvPr>
        </p:nvSpPr>
        <p:spPr>
          <a:xfrm>
            <a:off x="23813" y="17463"/>
            <a:ext cx="8229600" cy="1143000"/>
          </a:xfrm>
        </p:spPr>
        <p:txBody>
          <a:bodyPr/>
          <a:lstStyle/>
          <a:p>
            <a:pPr eaLnBrk="1" hangingPunct="1"/>
            <a:r>
              <a:rPr lang="fr-BE" dirty="0" smtClean="0"/>
              <a:t>12. Régression vers la moyenne</a:t>
            </a:r>
          </a:p>
        </p:txBody>
      </p:sp>
      <p:sp>
        <p:nvSpPr>
          <p:cNvPr id="4" name="Espace réservé du numéro de diapositive 3"/>
          <p:cNvSpPr>
            <a:spLocks noGrp="1"/>
          </p:cNvSpPr>
          <p:nvPr>
            <p:ph type="sldNum" sz="quarter" idx="12"/>
          </p:nvPr>
        </p:nvSpPr>
        <p:spPr/>
        <p:txBody>
          <a:bodyPr/>
          <a:lstStyle/>
          <a:p>
            <a:pPr>
              <a:defRPr/>
            </a:pPr>
            <a:fld id="{521225A8-8AE9-49E1-88A2-F58823C49B56}" type="slidenum">
              <a:rPr lang="fr-BE"/>
              <a:pPr>
                <a:defRPr/>
              </a:pPr>
              <a:t>88</a:t>
            </a:fld>
            <a:endParaRPr lang="fr-BE" dirty="0"/>
          </a:p>
        </p:txBody>
      </p:sp>
      <p:sp>
        <p:nvSpPr>
          <p:cNvPr id="59396" name="ZoneTexte 4"/>
          <p:cNvSpPr txBox="1">
            <a:spLocks noChangeArrowheads="1"/>
          </p:cNvSpPr>
          <p:nvPr/>
        </p:nvSpPr>
        <p:spPr bwMode="auto">
          <a:xfrm>
            <a:off x="1550988" y="6021388"/>
            <a:ext cx="52308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-&gt; Signature de la causalité génétique de l’intelligence</a:t>
            </a:r>
          </a:p>
          <a:p>
            <a:pPr eaLnBrk="1" hangingPunct="1"/>
            <a:r>
              <a:rPr lang="fr-BE" dirty="0"/>
              <a:t>-&gt; Modèle génétique additif </a:t>
            </a:r>
          </a:p>
        </p:txBody>
      </p:sp>
      <p:pic>
        <p:nvPicPr>
          <p:cNvPr id="593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385888"/>
            <a:ext cx="4406900" cy="336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413" y="1385888"/>
            <a:ext cx="4292600"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9" name="ZoneTexte 6"/>
          <p:cNvSpPr txBox="1">
            <a:spLocks noChangeArrowheads="1"/>
          </p:cNvSpPr>
          <p:nvPr/>
        </p:nvSpPr>
        <p:spPr bwMode="auto">
          <a:xfrm>
            <a:off x="239713" y="5157788"/>
            <a:ext cx="4011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Régression vers la moyenne pour la taille</a:t>
            </a:r>
          </a:p>
        </p:txBody>
      </p:sp>
      <p:sp>
        <p:nvSpPr>
          <p:cNvPr id="59400" name="ZoneTexte 7"/>
          <p:cNvSpPr txBox="1">
            <a:spLocks noChangeArrowheads="1"/>
          </p:cNvSpPr>
          <p:nvPr/>
        </p:nvSpPr>
        <p:spPr bwMode="auto">
          <a:xfrm>
            <a:off x="5364162" y="5022704"/>
            <a:ext cx="388773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a:t>Régression vers la moyenne pour </a:t>
            </a:r>
          </a:p>
          <a:p>
            <a:pPr eaLnBrk="1" hangingPunct="1"/>
            <a:r>
              <a:rPr lang="fr-BE" dirty="0" smtClean="0"/>
              <a:t>l’intelligence, les européens régressent </a:t>
            </a:r>
          </a:p>
          <a:p>
            <a:pPr eaLnBrk="1" hangingPunct="1"/>
            <a:r>
              <a:rPr lang="fr-BE" dirty="0"/>
              <a:t>v</a:t>
            </a:r>
            <a:r>
              <a:rPr lang="fr-BE" dirty="0" smtClean="0"/>
              <a:t>ers 100, les afro-américains vers 85.</a:t>
            </a:r>
            <a:endParaRPr lang="fr-BE" dirty="0"/>
          </a:p>
        </p:txBody>
      </p:sp>
    </p:spTree>
  </p:cSld>
  <p:clrMapOvr>
    <a:masterClrMapping/>
  </p:clrMapOvr>
  <p:transition spd="slow" advTm="24169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sz="3600" dirty="0" smtClean="0"/>
              <a:t>Comment comprendre le phénomène de régression vers la moyenne ?</a:t>
            </a:r>
            <a:endParaRPr lang="fr-BE" sz="36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89</a:t>
            </a:fld>
            <a:endParaRPr lang="fr-BE" dirty="0"/>
          </a:p>
        </p:txBody>
      </p:sp>
      <p:sp>
        <p:nvSpPr>
          <p:cNvPr id="5" name="ZoneTexte 4"/>
          <p:cNvSpPr txBox="1"/>
          <p:nvPr/>
        </p:nvSpPr>
        <p:spPr>
          <a:xfrm>
            <a:off x="251520" y="1556792"/>
            <a:ext cx="8424936" cy="6186309"/>
          </a:xfrm>
          <a:prstGeom prst="rect">
            <a:avLst/>
          </a:prstGeom>
          <a:noFill/>
        </p:spPr>
        <p:txBody>
          <a:bodyPr wrap="square" rtlCol="0">
            <a:spAutoFit/>
          </a:bodyPr>
          <a:lstStyle/>
          <a:p>
            <a:r>
              <a:rPr lang="fr-BE" dirty="0" smtClean="0"/>
              <a:t>Imaginez deux haricots de même taille: Le haricot A et le haricot B.</a:t>
            </a:r>
            <a:br>
              <a:rPr lang="fr-BE" dirty="0" smtClean="0"/>
            </a:br>
            <a:r>
              <a:rPr lang="fr-BE" dirty="0" smtClean="0"/>
              <a:t/>
            </a:r>
            <a:br>
              <a:rPr lang="fr-BE" dirty="0" smtClean="0"/>
            </a:br>
            <a:r>
              <a:rPr lang="fr-BE" dirty="0" smtClean="0"/>
              <a:t>Le haricot A provient d’une race (=variété) de grand haricot. Le haricot B provient d’une race de </a:t>
            </a:r>
            <a:r>
              <a:rPr lang="fr-BE" dirty="0" err="1" smtClean="0"/>
              <a:t>patit</a:t>
            </a:r>
            <a:r>
              <a:rPr lang="fr-BE" dirty="0" smtClean="0"/>
              <a:t> haricot.</a:t>
            </a:r>
            <a:br>
              <a:rPr lang="fr-BE" dirty="0" smtClean="0"/>
            </a:br>
            <a:r>
              <a:rPr lang="fr-BE" dirty="0" smtClean="0"/>
              <a:t/>
            </a:r>
            <a:br>
              <a:rPr lang="fr-BE" dirty="0" smtClean="0"/>
            </a:br>
            <a:r>
              <a:rPr lang="fr-BE" dirty="0" smtClean="0"/>
              <a:t>On plante les graines du haricot A et du haricot B. Qu’observe-t-on dans la descendance ?</a:t>
            </a:r>
            <a:br>
              <a:rPr lang="fr-BE" dirty="0" smtClean="0"/>
            </a:br>
            <a:r>
              <a:rPr lang="fr-BE" dirty="0" smtClean="0"/>
              <a:t/>
            </a:r>
            <a:br>
              <a:rPr lang="fr-BE" dirty="0" smtClean="0"/>
            </a:br>
            <a:r>
              <a:rPr lang="fr-BE" dirty="0" smtClean="0"/>
              <a:t>La descendance du haricot A va régresser vers sa moyenne raciale plus élevée en taille: les haricots seront plus grands.</a:t>
            </a:r>
            <a:br>
              <a:rPr lang="fr-BE" dirty="0" smtClean="0"/>
            </a:br>
            <a:r>
              <a:rPr lang="fr-BE" dirty="0" smtClean="0"/>
              <a:t/>
            </a:r>
            <a:br>
              <a:rPr lang="fr-BE" dirty="0" smtClean="0"/>
            </a:br>
            <a:r>
              <a:rPr lang="fr-BE" dirty="0" smtClean="0"/>
              <a:t>La descendance du haricot B va régresser vers la moyenne raciale de B, à savoir une plus petite taille.</a:t>
            </a:r>
            <a:br>
              <a:rPr lang="fr-BE" dirty="0" smtClean="0"/>
            </a:br>
            <a:r>
              <a:rPr lang="fr-BE" dirty="0" smtClean="0"/>
              <a:t/>
            </a:r>
            <a:br>
              <a:rPr lang="fr-BE" dirty="0" smtClean="0"/>
            </a:br>
            <a:r>
              <a:rPr lang="fr-BE" dirty="0" smtClean="0"/>
              <a:t>Ce phénomène se retrouve très exactement en terme de Q.I: prenez deux couples ayant un Q.I moyen de 110, un couple africain et un couple européen.</a:t>
            </a:r>
            <a:br>
              <a:rPr lang="fr-BE" dirty="0" smtClean="0"/>
            </a:br>
            <a:r>
              <a:rPr lang="fr-BE" dirty="0" smtClean="0"/>
              <a:t/>
            </a:r>
            <a:br>
              <a:rPr lang="fr-BE" dirty="0" smtClean="0"/>
            </a:br>
            <a:r>
              <a:rPr lang="fr-BE" dirty="0" smtClean="0"/>
              <a:t>Les enfants du couple européen vont régresser vers le moyenne intellectuelle européenne de 100: ils auront en moyenne 105 de Q.I. Les enfants du couple africain </a:t>
            </a:r>
            <a:br>
              <a:rPr lang="fr-BE" dirty="0" smtClean="0"/>
            </a:br>
            <a:r>
              <a:rPr lang="fr-BE" dirty="0" smtClean="0"/>
              <a:t/>
            </a:r>
            <a:br>
              <a:rPr lang="fr-BE" dirty="0" smtClean="0"/>
            </a:br>
            <a:r>
              <a:rPr lang="fr-BE" dirty="0" smtClean="0"/>
              <a:t/>
            </a:r>
            <a:br>
              <a:rPr lang="fr-BE" dirty="0" smtClean="0"/>
            </a:br>
            <a:r>
              <a:rPr lang="fr-BE" dirty="0" smtClean="0"/>
              <a:t>  </a:t>
            </a:r>
            <a:endParaRPr lang="fr-BE" dirty="0"/>
          </a:p>
        </p:txBody>
      </p:sp>
    </p:spTree>
    <p:extLst>
      <p:ext uri="{BB962C8B-B14F-4D97-AF65-F5344CB8AC3E}">
        <p14:creationId xmlns:p14="http://schemas.microsoft.com/office/powerpoint/2010/main" val="4126558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16632"/>
            <a:ext cx="9144000" cy="6858000"/>
          </a:xfrm>
        </p:spPr>
        <p:txBody>
          <a:bodyPr/>
          <a:lstStyle/>
          <a:p>
            <a:pPr marL="0" indent="0">
              <a:buNone/>
            </a:pPr>
            <a:r>
              <a:rPr lang="fr-BE" dirty="0" smtClean="0"/>
              <a:t/>
            </a:r>
            <a:br>
              <a:rPr lang="fr-BE" dirty="0" smtClean="0"/>
            </a:br>
            <a:r>
              <a:rPr lang="fr-BE" dirty="0" smtClean="0"/>
              <a:t/>
            </a:r>
            <a:br>
              <a:rPr lang="fr-BE" dirty="0" smtClean="0"/>
            </a:br>
            <a:r>
              <a:rPr lang="fr-BE" dirty="0" smtClean="0"/>
              <a:t>Les races ne sont pas des assemblages artificiels de « types », mais des unités naturelles, ou populations, qui ont été soumises à un changement évolutif            (généralement conséquent d’une isolation géographique pendant des milliers d’années).</a:t>
            </a:r>
            <a:br>
              <a:rPr lang="fr-BE" dirty="0" smtClean="0"/>
            </a:br>
            <a:r>
              <a:rPr lang="fr-BE" dirty="0" smtClean="0"/>
              <a:t/>
            </a:r>
            <a:br>
              <a:rPr lang="fr-BE" dirty="0" smtClean="0"/>
            </a:br>
            <a:r>
              <a:rPr lang="fr-BE" dirty="0" smtClean="0"/>
              <a:t>En conséquence, ils partagent un ensemble de caractéristiques génétiques, fréquentielles et qualitatives, inter-corrélées.</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9</a:t>
            </a:fld>
            <a:endParaRPr lang="fr-BE" dirty="0"/>
          </a:p>
        </p:txBody>
      </p:sp>
    </p:spTree>
    <p:extLst>
      <p:ext uri="{BB962C8B-B14F-4D97-AF65-F5344CB8AC3E}">
        <p14:creationId xmlns:p14="http://schemas.microsoft.com/office/powerpoint/2010/main" val="30430784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90</a:t>
            </a:fld>
            <a:endParaRPr lang="fr-BE" dirty="0"/>
          </a:p>
        </p:txBody>
      </p:sp>
      <p:sp>
        <p:nvSpPr>
          <p:cNvPr id="5" name="ZoneTexte 4"/>
          <p:cNvSpPr txBox="1"/>
          <p:nvPr/>
        </p:nvSpPr>
        <p:spPr>
          <a:xfrm>
            <a:off x="395536" y="332656"/>
            <a:ext cx="8725915" cy="3139321"/>
          </a:xfrm>
          <a:prstGeom prst="rect">
            <a:avLst/>
          </a:prstGeom>
          <a:noFill/>
        </p:spPr>
        <p:txBody>
          <a:bodyPr wrap="none" rtlCol="0">
            <a:spAutoFit/>
          </a:bodyPr>
          <a:lstStyle/>
          <a:p>
            <a:r>
              <a:rPr lang="fr-BE" dirty="0" smtClean="0"/>
              <a:t>Vont régresser vers la moyenne intellectuelle africaine de 80: ils auront en moyenne 95 de </a:t>
            </a:r>
            <a:br>
              <a:rPr lang="fr-BE" dirty="0" smtClean="0"/>
            </a:br>
            <a:r>
              <a:rPr lang="fr-BE" dirty="0" smtClean="0"/>
              <a:t>Q.I.</a:t>
            </a:r>
            <a:br>
              <a:rPr lang="fr-BE" dirty="0" smtClean="0"/>
            </a:br>
            <a:r>
              <a:rPr lang="fr-BE" dirty="0" smtClean="0"/>
              <a:t/>
            </a:r>
            <a:br>
              <a:rPr lang="fr-BE" dirty="0" smtClean="0"/>
            </a:br>
            <a:r>
              <a:rPr lang="fr-BE" dirty="0" smtClean="0"/>
              <a:t>Ce phénomène de régression vers la moyenne se remarque également chez les bas Q.I: un</a:t>
            </a:r>
            <a:br>
              <a:rPr lang="fr-BE" dirty="0" smtClean="0"/>
            </a:br>
            <a:r>
              <a:rPr lang="fr-BE" dirty="0" smtClean="0"/>
              <a:t>enfant d’un couple européen ayant un Q.I moyen de 75 aura 87,5 de Q.I (régression vers la</a:t>
            </a:r>
            <a:br>
              <a:rPr lang="fr-BE" dirty="0" smtClean="0"/>
            </a:br>
            <a:r>
              <a:rPr lang="fr-BE" dirty="0" smtClean="0"/>
              <a:t>moyenne de 100), alors qu’un enfant d’un couple africain ayant en moyenne 75 de Q.I</a:t>
            </a:r>
            <a:br>
              <a:rPr lang="fr-BE" dirty="0" smtClean="0"/>
            </a:br>
            <a:r>
              <a:rPr lang="fr-BE" dirty="0" smtClean="0"/>
              <a:t>aura en moyenne 77,5 de Q.I (régression vers la moyenne de 80).</a:t>
            </a:r>
            <a:br>
              <a:rPr lang="fr-BE" dirty="0" smtClean="0"/>
            </a:br>
            <a:r>
              <a:rPr lang="fr-BE" dirty="0" smtClean="0"/>
              <a:t/>
            </a:r>
            <a:br>
              <a:rPr lang="fr-BE" dirty="0" smtClean="0"/>
            </a:br>
            <a:r>
              <a:rPr lang="fr-BE" dirty="0" smtClean="0"/>
              <a:t>-&gt; Signature de la moyenne génotypique européenne à 100 et de la moyenne génotypique </a:t>
            </a:r>
            <a:br>
              <a:rPr lang="fr-BE" dirty="0" smtClean="0"/>
            </a:br>
            <a:r>
              <a:rPr lang="fr-BE" dirty="0" smtClean="0"/>
              <a:t>africaine à 80.</a:t>
            </a:r>
            <a:br>
              <a:rPr lang="fr-BE" dirty="0" smtClean="0"/>
            </a:br>
            <a:endParaRPr lang="fr-BE" dirty="0"/>
          </a:p>
        </p:txBody>
      </p:sp>
    </p:spTree>
    <p:extLst>
      <p:ext uri="{BB962C8B-B14F-4D97-AF65-F5344CB8AC3E}">
        <p14:creationId xmlns:p14="http://schemas.microsoft.com/office/powerpoint/2010/main" val="64816048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re 1"/>
          <p:cNvSpPr>
            <a:spLocks noGrp="1"/>
          </p:cNvSpPr>
          <p:nvPr>
            <p:ph type="title"/>
          </p:nvPr>
        </p:nvSpPr>
        <p:spPr>
          <a:xfrm>
            <a:off x="-1588" y="115888"/>
            <a:ext cx="9145588" cy="1143000"/>
          </a:xfrm>
        </p:spPr>
        <p:txBody>
          <a:bodyPr/>
          <a:lstStyle/>
          <a:p>
            <a:r>
              <a:rPr lang="fr-BE" dirty="0" smtClean="0"/>
              <a:t>13. L’héritabilité augmente avec l’âge</a:t>
            </a:r>
          </a:p>
        </p:txBody>
      </p:sp>
      <p:sp>
        <p:nvSpPr>
          <p:cNvPr id="4" name="Espace réservé du numéro de diapositive 3"/>
          <p:cNvSpPr>
            <a:spLocks noGrp="1"/>
          </p:cNvSpPr>
          <p:nvPr>
            <p:ph type="sldNum" sz="quarter" idx="12"/>
          </p:nvPr>
        </p:nvSpPr>
        <p:spPr/>
        <p:txBody>
          <a:bodyPr/>
          <a:lstStyle/>
          <a:p>
            <a:pPr>
              <a:defRPr/>
            </a:pPr>
            <a:fld id="{59496F00-A324-4FAF-8E61-07AAA2DC1427}" type="slidenum">
              <a:rPr lang="fr-BE" smtClean="0"/>
              <a:pPr>
                <a:defRPr/>
              </a:pPr>
              <a:t>91</a:t>
            </a:fld>
            <a:endParaRPr lang="fr-BE" dirty="0"/>
          </a:p>
        </p:txBody>
      </p:sp>
      <p:pic>
        <p:nvPicPr>
          <p:cNvPr id="604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1168400"/>
            <a:ext cx="4645025" cy="434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1" name="ZoneTexte 5"/>
          <p:cNvSpPr txBox="1">
            <a:spLocks noChangeArrowheads="1"/>
          </p:cNvSpPr>
          <p:nvPr/>
        </p:nvSpPr>
        <p:spPr bwMode="auto">
          <a:xfrm>
            <a:off x="468313" y="5661025"/>
            <a:ext cx="7593012"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sz="1400" dirty="0"/>
              <a:t>-&gt; Ceci pointe la </a:t>
            </a:r>
            <a:r>
              <a:rPr lang="fr-BE" sz="1400" b="1" dirty="0"/>
              <a:t>causalité génétique de l’intelligence</a:t>
            </a:r>
            <a:r>
              <a:rPr lang="fr-BE" sz="1400" dirty="0"/>
              <a:t>.</a:t>
            </a:r>
            <a:br>
              <a:rPr lang="fr-BE" sz="1400" dirty="0"/>
            </a:br>
            <a:r>
              <a:rPr lang="fr-BE" sz="1400" dirty="0"/>
              <a:t>Si l’environnement avait un impact, son importance devrait augmenter avec l’âge, or c’est le contraire </a:t>
            </a:r>
          </a:p>
          <a:p>
            <a:pPr eaLnBrk="1" hangingPunct="1"/>
            <a:r>
              <a:rPr lang="fr-BE" sz="1400" dirty="0"/>
              <a:t>qui se produit.</a:t>
            </a:r>
            <a:br>
              <a:rPr lang="fr-BE" sz="1400" dirty="0"/>
            </a:br>
            <a:r>
              <a:rPr lang="fr-BE" sz="1400" dirty="0"/>
              <a:t/>
            </a:r>
            <a:br>
              <a:rPr lang="fr-BE" sz="1400" dirty="0"/>
            </a:br>
            <a:r>
              <a:rPr lang="fr-BE" sz="1400" dirty="0"/>
              <a:t>L’environnement non partagé cible essentiellement l’environnement in utero.</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14. Différences raciales à l’EEG.</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92</a:t>
            </a:fld>
            <a:endParaRPr lang="fr-BE"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594856"/>
            <a:ext cx="1836737"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3059832" y="1615664"/>
            <a:ext cx="5184576" cy="2862322"/>
          </a:xfrm>
          <a:prstGeom prst="rect">
            <a:avLst/>
          </a:prstGeom>
          <a:noFill/>
        </p:spPr>
        <p:txBody>
          <a:bodyPr wrap="square" rtlCol="0">
            <a:spAutoFit/>
          </a:bodyPr>
          <a:lstStyle/>
          <a:p>
            <a:r>
              <a:rPr lang="fr-BE" dirty="0" smtClean="0"/>
              <a:t>Comme expliqué précédemment, (voir dia 26) les potentiels évoqués des individus plus intelligents ont un « score » plus petit: La fréquence des ondes alpha est plus importante. </a:t>
            </a:r>
            <a:br>
              <a:rPr lang="fr-BE" dirty="0" smtClean="0"/>
            </a:br>
            <a:r>
              <a:rPr lang="fr-BE" dirty="0" smtClean="0"/>
              <a:t/>
            </a:r>
            <a:br>
              <a:rPr lang="fr-BE" dirty="0" smtClean="0"/>
            </a:br>
            <a:r>
              <a:rPr lang="fr-BE" dirty="0" smtClean="0"/>
              <a:t>En d’autres terme, la transmission de l’information est plus rapide chez les gens brillants.</a:t>
            </a:r>
            <a:br>
              <a:rPr lang="fr-BE" dirty="0" smtClean="0"/>
            </a:br>
            <a:r>
              <a:rPr lang="fr-BE" dirty="0" smtClean="0"/>
              <a:t/>
            </a:r>
            <a:br>
              <a:rPr lang="fr-BE" dirty="0" smtClean="0"/>
            </a:br>
            <a:r>
              <a:rPr lang="fr-BE" dirty="0" smtClean="0"/>
              <a:t>On trouve une différence significative, en terme de score à l’EEG, entre les races.</a:t>
            </a:r>
            <a:endParaRPr lang="fr-BE" dirty="0"/>
          </a:p>
        </p:txBody>
      </p:sp>
      <p:graphicFrame>
        <p:nvGraphicFramePr>
          <p:cNvPr id="6" name="Tableau 5"/>
          <p:cNvGraphicFramePr>
            <a:graphicFrameLocks noGrp="1"/>
          </p:cNvGraphicFramePr>
          <p:nvPr>
            <p:extLst>
              <p:ext uri="{D42A27DB-BD31-4B8C-83A1-F6EECF244321}">
                <p14:modId xmlns:p14="http://schemas.microsoft.com/office/powerpoint/2010/main" val="2138458295"/>
              </p:ext>
            </p:extLst>
          </p:nvPr>
        </p:nvGraphicFramePr>
        <p:xfrm>
          <a:off x="1763688" y="5214596"/>
          <a:ext cx="4905238" cy="792088"/>
        </p:xfrm>
        <a:graphic>
          <a:graphicData uri="http://schemas.openxmlformats.org/drawingml/2006/table">
            <a:tbl>
              <a:tblPr firstRow="1" firstCol="1" bandRow="1">
                <a:tableStyleId>{5C22544A-7EE6-4342-B048-85BDC9FD1C3A}</a:tableStyleId>
              </a:tblPr>
              <a:tblGrid>
                <a:gridCol w="491776"/>
                <a:gridCol w="909720"/>
                <a:gridCol w="2108178"/>
                <a:gridCol w="1395564"/>
              </a:tblGrid>
              <a:tr h="266280">
                <a:tc>
                  <a:txBody>
                    <a:bodyPr/>
                    <a:lstStyle/>
                    <a:p>
                      <a:pPr algn="just">
                        <a:lnSpc>
                          <a:spcPct val="115000"/>
                        </a:lnSpc>
                        <a:spcAft>
                          <a:spcPts val="0"/>
                        </a:spcAft>
                      </a:pPr>
                      <a:r>
                        <a:rPr lang="en-US" sz="1000" dirty="0">
                          <a:effectLst/>
                        </a:rPr>
                        <a:t> </a:t>
                      </a:r>
                      <a:endParaRPr lang="fr-BE" sz="1000" dirty="0">
                        <a:effectLst/>
                        <a:latin typeface="Calibri"/>
                        <a:ea typeface="Calibri"/>
                        <a:cs typeface="Times New Roman"/>
                      </a:endParaRPr>
                    </a:p>
                  </a:txBody>
                  <a:tcPr marL="0" marR="0" marT="0" marB="0" anchor="ctr"/>
                </a:tc>
                <a:tc>
                  <a:txBody>
                    <a:bodyPr/>
                    <a:lstStyle/>
                    <a:p>
                      <a:pPr algn="just">
                        <a:lnSpc>
                          <a:spcPct val="115000"/>
                        </a:lnSpc>
                        <a:spcAft>
                          <a:spcPts val="0"/>
                        </a:spcAft>
                      </a:pPr>
                      <a:r>
                        <a:rPr lang="fr-FR" sz="1000">
                          <a:effectLst/>
                        </a:rPr>
                        <a:t>Test</a:t>
                      </a:r>
                      <a:endParaRPr lang="fr-BE" sz="1000">
                        <a:effectLst/>
                        <a:latin typeface="Calibri"/>
                        <a:ea typeface="Calibri"/>
                        <a:cs typeface="Times New Roman"/>
                      </a:endParaRPr>
                    </a:p>
                  </a:txBody>
                  <a:tcPr marL="0" marR="0" marT="0" marB="0" anchor="b"/>
                </a:tc>
                <a:tc>
                  <a:txBody>
                    <a:bodyPr/>
                    <a:lstStyle/>
                    <a:p>
                      <a:pPr algn="just">
                        <a:lnSpc>
                          <a:spcPct val="115000"/>
                        </a:lnSpc>
                        <a:spcAft>
                          <a:spcPts val="0"/>
                        </a:spcAft>
                      </a:pPr>
                      <a:r>
                        <a:rPr lang="fr-FR" sz="1000">
                          <a:effectLst/>
                        </a:rPr>
                        <a:t>Africans in Africa</a:t>
                      </a:r>
                      <a:endParaRPr lang="fr-BE" sz="1000">
                        <a:effectLst/>
                        <a:latin typeface="Calibri"/>
                        <a:ea typeface="Calibri"/>
                        <a:cs typeface="Times New Roman"/>
                      </a:endParaRPr>
                    </a:p>
                  </a:txBody>
                  <a:tcPr marL="0" marR="0" marT="0" marB="0" anchor="b"/>
                </a:tc>
                <a:tc>
                  <a:txBody>
                    <a:bodyPr/>
                    <a:lstStyle/>
                    <a:p>
                      <a:pPr algn="just">
                        <a:lnSpc>
                          <a:spcPct val="115000"/>
                        </a:lnSpc>
                        <a:spcAft>
                          <a:spcPts val="0"/>
                        </a:spcAft>
                      </a:pPr>
                      <a:r>
                        <a:rPr lang="fr-FR" sz="1000">
                          <a:effectLst/>
                        </a:rPr>
                        <a:t>Europeans in Europe</a:t>
                      </a:r>
                      <a:endParaRPr lang="fr-BE" sz="1000">
                        <a:effectLst/>
                        <a:latin typeface="Calibri"/>
                        <a:ea typeface="Calibri"/>
                        <a:cs typeface="Times New Roman"/>
                      </a:endParaRPr>
                    </a:p>
                  </a:txBody>
                  <a:tcPr marL="0" marR="0" marT="0" marB="0" anchor="b"/>
                </a:tc>
              </a:tr>
              <a:tr h="252028">
                <a:tc>
                  <a:txBody>
                    <a:bodyPr/>
                    <a:lstStyle/>
                    <a:p>
                      <a:pPr algn="just">
                        <a:lnSpc>
                          <a:spcPct val="115000"/>
                        </a:lnSpc>
                        <a:spcAft>
                          <a:spcPts val="0"/>
                        </a:spcAft>
                      </a:pPr>
                      <a:r>
                        <a:rPr lang="fr-FR" sz="1000" dirty="0">
                          <a:effectLst/>
                        </a:rPr>
                        <a:t>1</a:t>
                      </a:r>
                      <a:endParaRPr lang="fr-BE" sz="1000" dirty="0">
                        <a:effectLst/>
                        <a:latin typeface="Calibri"/>
                        <a:ea typeface="Calibri"/>
                        <a:cs typeface="Times New Roman"/>
                      </a:endParaRPr>
                    </a:p>
                  </a:txBody>
                  <a:tcPr marL="0" marR="0" marT="0" marB="0" anchor="b"/>
                </a:tc>
                <a:tc>
                  <a:txBody>
                    <a:bodyPr/>
                    <a:lstStyle/>
                    <a:p>
                      <a:pPr algn="just">
                        <a:lnSpc>
                          <a:spcPct val="115000"/>
                        </a:lnSpc>
                        <a:spcAft>
                          <a:spcPts val="0"/>
                        </a:spcAft>
                      </a:pPr>
                      <a:r>
                        <a:rPr lang="fr-FR" sz="1000" dirty="0">
                          <a:effectLst/>
                        </a:rPr>
                        <a:t>IQ</a:t>
                      </a:r>
                      <a:endParaRPr lang="fr-BE" sz="1000" dirty="0">
                        <a:effectLst/>
                        <a:latin typeface="Calibri"/>
                        <a:ea typeface="Calibri"/>
                        <a:cs typeface="Times New Roman"/>
                      </a:endParaRPr>
                    </a:p>
                  </a:txBody>
                  <a:tcPr marL="0" marR="0" marT="0" marB="0" anchor="b"/>
                </a:tc>
                <a:tc>
                  <a:txBody>
                    <a:bodyPr/>
                    <a:lstStyle/>
                    <a:p>
                      <a:pPr algn="just">
                        <a:lnSpc>
                          <a:spcPct val="115000"/>
                        </a:lnSpc>
                        <a:spcAft>
                          <a:spcPts val="0"/>
                        </a:spcAft>
                      </a:pPr>
                      <a:r>
                        <a:rPr lang="fr-FR" sz="1000" dirty="0">
                          <a:effectLst/>
                        </a:rPr>
                        <a:t>68</a:t>
                      </a:r>
                      <a:endParaRPr lang="fr-BE" sz="1000" dirty="0">
                        <a:effectLst/>
                        <a:latin typeface="Calibri"/>
                        <a:ea typeface="Calibri"/>
                        <a:cs typeface="Times New Roman"/>
                      </a:endParaRPr>
                    </a:p>
                  </a:txBody>
                  <a:tcPr marL="0" marR="0" marT="0" marB="0" anchor="b"/>
                </a:tc>
                <a:tc>
                  <a:txBody>
                    <a:bodyPr/>
                    <a:lstStyle/>
                    <a:p>
                      <a:pPr algn="just">
                        <a:lnSpc>
                          <a:spcPct val="115000"/>
                        </a:lnSpc>
                        <a:spcAft>
                          <a:spcPts val="0"/>
                        </a:spcAft>
                      </a:pPr>
                      <a:r>
                        <a:rPr lang="fr-FR" sz="1000" dirty="0">
                          <a:effectLst/>
                        </a:rPr>
                        <a:t>105</a:t>
                      </a:r>
                      <a:endParaRPr lang="fr-BE" sz="1000" dirty="0">
                        <a:effectLst/>
                        <a:latin typeface="Calibri"/>
                        <a:ea typeface="Calibri"/>
                        <a:cs typeface="Times New Roman"/>
                      </a:endParaRPr>
                    </a:p>
                  </a:txBody>
                  <a:tcPr marL="0" marR="0" marT="0" marB="0" anchor="b"/>
                </a:tc>
              </a:tr>
              <a:tr h="273780">
                <a:tc>
                  <a:txBody>
                    <a:bodyPr/>
                    <a:lstStyle/>
                    <a:p>
                      <a:pPr algn="just">
                        <a:lnSpc>
                          <a:spcPct val="115000"/>
                        </a:lnSpc>
                        <a:spcAft>
                          <a:spcPts val="0"/>
                        </a:spcAft>
                      </a:pPr>
                      <a:r>
                        <a:rPr lang="fr-FR" sz="1000">
                          <a:effectLst/>
                        </a:rPr>
                        <a:t>2</a:t>
                      </a:r>
                      <a:endParaRPr lang="fr-BE" sz="1000">
                        <a:effectLst/>
                        <a:latin typeface="Calibri"/>
                        <a:ea typeface="Calibri"/>
                        <a:cs typeface="Times New Roman"/>
                      </a:endParaRPr>
                    </a:p>
                  </a:txBody>
                  <a:tcPr marL="0" marR="0" marT="0" marB="0" anchor="b"/>
                </a:tc>
                <a:tc>
                  <a:txBody>
                    <a:bodyPr/>
                    <a:lstStyle/>
                    <a:p>
                      <a:pPr algn="just">
                        <a:lnSpc>
                          <a:spcPct val="115000"/>
                        </a:lnSpc>
                        <a:spcAft>
                          <a:spcPts val="0"/>
                        </a:spcAft>
                      </a:pPr>
                      <a:r>
                        <a:rPr lang="fr-FR" sz="1000" dirty="0">
                          <a:effectLst/>
                        </a:rPr>
                        <a:t>EEG</a:t>
                      </a:r>
                      <a:endParaRPr lang="fr-BE" sz="1000" dirty="0">
                        <a:effectLst/>
                        <a:latin typeface="Calibri"/>
                        <a:ea typeface="Calibri"/>
                        <a:cs typeface="Times New Roman"/>
                      </a:endParaRPr>
                    </a:p>
                  </a:txBody>
                  <a:tcPr marL="0" marR="0" marT="0" marB="0" anchor="b"/>
                </a:tc>
                <a:tc>
                  <a:txBody>
                    <a:bodyPr/>
                    <a:lstStyle/>
                    <a:p>
                      <a:pPr algn="just">
                        <a:lnSpc>
                          <a:spcPct val="115000"/>
                        </a:lnSpc>
                        <a:spcAft>
                          <a:spcPts val="0"/>
                        </a:spcAft>
                      </a:pPr>
                      <a:r>
                        <a:rPr lang="fr-FR" sz="1000" dirty="0">
                          <a:effectLst/>
                        </a:rPr>
                        <a:t>534</a:t>
                      </a:r>
                      <a:endParaRPr lang="fr-BE" sz="1000" dirty="0">
                        <a:effectLst/>
                        <a:latin typeface="Calibri"/>
                        <a:ea typeface="Calibri"/>
                        <a:cs typeface="Times New Roman"/>
                      </a:endParaRPr>
                    </a:p>
                  </a:txBody>
                  <a:tcPr marL="0" marR="0" marT="0" marB="0" anchor="b"/>
                </a:tc>
                <a:tc>
                  <a:txBody>
                    <a:bodyPr/>
                    <a:lstStyle/>
                    <a:p>
                      <a:pPr algn="just">
                        <a:lnSpc>
                          <a:spcPct val="115000"/>
                        </a:lnSpc>
                        <a:spcAft>
                          <a:spcPts val="0"/>
                        </a:spcAft>
                      </a:pPr>
                      <a:r>
                        <a:rPr lang="fr-FR" sz="1000" dirty="0">
                          <a:effectLst/>
                        </a:rPr>
                        <a:t>506</a:t>
                      </a:r>
                      <a:endParaRPr lang="fr-BE" sz="1000" dirty="0">
                        <a:effectLst/>
                        <a:latin typeface="Calibri"/>
                        <a:ea typeface="Calibri"/>
                        <a:cs typeface="Times New Roman"/>
                      </a:endParaRPr>
                    </a:p>
                  </a:txBody>
                  <a:tcPr marL="0" marR="0" marT="0" marB="0" anchor="b"/>
                </a:tc>
              </a:tr>
            </a:tbl>
          </a:graphicData>
        </a:graphic>
      </p:graphicFrame>
      <p:sp>
        <p:nvSpPr>
          <p:cNvPr id="7" name="Rectangle 3"/>
          <p:cNvSpPr>
            <a:spLocks noChangeArrowheads="1"/>
          </p:cNvSpPr>
          <p:nvPr/>
        </p:nvSpPr>
        <p:spPr bwMode="auto">
          <a:xfrm>
            <a:off x="2915816" y="4960681"/>
            <a:ext cx="2440092"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Trebuchet MS" pitchFamily="34" charset="0"/>
                <a:ea typeface="Times New Roman" pitchFamily="18" charset="0"/>
                <a:cs typeface="Times New Roman" pitchFamily="18" charset="0"/>
              </a:rPr>
              <a:t>Table 4.10. EEGs of Africans and Europeans</a:t>
            </a:r>
            <a:endParaRPr kumimoji="0" lang="fr-BE"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B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ZoneTexte 7"/>
          <p:cNvSpPr txBox="1"/>
          <p:nvPr/>
        </p:nvSpPr>
        <p:spPr>
          <a:xfrm>
            <a:off x="0" y="6596390"/>
            <a:ext cx="6561412" cy="261610"/>
          </a:xfrm>
          <a:prstGeom prst="rect">
            <a:avLst/>
          </a:prstGeom>
          <a:noFill/>
        </p:spPr>
        <p:txBody>
          <a:bodyPr wrap="none" rtlCol="0">
            <a:spAutoFit/>
          </a:bodyPr>
          <a:lstStyle/>
          <a:p>
            <a:r>
              <a:rPr lang="fr-BE" sz="1100" dirty="0" smtClean="0"/>
              <a:t>Tableau comparatif tiré d’une étude de </a:t>
            </a:r>
            <a:r>
              <a:rPr lang="fr-BE" sz="1100" dirty="0" err="1" smtClean="0"/>
              <a:t>Sonk</a:t>
            </a:r>
            <a:r>
              <a:rPr lang="fr-BE" sz="1100" dirty="0" smtClean="0"/>
              <a:t> (2000), repris dans « race differences in intelligence », Lynn, 2006.</a:t>
            </a:r>
            <a:endParaRPr lang="fr-BE" sz="1100" dirty="0"/>
          </a:p>
        </p:txBody>
      </p:sp>
    </p:spTree>
    <p:extLst>
      <p:ext uri="{BB962C8B-B14F-4D97-AF65-F5344CB8AC3E}">
        <p14:creationId xmlns:p14="http://schemas.microsoft.com/office/powerpoint/2010/main" val="8003710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1"/>
          <p:cNvSpPr>
            <a:spLocks noGrp="1"/>
          </p:cNvSpPr>
          <p:nvPr>
            <p:ph type="title"/>
          </p:nvPr>
        </p:nvSpPr>
        <p:spPr>
          <a:xfrm>
            <a:off x="468313" y="404813"/>
            <a:ext cx="8229600" cy="1143000"/>
          </a:xfrm>
        </p:spPr>
        <p:txBody>
          <a:bodyPr/>
          <a:lstStyle/>
          <a:p>
            <a:r>
              <a:rPr lang="fr-BE" dirty="0" smtClean="0"/>
              <a:t>15. Existence des différences raciales dans l’intelligence depuis 10 mille ans</a:t>
            </a:r>
          </a:p>
        </p:txBody>
      </p:sp>
      <p:sp>
        <p:nvSpPr>
          <p:cNvPr id="4" name="Espace réservé du numéro de diapositive 3"/>
          <p:cNvSpPr>
            <a:spLocks noGrp="1"/>
          </p:cNvSpPr>
          <p:nvPr>
            <p:ph type="sldNum" sz="quarter" idx="12"/>
          </p:nvPr>
        </p:nvSpPr>
        <p:spPr/>
        <p:txBody>
          <a:bodyPr/>
          <a:lstStyle/>
          <a:p>
            <a:pPr>
              <a:defRPr/>
            </a:pPr>
            <a:fld id="{DFA02B34-3B40-4C73-B56B-8A6117558282}" type="slidenum">
              <a:rPr lang="fr-BE" smtClean="0"/>
              <a:pPr>
                <a:defRPr/>
              </a:pPr>
              <a:t>93</a:t>
            </a:fld>
            <a:endParaRPr lang="fr-BE" dirty="0"/>
          </a:p>
        </p:txBody>
      </p:sp>
      <p:sp>
        <p:nvSpPr>
          <p:cNvPr id="61444" name="ZoneTexte 4"/>
          <p:cNvSpPr txBox="1">
            <a:spLocks noChangeArrowheads="1"/>
          </p:cNvSpPr>
          <p:nvPr/>
        </p:nvSpPr>
        <p:spPr bwMode="auto">
          <a:xfrm>
            <a:off x="971550" y="2492375"/>
            <a:ext cx="74168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dirty="0" smtClean="0"/>
              <a:t>Les </a:t>
            </a:r>
            <a:r>
              <a:rPr lang="fr-BE" dirty="0"/>
              <a:t>différences contemporaines de Q.I entre les races et entre les nations peuvent être identifiées il y a 10 mille ans </a:t>
            </a:r>
            <a:r>
              <a:rPr lang="fr-BE" dirty="0" smtClean="0"/>
              <a:t>déjà </a:t>
            </a:r>
            <a:r>
              <a:rPr lang="fr-BE" dirty="0"/>
              <a:t>à partir des différences en terme de</a:t>
            </a:r>
            <a:r>
              <a:rPr lang="fr-BE" dirty="0" smtClean="0"/>
              <a:t>:</a:t>
            </a:r>
            <a:br>
              <a:rPr lang="fr-BE" dirty="0" smtClean="0"/>
            </a:br>
            <a:endParaRPr lang="fr-BE" dirty="0"/>
          </a:p>
          <a:p>
            <a:pPr eaLnBrk="1" hangingPunct="1"/>
            <a:r>
              <a:rPr lang="fr-BE" dirty="0"/>
              <a:t>-capacité </a:t>
            </a:r>
            <a:r>
              <a:rPr lang="fr-BE" dirty="0" smtClean="0"/>
              <a:t>crânienne</a:t>
            </a:r>
            <a:endParaRPr lang="fr-BE" dirty="0"/>
          </a:p>
          <a:p>
            <a:pPr eaLnBrk="1" hangingPunct="1"/>
            <a:r>
              <a:rPr lang="fr-BE" dirty="0"/>
              <a:t>-dans l'aptitude à avoir fait la transition néolithique de la chasse et de la cueillette vers l'agriculture sédentaire il y a 8000 ans</a:t>
            </a:r>
          </a:p>
          <a:p>
            <a:pPr eaLnBrk="1" hangingPunct="1"/>
            <a:r>
              <a:rPr lang="fr-BE" dirty="0"/>
              <a:t>-dans le développement des premières civilisations il y a 6000 ans</a:t>
            </a:r>
          </a:p>
          <a:p>
            <a:pPr eaLnBrk="1" hangingPunct="1"/>
            <a:r>
              <a:rPr lang="fr-BE" dirty="0"/>
              <a:t>-dans les avancées scientifiques, mathématiques et technologiques des 2500 dernières </a:t>
            </a:r>
            <a:r>
              <a:rPr lang="fr-BE" dirty="0" smtClean="0"/>
              <a:t>années (voir dia suivante)</a:t>
            </a:r>
            <a:endParaRPr lang="fr-BE" dirty="0"/>
          </a:p>
        </p:txBody>
      </p:sp>
      <p:sp>
        <p:nvSpPr>
          <p:cNvPr id="2" name="ZoneTexte 1"/>
          <p:cNvSpPr txBox="1"/>
          <p:nvPr/>
        </p:nvSpPr>
        <p:spPr>
          <a:xfrm>
            <a:off x="971550" y="6139530"/>
            <a:ext cx="6408712" cy="738664"/>
          </a:xfrm>
          <a:prstGeom prst="rect">
            <a:avLst/>
          </a:prstGeom>
          <a:noFill/>
        </p:spPr>
        <p:txBody>
          <a:bodyPr wrap="square" rtlCol="0">
            <a:spAutoFit/>
          </a:bodyPr>
          <a:lstStyle/>
          <a:p>
            <a:r>
              <a:rPr lang="en-US" sz="1400" dirty="0" smtClean="0"/>
              <a:t>“Consistency </a:t>
            </a:r>
            <a:r>
              <a:rPr lang="en-US" sz="1400" dirty="0"/>
              <a:t>of race differences in intelligence over </a:t>
            </a:r>
            <a:r>
              <a:rPr lang="en-US" sz="1400" dirty="0" smtClean="0"/>
              <a:t>millennia”, </a:t>
            </a:r>
            <a:r>
              <a:rPr lang="fr-BE" sz="1400" dirty="0"/>
              <a:t>Richard </a:t>
            </a:r>
            <a:r>
              <a:rPr lang="fr-BE" sz="1400" dirty="0" smtClean="0"/>
              <a:t>Lynn, </a:t>
            </a:r>
            <a:r>
              <a:rPr lang="en-US" sz="1400" dirty="0"/>
              <a:t>Personality and Individual Differences 48 (2010) </a:t>
            </a:r>
            <a:r>
              <a:rPr lang="en-US" sz="1400" dirty="0" smtClean="0"/>
              <a:t>100–101.</a:t>
            </a:r>
            <a:r>
              <a:rPr lang="en-US" sz="1400" dirty="0"/>
              <a:t/>
            </a:r>
            <a:br>
              <a:rPr lang="en-US" sz="1400" dirty="0"/>
            </a:br>
            <a:r>
              <a:rPr lang="en-US" sz="1400" dirty="0">
                <a:hlinkClick r:id="rId3"/>
              </a:rPr>
              <a:t>http://xa.yimg.com/kq/groups/1292538/237290356/name/Lynn+(</a:t>
            </a:r>
            <a:r>
              <a:rPr lang="en-US" sz="1400" dirty="0" smtClean="0">
                <a:hlinkClick r:id="rId3"/>
              </a:rPr>
              <a:t>2010</a:t>
            </a:r>
            <a:r>
              <a:rPr lang="en-US" sz="1400" dirty="0" smtClean="0"/>
              <a:t> </a:t>
            </a:r>
            <a:endParaRPr lang="fr-BE" sz="14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2536" y="1600200"/>
            <a:ext cx="9396536" cy="5357192"/>
          </a:xfrm>
        </p:spPr>
        <p:txBody>
          <a:bodyPr/>
          <a:lstStyle/>
          <a:p>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smtClean="0"/>
              <a:t/>
            </a:r>
            <a:br>
              <a:rPr lang="en-US" sz="1400" smtClean="0"/>
            </a:br>
            <a:r>
              <a:rPr lang="en-US" sz="1400" smtClean="0"/>
              <a:t>Tiré</a:t>
            </a:r>
            <a:r>
              <a:rPr lang="en-US" sz="1400" dirty="0" smtClean="0"/>
              <a:t> de Lynn </a:t>
            </a:r>
            <a:r>
              <a:rPr lang="en-US" sz="1400" dirty="0"/>
              <a:t>R., </a:t>
            </a:r>
            <a:r>
              <a:rPr lang="fr-BE" sz="1400" dirty="0"/>
              <a:t>« </a:t>
            </a:r>
            <a:r>
              <a:rPr lang="en-US" sz="1400" dirty="0" smtClean="0"/>
              <a:t>IQ’s predict </a:t>
            </a:r>
            <a:r>
              <a:rPr lang="en-US" sz="1400" dirty="0"/>
              <a:t>differences in the technological development of nations from 1000 BC </a:t>
            </a:r>
            <a:r>
              <a:rPr lang="en-US" sz="1400" dirty="0" smtClean="0"/>
              <a:t>through </a:t>
            </a:r>
            <a:r>
              <a:rPr lang="fr-BE" sz="1400" dirty="0" smtClean="0"/>
              <a:t>2000 AD », </a:t>
            </a:r>
            <a:r>
              <a:rPr lang="fr-BE" sz="1400" dirty="0"/>
              <a:t>Intelligence (2012), </a:t>
            </a:r>
            <a:r>
              <a:rPr lang="fr-BE" sz="1400" dirty="0" smtClean="0"/>
              <a:t>doi:10.1016/j.intell.2012.05.008 </a:t>
            </a:r>
            <a:r>
              <a:rPr lang="fr-BE" sz="1400" dirty="0">
                <a:hlinkClick r:id="rId2"/>
              </a:rPr>
              <a:t>http://static.wikeo.be/files/7655/1-s20-s0160289612000748-main.pdf?download</a:t>
            </a:r>
            <a:endParaRPr lang="fr-BE" sz="14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94</a:t>
            </a:fld>
            <a:endParaRPr lang="fr-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76672"/>
            <a:ext cx="6809953" cy="5381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03493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16. Inbreeding depression</a:t>
            </a:r>
            <a:endParaRPr lang="fr-BE" dirty="0"/>
          </a:p>
        </p:txBody>
      </p:sp>
      <p:sp>
        <p:nvSpPr>
          <p:cNvPr id="3" name="Espace réservé du contenu 2"/>
          <p:cNvSpPr>
            <a:spLocks noGrp="1"/>
          </p:cNvSpPr>
          <p:nvPr>
            <p:ph idx="1"/>
          </p:nvPr>
        </p:nvSpPr>
        <p:spPr>
          <a:xfrm>
            <a:off x="457200" y="1600200"/>
            <a:ext cx="8363272" cy="4637112"/>
          </a:xfrm>
        </p:spPr>
        <p:txBody>
          <a:bodyPr/>
          <a:lstStyle/>
          <a:p>
            <a:r>
              <a:rPr lang="fr-BE" dirty="0" smtClean="0"/>
              <a:t>Diminution du « fitness » dans la descendance du croisement d’individus (ou d’animaux… l’homme est un animal) génétiquement trop proches</a:t>
            </a:r>
          </a:p>
          <a:p>
            <a:r>
              <a:rPr lang="fr-BE" dirty="0" smtClean="0"/>
              <a:t>Déficit de 7 points de Q.I chez les descendants de croisements entre cousins de première génération</a:t>
            </a:r>
          </a:p>
          <a:p>
            <a:pPr marL="0" indent="0">
              <a:buNone/>
            </a:pPr>
            <a:r>
              <a:rPr lang="fr-BE" dirty="0"/>
              <a:t> </a:t>
            </a:r>
            <a:r>
              <a:rPr lang="fr-BE" dirty="0" smtClean="0"/>
              <a:t> </a:t>
            </a:r>
          </a:p>
          <a:p>
            <a:pPr marL="0" indent="0">
              <a:buNone/>
            </a:pPr>
            <a:r>
              <a:rPr lang="fr-BE" dirty="0" smtClean="0"/>
              <a:t>-&gt; Pointe la causalité génétique de l’intelligence.</a:t>
            </a: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95</a:t>
            </a:fld>
            <a:endParaRPr lang="fr-BE" dirty="0"/>
          </a:p>
        </p:txBody>
      </p:sp>
    </p:spTree>
    <p:extLst>
      <p:ext uri="{BB962C8B-B14F-4D97-AF65-F5344CB8AC3E}">
        <p14:creationId xmlns:p14="http://schemas.microsoft.com/office/powerpoint/2010/main" val="80819712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1143000"/>
          </a:xfrm>
        </p:spPr>
        <p:txBody>
          <a:bodyPr/>
          <a:lstStyle/>
          <a:p>
            <a:r>
              <a:rPr lang="fr-BE" dirty="0" smtClean="0"/>
              <a:t>17. Spearman’s hypothesis</a:t>
            </a:r>
            <a:endParaRPr lang="fr-BE" dirty="0"/>
          </a:p>
        </p:txBody>
      </p:sp>
      <p:sp>
        <p:nvSpPr>
          <p:cNvPr id="3" name="Espace réservé du contenu 2"/>
          <p:cNvSpPr>
            <a:spLocks noGrp="1"/>
          </p:cNvSpPr>
          <p:nvPr>
            <p:ph idx="1"/>
          </p:nvPr>
        </p:nvSpPr>
        <p:spPr/>
        <p:txBody>
          <a:bodyPr/>
          <a:lstStyle/>
          <a:p>
            <a:pPr marL="0" indent="0">
              <a:buNone/>
            </a:pPr>
            <a:r>
              <a:rPr lang="fr-BE" dirty="0" smtClean="0"/>
              <a:t>La magnitude de la différence intellectuelle entre deux races, observée dans les tests d’habileté cognitive, est proportionnelle à sa saturation en g.</a:t>
            </a:r>
            <a:br>
              <a:rPr lang="fr-BE" dirty="0" smtClean="0"/>
            </a:br>
            <a:r>
              <a:rPr lang="fr-BE" dirty="0" smtClean="0"/>
              <a:t/>
            </a:r>
            <a:br>
              <a:rPr lang="fr-BE" dirty="0" smtClean="0"/>
            </a:br>
            <a:r>
              <a:rPr lang="fr-BE" dirty="0" smtClean="0"/>
              <a:t> -&gt; Une différence de g est principalement responsable des différences intellectuelles raciales observées.</a:t>
            </a:r>
          </a:p>
          <a:p>
            <a:pPr marL="0" indent="0">
              <a:buNone/>
            </a:pPr>
            <a:endParaRPr lang="fr-BE"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96</a:t>
            </a:fld>
            <a:endParaRPr lang="fr-BE" dirty="0"/>
          </a:p>
        </p:txBody>
      </p:sp>
      <p:sp>
        <p:nvSpPr>
          <p:cNvPr id="5" name="ZoneTexte 4"/>
          <p:cNvSpPr txBox="1"/>
          <p:nvPr/>
        </p:nvSpPr>
        <p:spPr>
          <a:xfrm>
            <a:off x="-21468" y="6488668"/>
            <a:ext cx="5112568" cy="369332"/>
          </a:xfrm>
          <a:prstGeom prst="rect">
            <a:avLst/>
          </a:prstGeom>
          <a:noFill/>
        </p:spPr>
        <p:txBody>
          <a:bodyPr wrap="square" rtlCol="0">
            <a:spAutoFit/>
          </a:bodyPr>
          <a:lstStyle/>
          <a:p>
            <a:r>
              <a:rPr lang="fr-BE" dirty="0">
                <a:hlinkClick r:id="rId3"/>
              </a:rPr>
              <a:t>http://</a:t>
            </a:r>
            <a:r>
              <a:rPr lang="fr-BE" dirty="0" smtClean="0">
                <a:hlinkClick r:id="rId3"/>
              </a:rPr>
              <a:t>en.wikipedia.org/wiki/Spearman's_hypothesis</a:t>
            </a:r>
            <a:r>
              <a:rPr lang="fr-BE" dirty="0" smtClean="0"/>
              <a:t> </a:t>
            </a:r>
            <a:endParaRPr lang="fr-BE" dirty="0"/>
          </a:p>
        </p:txBody>
      </p:sp>
    </p:spTree>
    <p:extLst>
      <p:ext uri="{BB962C8B-B14F-4D97-AF65-F5344CB8AC3E}">
        <p14:creationId xmlns:p14="http://schemas.microsoft.com/office/powerpoint/2010/main" val="12361243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BE" dirty="0" smtClean="0"/>
              <a:t>18. Différence de fréquence des gènes de l’intelligence.</a:t>
            </a:r>
            <a:endParaRPr lang="fr-BE" dirty="0"/>
          </a:p>
        </p:txBody>
      </p:sp>
      <p:sp>
        <p:nvSpPr>
          <p:cNvPr id="3" name="Espace réservé du contenu 2"/>
          <p:cNvSpPr>
            <a:spLocks noGrp="1"/>
          </p:cNvSpPr>
          <p:nvPr>
            <p:ph idx="1"/>
          </p:nvPr>
        </p:nvSpPr>
        <p:spPr>
          <a:xfrm>
            <a:off x="0" y="981075"/>
            <a:ext cx="8229600" cy="4525963"/>
          </a:xfrm>
        </p:spPr>
        <p:txBody>
          <a:bodyPr rtlCol="0">
            <a:normAutofit lnSpcReduction="10000"/>
          </a:bodyPr>
          <a:lstStyle/>
          <a:p>
            <a:pPr marL="0" indent="0" eaLnBrk="1" fontAlgn="auto" hangingPunct="1">
              <a:spcAft>
                <a:spcPts val="0"/>
              </a:spcAft>
              <a:buFont typeface="Arial" pitchFamily="34" charset="0"/>
              <a:buNone/>
              <a:defRPr/>
            </a:pPr>
            <a:endParaRPr lang="fr-BE" dirty="0" smtClean="0"/>
          </a:p>
          <a:p>
            <a:pPr eaLnBrk="1" fontAlgn="auto" hangingPunct="1">
              <a:spcAft>
                <a:spcPts val="0"/>
              </a:spcAft>
              <a:buFont typeface="Arial" pitchFamily="34" charset="0"/>
              <a:buChar char="•"/>
              <a:defRPr/>
            </a:pPr>
            <a:r>
              <a:rPr lang="fr-BE" dirty="0" smtClean="0"/>
              <a:t>Si l'intelligence </a:t>
            </a:r>
            <a:r>
              <a:rPr lang="fr-BE" dirty="0"/>
              <a:t>est génétique, c'est donc qu'elle est dictée par certains gènes qui </a:t>
            </a:r>
            <a:r>
              <a:rPr lang="fr-BE" dirty="0" smtClean="0"/>
              <a:t>ont </a:t>
            </a:r>
            <a:r>
              <a:rPr lang="fr-BE" dirty="0"/>
              <a:t>une plus grande fréquence chez les </a:t>
            </a:r>
            <a:r>
              <a:rPr lang="fr-BE" dirty="0" smtClean="0"/>
              <a:t>races et les individus plus intelligents que chez les races ou les individus moins intelligentes.</a:t>
            </a:r>
          </a:p>
          <a:p>
            <a:pPr eaLnBrk="1" fontAlgn="auto" hangingPunct="1">
              <a:spcAft>
                <a:spcPts val="0"/>
              </a:spcAft>
              <a:buFont typeface="Arial" pitchFamily="34" charset="0"/>
              <a:buChar char="•"/>
              <a:defRPr/>
            </a:pPr>
            <a:r>
              <a:rPr lang="fr-BE" dirty="0" smtClean="0"/>
              <a:t>Certains </a:t>
            </a:r>
            <a:r>
              <a:rPr lang="fr-BE" dirty="0"/>
              <a:t>gènes ont déjà été liés à un gain intellectuel et ils montrent de </a:t>
            </a:r>
            <a:r>
              <a:rPr lang="fr-BE" dirty="0" smtClean="0"/>
              <a:t>fait une fréquence raciale suivant l’ordre du Q.I.</a:t>
            </a:r>
          </a:p>
          <a:p>
            <a:pPr marL="0" indent="0" eaLnBrk="1" fontAlgn="auto" hangingPunct="1">
              <a:spcAft>
                <a:spcPts val="0"/>
              </a:spcAft>
              <a:buFont typeface="Arial" pitchFamily="34" charset="0"/>
              <a:buNone/>
              <a:defRPr/>
            </a:pPr>
            <a:endParaRPr lang="fr-BE" dirty="0"/>
          </a:p>
        </p:txBody>
      </p:sp>
      <p:sp>
        <p:nvSpPr>
          <p:cNvPr id="4" name="Espace réservé du numéro de diapositive 3"/>
          <p:cNvSpPr>
            <a:spLocks noGrp="1"/>
          </p:cNvSpPr>
          <p:nvPr>
            <p:ph type="sldNum" sz="quarter" idx="12"/>
          </p:nvPr>
        </p:nvSpPr>
        <p:spPr/>
        <p:txBody>
          <a:bodyPr/>
          <a:lstStyle/>
          <a:p>
            <a:pPr>
              <a:defRPr/>
            </a:pPr>
            <a:fld id="{A20F0AAD-09DD-483B-BEB4-25D44D9EB32F}" type="slidenum">
              <a:rPr lang="fr-BE"/>
              <a:pPr>
                <a:defRPr/>
              </a:pPr>
              <a:t>97</a:t>
            </a:fld>
            <a:endParaRPr lang="fr-BE" dirty="0"/>
          </a:p>
        </p:txBody>
      </p:sp>
      <p:pic>
        <p:nvPicPr>
          <p:cNvPr id="624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6525" y="5105400"/>
            <a:ext cx="26955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39944"/>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re 1"/>
          <p:cNvSpPr>
            <a:spLocks noGrp="1"/>
          </p:cNvSpPr>
          <p:nvPr>
            <p:ph type="title"/>
          </p:nvPr>
        </p:nvSpPr>
        <p:spPr>
          <a:xfrm>
            <a:off x="395288" y="0"/>
            <a:ext cx="8229600" cy="1143000"/>
          </a:xfrm>
        </p:spPr>
        <p:txBody>
          <a:bodyPr/>
          <a:lstStyle/>
          <a:p>
            <a:pPr eaLnBrk="1" hangingPunct="1"/>
            <a:r>
              <a:rPr lang="fr-BE" dirty="0" smtClean="0"/>
              <a:t>Le gène de la myopie congénitale</a:t>
            </a:r>
          </a:p>
        </p:txBody>
      </p:sp>
      <p:sp>
        <p:nvSpPr>
          <p:cNvPr id="3" name="Espace réservé du contenu 2"/>
          <p:cNvSpPr>
            <a:spLocks noGrp="1"/>
          </p:cNvSpPr>
          <p:nvPr>
            <p:ph idx="1"/>
          </p:nvPr>
        </p:nvSpPr>
        <p:spPr>
          <a:xfrm>
            <a:off x="250825" y="981075"/>
            <a:ext cx="8229600" cy="5111750"/>
          </a:xfrm>
        </p:spPr>
        <p:txBody>
          <a:bodyPr rtlCol="0">
            <a:normAutofit fontScale="92500" lnSpcReduction="10000"/>
          </a:bodyPr>
          <a:lstStyle/>
          <a:p>
            <a:pPr marL="0" indent="0" eaLnBrk="1" fontAlgn="auto" hangingPunct="1">
              <a:spcAft>
                <a:spcPts val="0"/>
              </a:spcAft>
              <a:buFont typeface="Arial" pitchFamily="34" charset="0"/>
              <a:buNone/>
              <a:defRPr/>
            </a:pPr>
            <a:r>
              <a:rPr lang="fr-BE" dirty="0" smtClean="0"/>
              <a:t>Le </a:t>
            </a:r>
            <a:r>
              <a:rPr lang="fr-BE" dirty="0"/>
              <a:t>gène de la myopie </a:t>
            </a:r>
            <a:r>
              <a:rPr lang="fr-BE" dirty="0" smtClean="0"/>
              <a:t>congénitale: gain de 7 points de Q.I. (homozygote récessif)</a:t>
            </a:r>
          </a:p>
          <a:p>
            <a:pPr marL="0" indent="0" eaLnBrk="1" fontAlgn="auto" hangingPunct="1">
              <a:spcAft>
                <a:spcPts val="0"/>
              </a:spcAft>
              <a:buFont typeface="Arial" pitchFamily="34" charset="0"/>
              <a:buNone/>
              <a:defRPr/>
            </a:pPr>
            <a:r>
              <a:rPr lang="fr-BE" dirty="0" smtClean="0"/>
              <a:t>Plus haute fréquence chez les ashkénazes (110)</a:t>
            </a:r>
          </a:p>
          <a:p>
            <a:pPr marL="0" indent="0" eaLnBrk="1" fontAlgn="auto" hangingPunct="1">
              <a:spcAft>
                <a:spcPts val="0"/>
              </a:spcAft>
              <a:buFont typeface="Arial" pitchFamily="34" charset="0"/>
              <a:buNone/>
              <a:defRPr/>
            </a:pPr>
            <a:r>
              <a:rPr lang="fr-BE" dirty="0" smtClean="0"/>
              <a:t>Seconde plus haute fréquence chez les est-asiatiques (105)</a:t>
            </a:r>
          </a:p>
          <a:p>
            <a:pPr marL="0" indent="0" eaLnBrk="1" fontAlgn="auto" hangingPunct="1">
              <a:spcAft>
                <a:spcPts val="0"/>
              </a:spcAft>
              <a:buFont typeface="Arial" pitchFamily="34" charset="0"/>
              <a:buNone/>
              <a:defRPr/>
            </a:pPr>
            <a:r>
              <a:rPr lang="fr-BE" dirty="0" smtClean="0"/>
              <a:t>Troisième plus haute fréquence chez les européens (100)</a:t>
            </a:r>
          </a:p>
          <a:p>
            <a:pPr marL="0" indent="0" eaLnBrk="1" fontAlgn="auto" hangingPunct="1">
              <a:spcAft>
                <a:spcPts val="0"/>
              </a:spcAft>
              <a:buFont typeface="Arial" pitchFamily="34" charset="0"/>
              <a:buNone/>
              <a:defRPr/>
            </a:pPr>
            <a:r>
              <a:rPr lang="fr-BE" dirty="0" smtClean="0"/>
              <a:t>Moins fréquent chez les sud-asiatiques/nord-africains (Moyen-orientaux 84)</a:t>
            </a:r>
          </a:p>
          <a:p>
            <a:pPr marL="0" indent="0" eaLnBrk="1" fontAlgn="auto" hangingPunct="1">
              <a:spcAft>
                <a:spcPts val="0"/>
              </a:spcAft>
              <a:buFont typeface="Arial" pitchFamily="34" charset="0"/>
              <a:buNone/>
              <a:defRPr/>
            </a:pPr>
            <a:r>
              <a:rPr lang="fr-BE" dirty="0" smtClean="0"/>
              <a:t>Peu fréquent chez les                                          africains (67)</a:t>
            </a:r>
            <a:endParaRPr lang="fr-BE" dirty="0"/>
          </a:p>
          <a:p>
            <a:pPr eaLnBrk="1" fontAlgn="auto" hangingPunct="1">
              <a:spcAft>
                <a:spcPts val="0"/>
              </a:spcAft>
              <a:buFont typeface="Arial" pitchFamily="34" charset="0"/>
              <a:buChar char="•"/>
              <a:defRPr/>
            </a:pPr>
            <a:endParaRPr lang="fr-BE" dirty="0"/>
          </a:p>
        </p:txBody>
      </p:sp>
      <p:sp>
        <p:nvSpPr>
          <p:cNvPr id="4" name="Espace réservé du numéro de diapositive 3"/>
          <p:cNvSpPr>
            <a:spLocks noGrp="1"/>
          </p:cNvSpPr>
          <p:nvPr>
            <p:ph type="sldNum" sz="quarter" idx="12"/>
          </p:nvPr>
        </p:nvSpPr>
        <p:spPr/>
        <p:txBody>
          <a:bodyPr/>
          <a:lstStyle/>
          <a:p>
            <a:pPr>
              <a:defRPr/>
            </a:pPr>
            <a:fld id="{31EA3982-BBAF-45DD-BA74-37F94E651D06}" type="slidenum">
              <a:rPr lang="fr-BE"/>
              <a:pPr>
                <a:defRPr/>
              </a:pPr>
              <a:t>98</a:t>
            </a:fld>
            <a:endParaRPr lang="fr-BE" dirty="0"/>
          </a:p>
        </p:txBody>
      </p:sp>
      <p:pic>
        <p:nvPicPr>
          <p:cNvPr id="634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988" y="4618038"/>
            <a:ext cx="4037012"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static.wikeo.be/files/7655/point_roug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239" y="2060848"/>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atic.wikeo.be/files/7655/point_roug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76" y="2636912"/>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tatic.wikeo.be/files/7655/point_roug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932" y="3453383"/>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tatic.wikeo.be/files/7655/point_roug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28" y="4437112"/>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tatic.wikeo.be/files/7655/point_roug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92" y="5301208"/>
            <a:ext cx="95250" cy="95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82865"/>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484784"/>
            <a:ext cx="8229600" cy="4525963"/>
          </a:xfrm>
        </p:spPr>
        <p:txBody>
          <a:bodyPr/>
          <a:lstStyle/>
          <a:p>
            <a:pPr marL="0" indent="0">
              <a:buNone/>
            </a:pPr>
            <a:r>
              <a:rPr lang="en-US" sz="2000" dirty="0"/>
              <a:t>Major Intelligence Gene Tied to Myopia: A </a:t>
            </a:r>
            <a:r>
              <a:rPr lang="en-US" sz="2000" dirty="0" smtClean="0"/>
              <a:t>Review.</a:t>
            </a:r>
            <a:r>
              <a:rPr lang="en-US" sz="2000" dirty="0"/>
              <a:t> </a:t>
            </a:r>
            <a:br>
              <a:rPr lang="en-US" sz="2000" dirty="0"/>
            </a:br>
            <a:r>
              <a:rPr lang="en-US" sz="2000" dirty="0"/>
              <a:t>Jon L. </a:t>
            </a:r>
            <a:r>
              <a:rPr lang="en-US" sz="2000" dirty="0" err="1"/>
              <a:t>Karlsson</a:t>
            </a:r>
            <a:r>
              <a:rPr lang="en-US" sz="2000" dirty="0"/>
              <a:t>, 2009.</a:t>
            </a:r>
            <a:br>
              <a:rPr lang="en-US" sz="2000" dirty="0"/>
            </a:br>
            <a:r>
              <a:rPr lang="en-US" sz="2000" dirty="0"/>
              <a:t>Institute of Genetics, Reykjavik, Iceland</a:t>
            </a:r>
            <a:br>
              <a:rPr lang="en-US" sz="2000" dirty="0"/>
            </a:br>
            <a:r>
              <a:rPr lang="en-US" sz="2000" dirty="0"/>
              <a:t/>
            </a:r>
            <a:br>
              <a:rPr lang="en-US" sz="2000" dirty="0"/>
            </a:br>
            <a:r>
              <a:rPr lang="en-US" sz="2000" dirty="0"/>
              <a:t>"Data are reviewed which clearly support the conclusion that axial myopia is an inherited condition following a recessive pattern of transmission. Nearsighted persons excel in terms of intelligence, several studies in developed countries having indicated a gain of 7 IQ points over the general population. It also appears that visually normal heterozygous carriers of one myopia gene enjoy brain enhancement, probably of a somewhat lower degree than occurs in homozygous </a:t>
            </a:r>
            <a:r>
              <a:rPr lang="en-US" sz="2000" dirty="0" err="1"/>
              <a:t>myopes</a:t>
            </a:r>
            <a:r>
              <a:rPr lang="en-US" sz="2000" dirty="0"/>
              <a:t>. It is concluded that the proposed myopia gene is primarily an intelligence factor"</a:t>
            </a:r>
            <a:endParaRPr lang="fr-BE" sz="2000" dirty="0"/>
          </a:p>
        </p:txBody>
      </p:sp>
      <p:sp>
        <p:nvSpPr>
          <p:cNvPr id="4" name="Espace réservé du numéro de diapositive 3"/>
          <p:cNvSpPr>
            <a:spLocks noGrp="1"/>
          </p:cNvSpPr>
          <p:nvPr>
            <p:ph type="sldNum" sz="quarter" idx="12"/>
          </p:nvPr>
        </p:nvSpPr>
        <p:spPr/>
        <p:txBody>
          <a:bodyPr/>
          <a:lstStyle/>
          <a:p>
            <a:pPr>
              <a:defRPr/>
            </a:pPr>
            <a:fld id="{C961D413-C80E-4040-8C95-0A8BAAE2541B}" type="slidenum">
              <a:rPr lang="fr-BE" smtClean="0"/>
              <a:pPr>
                <a:defRPr/>
              </a:pPr>
              <a:t>99</a:t>
            </a:fld>
            <a:endParaRPr lang="fr-BE" dirty="0"/>
          </a:p>
        </p:txBody>
      </p:sp>
    </p:spTree>
    <p:extLst>
      <p:ext uri="{BB962C8B-B14F-4D97-AF65-F5344CB8AC3E}">
        <p14:creationId xmlns:p14="http://schemas.microsoft.com/office/powerpoint/2010/main" val="274273926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5bb7bd329e877a24b9718991af48332ba979c2"/>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9532</TotalTime>
  <Words>15901</Words>
  <Application>Microsoft Office PowerPoint</Application>
  <PresentationFormat>Affichage à l'écran (4:3)</PresentationFormat>
  <Paragraphs>4386</Paragraphs>
  <Slides>200</Slides>
  <Notes>161</Notes>
  <HiddenSlides>0</HiddenSlides>
  <MMClips>0</MMClips>
  <ScaleCrop>false</ScaleCrop>
  <HeadingPairs>
    <vt:vector size="4" baseType="variant">
      <vt:variant>
        <vt:lpstr>Thème</vt:lpstr>
      </vt:variant>
      <vt:variant>
        <vt:i4>1</vt:i4>
      </vt:variant>
      <vt:variant>
        <vt:lpstr>Titres des diapositives</vt:lpstr>
      </vt:variant>
      <vt:variant>
        <vt:i4>200</vt:i4>
      </vt:variant>
    </vt:vector>
  </HeadingPairs>
  <TitlesOfParts>
    <vt:vector size="201" baseType="lpstr">
      <vt:lpstr>Thème Office</vt:lpstr>
      <vt:lpstr>Différences raciales dans l’intelligence</vt:lpstr>
      <vt:lpstr>Présentation PowerPoint</vt:lpstr>
      <vt:lpstr>Table des matières</vt:lpstr>
      <vt:lpstr>9 grandes races humaines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Table des matières</vt:lpstr>
      <vt:lpstr>Définition qualitative de l’intelligence</vt:lpstr>
      <vt:lpstr>Définition quantitative de l’intelligence</vt:lpstr>
      <vt:lpstr>Présentation PowerPoint</vt:lpstr>
      <vt:lpstr>L’échelle métrique de l’intelligence:  le Q.I</vt:lpstr>
      <vt:lpstr>Présentation PowerPoint</vt:lpstr>
      <vt:lpstr>Présentation PowerPoint</vt:lpstr>
      <vt:lpstr>Présentation PowerPoint</vt:lpstr>
      <vt:lpstr>Quelques exemples d’activités cognitives et leur saturation en g…</vt:lpstr>
      <vt:lpstr>Présentation PowerPoint</vt:lpstr>
      <vt:lpstr>Présentation PowerPoint</vt:lpstr>
      <vt:lpstr>Présentation PowerPoint</vt:lpstr>
      <vt:lpstr>Présentation PowerPoint</vt:lpstr>
      <vt:lpstr>Table des matières</vt:lpstr>
      <vt:lpstr>Validité de g (=Q.I)</vt:lpstr>
      <vt:lpstr>Présentation PowerPoint</vt:lpstr>
      <vt:lpstr>Relation entre le Q.I et l’activité électrochimique du cerveau </vt:lpstr>
      <vt:lpstr>Présentation PowerPoint</vt:lpstr>
      <vt:lpstr>Métabolisme cérébral du glucose</vt:lpstr>
      <vt:lpstr>Présentation PowerPoint</vt:lpstr>
      <vt:lpstr>Vitesse de conduction des nerfs crâniens et périphériques. (+0,4) </vt:lpstr>
      <vt:lpstr>Le pH cérébral, un corrélat biochimique du Q.I</vt:lpstr>
      <vt:lpstr>Corrélation de 0,45 entre la capacité crânienne et le Q.I.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 génie » nécessite un niveau de g (=Q.I) extrêmement élevé.</vt:lpstr>
      <vt:lpstr>A titre anecdotique, l’estimation de « 216 grammes de cerveau de plus » pour une population d’homo sapiens européens avec un Q.I de 160+, est fort proche de la différence de 240 cc retrouvée effectivement dans une étude du cerveau de 65 hommes éminents…  </vt:lpstr>
      <vt:lpstr>Présentation PowerPoint</vt:lpstr>
      <vt:lpstr>Table des matières</vt:lpstr>
      <vt:lpstr>g moyen=Q.I moyen, des populations indigènes à travers le monde (L’Amérique désigne les amérindiens, l’Australie les aborigènes d’Australie)</vt:lpstr>
      <vt:lpstr>Présentation PowerPoint</vt:lpstr>
      <vt:lpstr>Présentation PowerPoint</vt:lpstr>
      <vt:lpstr> Résumé général des différences intellectuelles entre les races. </vt:lpstr>
      <vt:lpstr>Afrique sub-saharienne: Q.I moyen de 67. Inné ou acquis ?</vt:lpstr>
      <vt:lpstr>Table des matières</vt:lpstr>
      <vt:lpstr>Quelle est l’héritabilité de l’intelligence ?</vt:lpstr>
      <vt:lpstr>Présentation PowerPoint</vt:lpstr>
      <vt:lpstr>Présentation PowerPoint</vt:lpstr>
      <vt:lpstr>Présentation PowerPoint</vt:lpstr>
      <vt:lpstr>Présentation PowerPoint</vt:lpstr>
      <vt:lpstr>Présentation PowerPoint</vt:lpstr>
      <vt:lpstr>Illustration de la part génétique et de la part « environnementale » de l’intelligence</vt:lpstr>
      <vt:lpstr>Présentation PowerPoint</vt:lpstr>
      <vt:lpstr>3. Stabilité dans le temps</vt:lpstr>
      <vt:lpstr>Présentation PowerPoint</vt:lpstr>
      <vt:lpstr>Présentation PowerPoint</vt:lpstr>
      <vt:lpstr>Présentation PowerPoint</vt:lpstr>
      <vt:lpstr>Présentation PowerPoint</vt:lpstr>
      <vt:lpstr>Présentation PowerPoint</vt:lpstr>
      <vt:lpstr>Présentation PowerPoint</vt:lpstr>
      <vt:lpstr>6. Différence cérébrales qualitatives</vt:lpstr>
      <vt:lpstr>Présentation PowerPoint</vt:lpstr>
      <vt:lpstr>8. « reaction time »</vt:lpstr>
      <vt:lpstr>Présentation PowerPoint</vt:lpstr>
      <vt:lpstr>Présentation PowerPoint</vt:lpstr>
      <vt:lpstr>Présentation PowerPoint</vt:lpstr>
      <vt:lpstr>9. « Inspection time »</vt:lpstr>
      <vt:lpstr>Présentation PowerPoint</vt:lpstr>
      <vt:lpstr>10. Admixture européenne chez les afro-américains.</vt:lpstr>
      <vt:lpstr>11. 76 traits musculo-squelettiques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12. Régression vers la moyenne</vt:lpstr>
      <vt:lpstr>Comment comprendre le phénomène de régression vers la moyenne ?</vt:lpstr>
      <vt:lpstr>Présentation PowerPoint</vt:lpstr>
      <vt:lpstr>13. L’héritabilité augmente avec l’âge</vt:lpstr>
      <vt:lpstr>14. Différences raciales à l’EEG.</vt:lpstr>
      <vt:lpstr>15. Existence des différences raciales dans l’intelligence depuis 10 mille ans</vt:lpstr>
      <vt:lpstr>Présentation PowerPoint</vt:lpstr>
      <vt:lpstr>16. Inbreeding depression</vt:lpstr>
      <vt:lpstr>17. Spearman’s hypothesis</vt:lpstr>
      <vt:lpstr>18. Différence de fréquence des gènes de l’intelligence.</vt:lpstr>
      <vt:lpstr>Le gène de la myopie congénitale</vt:lpstr>
      <vt:lpstr>Présentation PowerPoint</vt:lpstr>
      <vt:lpstr>Gène CHRM2 Localisation: 7q31-35. </vt:lpstr>
      <vt:lpstr>Gène dysbindin-1 (DTNBP1) Localisation: 6p22.3</vt:lpstr>
      <vt:lpstr>Présentation PowerPoint</vt:lpstr>
      <vt:lpstr>Présentation PowerPoint</vt:lpstr>
      <vt:lpstr>Présentation PowerPoint</vt:lpstr>
      <vt:lpstr>Quelle est la caractéristique du génome d’un haut Q.I ?</vt:lpstr>
      <vt:lpstr>Table des matières</vt:lpstr>
      <vt:lpstr>Out of africa il y a 100 mille ans</vt:lpstr>
      <vt:lpstr>Cause des différences intellectuelles entre les races: le climat et la seconde période glacière (Würm)</vt:lpstr>
      <vt:lpstr>Présentation PowerPoint</vt:lpstr>
      <vt:lpstr>Présentation PowerPoint</vt:lpstr>
      <vt:lpstr>Présentation PowerPoint</vt:lpstr>
      <vt:lpstr>Présentation PowerPoint</vt:lpstr>
      <vt:lpstr>Plus en détail…</vt:lpstr>
      <vt:lpstr>Présentation PowerPoint</vt:lpstr>
      <vt:lpstr>Présentation PowerPoint</vt:lpstr>
      <vt:lpstr>Présentation PowerPoint</vt:lpstr>
      <vt:lpstr>Présentation PowerPoint</vt:lpstr>
      <vt:lpstr>Table des matières</vt:lpstr>
      <vt:lpstr>Présentation PowerPoint</vt:lpstr>
      <vt:lpstr>Pourquoi le monde entier n’est-il pas développé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Quelques autres variables corrélées au Q.I moyen national…</vt:lpstr>
      <vt:lpstr>Quelques variables corrélées au Q.I moyen national…</vt:lpstr>
      <vt:lpstr>Quelques variables corrélées au Q.I moyen national…</vt:lpstr>
      <vt:lpstr>Quelques variables corrélées au Q.I moyen national…</vt:lpstr>
      <vt:lpstr>Présentation PowerPoint</vt:lpstr>
      <vt:lpstr>Table des matières</vt:lpstr>
      <vt:lpstr>Hiérarchie intellectuelle raciale à travers le monde = biocratie mondiale</vt:lpstr>
      <vt:lpstr>Hiérarchie raciale d’un nombre considérable de paramètres sociaux</vt:lpstr>
      <vt:lpstr>1. Hiérarchie intellectuelle en Amérique</vt:lpstr>
      <vt:lpstr>1.1 La hiérarchie reste Q.I-cratique dans l'éducation </vt:lpstr>
      <vt:lpstr>Présentation PowerPoint</vt:lpstr>
      <vt:lpstr>Présentation PowerPoint</vt:lpstr>
      <vt:lpstr>1.2 Relation inverse entre le Q.I et l'arrièration mentale</vt:lpstr>
      <vt:lpstr>1.3 La hiérarchie reste Q.I-cratique pour les salaires</vt:lpstr>
      <vt:lpstr>1.4 La hiérarchie reste Q.I-cratique pour le statut socio-économique </vt:lpstr>
      <vt:lpstr>1.5 La hiérarchie reste Q.I-cratique pour la prévalence des personnes douées</vt:lpstr>
      <vt:lpstr> 1.6 Relation inverse entre le Q.I et le crime  </vt:lpstr>
      <vt:lpstr>2. Hiérarchie intellectuelle en Angleterre</vt:lpstr>
      <vt:lpstr>2.1 La hiérarchie reste Q.Icratique pour le salaire</vt:lpstr>
      <vt:lpstr>2.2 Relation inverse entre le Q.I et l'arrièration mentale</vt:lpstr>
      <vt:lpstr>2.3 La hiérarchie reste Q.I-cratique pour l'éducation </vt:lpstr>
      <vt:lpstr>Présentation PowerPoint</vt:lpstr>
      <vt:lpstr>2.4 Relation inverse entre le Q.I et les troubles du comportement</vt:lpstr>
      <vt:lpstr>2.5 Relation inverse entre le Q.I et le crime</vt:lpstr>
      <vt:lpstr>2.6 Relation inverse entre le Q.I et le pourcentage de mères célibataires</vt:lpstr>
      <vt:lpstr>2.7 Relation inverse entre le Q.I et le taux de fécondité</vt:lpstr>
      <vt:lpstr>3. Hiérarchie intellectuelle au Brésil</vt:lpstr>
      <vt:lpstr>3.1 La hiérarchie reste Q.I-cratique pour l'éducation</vt:lpstr>
      <vt:lpstr>  3.2 La hiérarchie reste Q.I-cratique pour le salaire et le statut socio économique </vt:lpstr>
      <vt:lpstr> 3.3 Relation inverse entre le Q.I et le crime </vt:lpstr>
      <vt:lpstr>3.4 A propos des mères…</vt:lpstr>
      <vt:lpstr>4. Hiérarchie intellectuelle en Afrique</vt:lpstr>
      <vt:lpstr>4.1 La hiérarchie reste Q.I-cratique pour l’éducation</vt:lpstr>
      <vt:lpstr>Présentation PowerPoint</vt:lpstr>
      <vt:lpstr>Présentation PowerPoint</vt:lpstr>
      <vt:lpstr>Surreprésentation juive dans l’élite intellectuelle sud-africaine</vt:lpstr>
      <vt:lpstr> 4.2 La hiérarchie reste Q.Icratique pour le salaire </vt:lpstr>
      <vt:lpstr> 4.3 La hiérarchie reste Q.I-cratique pour le statut socio-économique </vt:lpstr>
      <vt:lpstr> 4.4 Relation inverse entre le Q.I et le niveau de pauvreté </vt:lpstr>
      <vt:lpstr> 4.5 Relation inverse entre le Q.I et le taux de crimes et délits. </vt:lpstr>
      <vt:lpstr> 4.6 Relation inverse entre le Q.I et la mortalité infantile. </vt:lpstr>
      <vt:lpstr> 4.7 Relation inverse entre le Q.I et le taux de fécondité. </vt:lpstr>
      <vt:lpstr>Présentation PowerPoint</vt:lpstr>
      <vt:lpstr>A Q.I identiques, les salaires sont identiques</vt:lpstr>
      <vt:lpstr>Présentation PowerPoint</vt:lpstr>
      <vt:lpstr>Présentation PowerPoint</vt:lpstr>
      <vt:lpstr>Résumé général: des gènes à la civilication (1 à 7)</vt:lpstr>
      <vt:lpstr>Table des matières</vt:lpstr>
      <vt:lpstr>Accréditation scientifique ?</vt:lpstr>
      <vt:lpstr>2. Mainstream science on intelligence</vt:lpstr>
      <vt:lpstr>Table des matières</vt:lpstr>
      <vt:lpstr>Conclusion: le crépuscule de l’occident</vt:lpstr>
      <vt:lpstr>Présentation PowerPoint</vt:lpstr>
      <vt:lpstr>Présentation PowerPoint</vt:lpstr>
      <vt:lpstr>Présentation PowerPoint</vt:lpstr>
      <vt:lpstr>Présentation PowerPoint</vt:lpstr>
      <vt:lpstr>Présentation PowerPoint</vt:lpstr>
      <vt:lpstr>Présentation PowerPoint</vt:lpstr>
      <vt:lpstr>Conclusion générale</vt:lpstr>
      <vt:lpstr>Bibliographie</vt:lpstr>
      <vt:lpstr>Bibliographie</vt:lpstr>
      <vt:lpstr>Bibliographie</vt:lpstr>
      <vt:lpstr>Bibliographie</vt:lpstr>
      <vt:lpstr>Bibliographie</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Races, Q.I et intelligence.</dc:title>
  <dc:creator>Baptiste</dc:creator>
  <cp:lastModifiedBy>User</cp:lastModifiedBy>
  <cp:revision>463</cp:revision>
  <dcterms:created xsi:type="dcterms:W3CDTF">2011-06-28T23:21:39Z</dcterms:created>
  <dcterms:modified xsi:type="dcterms:W3CDTF">2012-08-15T03:23:13Z</dcterms:modified>
</cp:coreProperties>
</file>